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41.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notesSlides/notesSlide146.xml" ContentType="application/vnd.openxmlformats-officedocument.presentationml.notesSlide+xml"/>
  <Override PartName="/ppt/notesSlides/notesSlide157.xml" ContentType="application/vnd.openxmlformats-officedocument.presentationml.notesSlide+xml"/>
  <Override PartName="/ppt/charts/style5.xml" ContentType="application/vnd.ms-office.chartstyl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charts/chart8.xml" ContentType="application/vnd.openxmlformats-officedocument.drawingml.chart+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charts/chart10.xml" ContentType="application/vnd.openxmlformats-officedocument.drawingml.chart+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charts/colors8.xml" ContentType="application/vnd.ms-office.chartcolorstyle+xml"/>
  <Override PartName="/ppt/charts/style2.xml" ContentType="application/vnd.ms-office.chartstyl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charts/style7.xml" ContentType="application/vnd.ms-office.chartstyl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charts/chart5.xml" ContentType="application/vnd.openxmlformats-officedocument.drawingml.chart+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charts/style10.xml" ContentType="application/vnd.ms-office.chartstyle+xml"/>
  <Override PartName="/ppt/charts/colors5.xml" ContentType="application/vnd.ms-office.chartcolorstyl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charts/chart2.xml" ContentType="application/vnd.openxmlformats-officedocument.drawingml.chart+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charts/style4.xml" ContentType="application/vnd.ms-office.chartstyl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139.xml" ContentType="application/vnd.openxmlformats-officedocument.presentationml.notesSlide+xml"/>
  <Override PartName="/ppt/charts/style9.xml" ContentType="application/vnd.ms-office.chartstyl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charts/style1.xml" ContentType="application/vnd.ms-office.chartstyl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charts/colors7.xml" ContentType="application/vnd.ms-office.chartcolorstyl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charts/chart4.xml" ContentType="application/vnd.openxmlformats-officedocument.drawingml.chart+xml"/>
  <Override PartName="/ppt/notesSlides/notesSlide147.xml" ContentType="application/vnd.openxmlformats-officedocument.presentationml.notesSlide+xml"/>
  <Override PartName="/ppt/charts/style6.xml" ContentType="application/vnd.ms-office.chartstyl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charts/colors4.xml" ContentType="application/vnd.ms-office.chartcolorstyl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harts/chart9.xml" ContentType="application/vnd.openxmlformats-officedocument.drawingml.chart+xml"/>
  <Override PartName="/ppt/slides/slide167.xml" ContentType="application/vnd.openxmlformats-officedocument.presentationml.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charts/colors10.xml" ContentType="application/vnd.ms-office.chartcolorstyl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charts/style3.xml" ContentType="application/vnd.ms-office.chartstyl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charts/colors9.xml" ContentType="application/vnd.ms-office.chartcolorstyl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charts/colors1.xml" ContentType="application/vnd.ms-office.chartcolorstyle+xml"/>
  <Override PartName="/ppt/slides/slide139.xml" ContentType="application/vnd.openxmlformats-officedocument.presentationml.slide+xml"/>
  <Override PartName="/ppt/notesSlides/notesSlide11.xml" ContentType="application/vnd.openxmlformats-officedocument.presentationml.notesSlide+xml"/>
  <Override PartName="/ppt/charts/chart6.xml" ContentType="application/vnd.openxmlformats-officedocument.drawingml.chart+xml"/>
  <Override PartName="/ppt/notesSlides/notesSlide149.xml" ContentType="application/vnd.openxmlformats-officedocument.presentationml.notesSlide+xml"/>
  <Override PartName="/ppt/charts/style8.xml" ContentType="application/vnd.ms-office.chartstyl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charts/colors6.xml" ContentType="application/vnd.ms-office.chartcolorstyl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7"/>
  </p:notesMasterIdLst>
  <p:sldIdLst>
    <p:sldId id="662" r:id="rId2"/>
    <p:sldId id="669" r:id="rId3"/>
    <p:sldId id="684" r:id="rId4"/>
    <p:sldId id="797" r:id="rId5"/>
    <p:sldId id="924" r:id="rId6"/>
    <p:sldId id="930" r:id="rId7"/>
    <p:sldId id="935" r:id="rId8"/>
    <p:sldId id="936" r:id="rId9"/>
    <p:sldId id="937" r:id="rId10"/>
    <p:sldId id="938" r:id="rId11"/>
    <p:sldId id="939" r:id="rId12"/>
    <p:sldId id="940" r:id="rId13"/>
    <p:sldId id="941" r:id="rId14"/>
    <p:sldId id="942" r:id="rId15"/>
    <p:sldId id="943" r:id="rId16"/>
    <p:sldId id="945" r:id="rId17"/>
    <p:sldId id="944" r:id="rId18"/>
    <p:sldId id="929" r:id="rId19"/>
    <p:sldId id="949" r:id="rId20"/>
    <p:sldId id="950" r:id="rId21"/>
    <p:sldId id="673" r:id="rId22"/>
    <p:sldId id="674" r:id="rId23"/>
    <p:sldId id="675" r:id="rId24"/>
    <p:sldId id="676" r:id="rId25"/>
    <p:sldId id="952" r:id="rId26"/>
    <p:sldId id="951" r:id="rId27"/>
    <p:sldId id="677" r:id="rId28"/>
    <p:sldId id="709" r:id="rId29"/>
    <p:sldId id="710" r:id="rId30"/>
    <p:sldId id="800" r:id="rId31"/>
    <p:sldId id="681" r:id="rId32"/>
    <p:sldId id="803" r:id="rId33"/>
    <p:sldId id="687" r:id="rId34"/>
    <p:sldId id="689" r:id="rId35"/>
    <p:sldId id="804" r:id="rId36"/>
    <p:sldId id="805" r:id="rId37"/>
    <p:sldId id="690" r:id="rId38"/>
    <p:sldId id="947" r:id="rId39"/>
    <p:sldId id="948" r:id="rId40"/>
    <p:sldId id="946" r:id="rId41"/>
    <p:sldId id="806" r:id="rId42"/>
    <p:sldId id="685" r:id="rId43"/>
    <p:sldId id="764" r:id="rId44"/>
    <p:sldId id="767" r:id="rId45"/>
    <p:sldId id="768" r:id="rId46"/>
    <p:sldId id="769" r:id="rId47"/>
    <p:sldId id="934" r:id="rId48"/>
    <p:sldId id="741" r:id="rId49"/>
    <p:sldId id="691" r:id="rId50"/>
    <p:sldId id="711" r:id="rId51"/>
    <p:sldId id="712" r:id="rId52"/>
    <p:sldId id="807" r:id="rId53"/>
    <p:sldId id="713" r:id="rId54"/>
    <p:sldId id="715" r:id="rId55"/>
    <p:sldId id="716" r:id="rId56"/>
    <p:sldId id="717" r:id="rId57"/>
    <p:sldId id="718" r:id="rId58"/>
    <p:sldId id="808" r:id="rId59"/>
    <p:sldId id="720" r:id="rId60"/>
    <p:sldId id="813" r:id="rId61"/>
    <p:sldId id="809" r:id="rId62"/>
    <p:sldId id="810" r:id="rId63"/>
    <p:sldId id="721" r:id="rId64"/>
    <p:sldId id="811" r:id="rId65"/>
    <p:sldId id="786" r:id="rId66"/>
    <p:sldId id="785" r:id="rId67"/>
    <p:sldId id="723" r:id="rId68"/>
    <p:sldId id="812" r:id="rId69"/>
    <p:sldId id="814" r:id="rId70"/>
    <p:sldId id="877" r:id="rId71"/>
    <p:sldId id="801" r:id="rId72"/>
    <p:sldId id="742" r:id="rId73"/>
    <p:sldId id="955" r:id="rId74"/>
    <p:sldId id="928" r:id="rId75"/>
    <p:sldId id="970" r:id="rId76"/>
    <p:sldId id="802" r:id="rId77"/>
    <p:sldId id="932" r:id="rId78"/>
    <p:sldId id="972" r:id="rId79"/>
    <p:sldId id="973" r:id="rId80"/>
    <p:sldId id="971" r:id="rId81"/>
    <p:sldId id="960" r:id="rId82"/>
    <p:sldId id="961" r:id="rId83"/>
    <p:sldId id="964" r:id="rId84"/>
    <p:sldId id="965" r:id="rId85"/>
    <p:sldId id="966" r:id="rId86"/>
    <p:sldId id="968" r:id="rId87"/>
    <p:sldId id="969" r:id="rId88"/>
    <p:sldId id="962" r:id="rId89"/>
    <p:sldId id="963" r:id="rId90"/>
    <p:sldId id="931" r:id="rId91"/>
    <p:sldId id="824" r:id="rId92"/>
    <p:sldId id="826" r:id="rId93"/>
    <p:sldId id="829" r:id="rId94"/>
    <p:sldId id="830" r:id="rId95"/>
    <p:sldId id="831" r:id="rId96"/>
    <p:sldId id="832" r:id="rId97"/>
    <p:sldId id="833" r:id="rId98"/>
    <p:sldId id="834" r:id="rId99"/>
    <p:sldId id="975" r:id="rId100"/>
    <p:sldId id="976" r:id="rId101"/>
    <p:sldId id="977" r:id="rId102"/>
    <p:sldId id="978" r:id="rId103"/>
    <p:sldId id="979" r:id="rId104"/>
    <p:sldId id="974" r:id="rId105"/>
    <p:sldId id="722" r:id="rId106"/>
    <p:sldId id="714" r:id="rId107"/>
    <p:sldId id="954" r:id="rId108"/>
    <p:sldId id="818" r:id="rId109"/>
    <p:sldId id="953" r:id="rId110"/>
    <p:sldId id="821" r:id="rId111"/>
    <p:sldId id="745" r:id="rId112"/>
    <p:sldId id="823" r:id="rId113"/>
    <p:sldId id="746" r:id="rId114"/>
    <p:sldId id="847" r:id="rId115"/>
    <p:sldId id="849" r:id="rId116"/>
    <p:sldId id="744" r:id="rId117"/>
    <p:sldId id="751" r:id="rId118"/>
    <p:sldId id="854" r:id="rId119"/>
    <p:sldId id="933" r:id="rId120"/>
    <p:sldId id="753" r:id="rId121"/>
    <p:sldId id="752" r:id="rId122"/>
    <p:sldId id="855" r:id="rId123"/>
    <p:sldId id="727" r:id="rId124"/>
    <p:sldId id="728" r:id="rId125"/>
    <p:sldId id="729" r:id="rId126"/>
    <p:sldId id="730" r:id="rId127"/>
    <p:sldId id="731" r:id="rId128"/>
    <p:sldId id="732" r:id="rId129"/>
    <p:sldId id="733" r:id="rId130"/>
    <p:sldId id="856" r:id="rId131"/>
    <p:sldId id="858" r:id="rId132"/>
    <p:sldId id="734" r:id="rId133"/>
    <p:sldId id="860" r:id="rId134"/>
    <p:sldId id="743" r:id="rId135"/>
    <p:sldId id="735" r:id="rId136"/>
    <p:sldId id="736" r:id="rId137"/>
    <p:sldId id="755" r:id="rId138"/>
    <p:sldId id="761" r:id="rId139"/>
    <p:sldId id="762" r:id="rId140"/>
    <p:sldId id="763" r:id="rId141"/>
    <p:sldId id="772" r:id="rId142"/>
    <p:sldId id="775" r:id="rId143"/>
    <p:sldId id="773" r:id="rId144"/>
    <p:sldId id="774" r:id="rId145"/>
    <p:sldId id="981" r:id="rId146"/>
    <p:sldId id="982" r:id="rId147"/>
    <p:sldId id="915" r:id="rId148"/>
    <p:sldId id="781" r:id="rId149"/>
    <p:sldId id="898" r:id="rId150"/>
    <p:sldId id="900" r:id="rId151"/>
    <p:sldId id="901" r:id="rId152"/>
    <p:sldId id="903" r:id="rId153"/>
    <p:sldId id="904" r:id="rId154"/>
    <p:sldId id="980" r:id="rId155"/>
    <p:sldId id="783" r:id="rId156"/>
    <p:sldId id="784" r:id="rId157"/>
    <p:sldId id="782" r:id="rId158"/>
    <p:sldId id="788" r:id="rId159"/>
    <p:sldId id="789" r:id="rId160"/>
    <p:sldId id="790" r:id="rId161"/>
    <p:sldId id="792" r:id="rId162"/>
    <p:sldId id="902" r:id="rId163"/>
    <p:sldId id="906" r:id="rId164"/>
    <p:sldId id="907" r:id="rId165"/>
    <p:sldId id="957" r:id="rId166"/>
    <p:sldId id="793" r:id="rId167"/>
    <p:sldId id="905" r:id="rId168"/>
    <p:sldId id="908" r:id="rId169"/>
    <p:sldId id="909" r:id="rId170"/>
    <p:sldId id="910" r:id="rId171"/>
    <p:sldId id="911" r:id="rId172"/>
    <p:sldId id="912" r:id="rId173"/>
    <p:sldId id="791" r:id="rId174"/>
    <p:sldId id="914" r:id="rId175"/>
    <p:sldId id="926" r:id="rId1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eer" initials="S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FFA3"/>
    <a:srgbClr val="FFC000"/>
    <a:srgbClr val="FE5224"/>
    <a:srgbClr val="E77215"/>
    <a:srgbClr val="E96C4A"/>
    <a:srgbClr val="314DAF"/>
    <a:srgbClr val="9966FF"/>
    <a:srgbClr val="9933FF"/>
    <a:srgbClr val="D0968F"/>
    <a:srgbClr val="0D0D0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78" autoAdjust="0"/>
    <p:restoredTop sz="77700" autoAdjust="0"/>
  </p:normalViewPr>
  <p:slideViewPr>
    <p:cSldViewPr snapToGrid="0">
      <p:cViewPr varScale="1">
        <p:scale>
          <a:sx n="56" d="100"/>
          <a:sy n="56" d="100"/>
        </p:scale>
        <p:origin x="-798" y="-9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Worksheet1.xlsx"/></Relationships>
</file>

<file path=ppt/charts/_rels/chart10.xml.rels><?xml version="1.0" encoding="UTF-8" standalone="yes"?>
<Relationships xmlns="http://schemas.openxmlformats.org/package/2006/relationships"><Relationship Id="rId3" Type="http://schemas.microsoft.com/office/2011/relationships/chartStyle" Target="style10.xml"/><Relationship Id="rId2" Type="http://schemas.microsoft.com/office/2011/relationships/chartColorStyle" Target="colors10.xml"/><Relationship Id="rId1" Type="http://schemas.openxmlformats.org/officeDocument/2006/relationships/package" Target="../embeddings/Microsoft_Office_Excel_Worksheet10.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Office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Office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Office_Excel_Worksheet5.xlsx"/></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package" Target="../embeddings/Microsoft_Office_Excel_Worksheet6.xlsx"/></Relationships>
</file>

<file path=ppt/charts/_rels/chart7.xml.rels><?xml version="1.0" encoding="UTF-8" standalone="yes"?>
<Relationships xmlns="http://schemas.openxmlformats.org/package/2006/relationships"><Relationship Id="rId3" Type="http://schemas.microsoft.com/office/2011/relationships/chartStyle" Target="style7.xml"/><Relationship Id="rId2" Type="http://schemas.microsoft.com/office/2011/relationships/chartColorStyle" Target="colors7.xml"/><Relationship Id="rId1" Type="http://schemas.openxmlformats.org/officeDocument/2006/relationships/package" Target="../embeddings/Microsoft_Office_Excel_Worksheet7.xlsx"/></Relationships>
</file>

<file path=ppt/charts/_rels/chart8.xml.rels><?xml version="1.0" encoding="UTF-8" standalone="yes"?>
<Relationships xmlns="http://schemas.openxmlformats.org/package/2006/relationships"><Relationship Id="rId3" Type="http://schemas.microsoft.com/office/2011/relationships/chartStyle" Target="style8.xml"/><Relationship Id="rId2" Type="http://schemas.microsoft.com/office/2011/relationships/chartColorStyle" Target="colors8.xml"/><Relationship Id="rId1" Type="http://schemas.openxmlformats.org/officeDocument/2006/relationships/package" Target="../embeddings/Microsoft_Office_Excel_Worksheet8.xlsx"/></Relationships>
</file>

<file path=ppt/charts/_rels/chart9.xml.rels><?xml version="1.0" encoding="UTF-8" standalone="yes"?>
<Relationships xmlns="http://schemas.openxmlformats.org/package/2006/relationships"><Relationship Id="rId3" Type="http://schemas.microsoft.com/office/2011/relationships/chartStyle" Target="style9.xml"/><Relationship Id="rId2" Type="http://schemas.microsoft.com/office/2011/relationships/chartColorStyle" Target="colors9.xml"/><Relationship Id="rId1" Type="http://schemas.openxmlformats.org/officeDocument/2006/relationships/package" Target="../embeddings/Microsoft_Office_Excel_Worksheet9.xlsx"/></Relationships>
</file>

<file path=ppt/charts/chart1.xml><?xml version="1.0" encoding="utf-8"?>
<c:chartSpace xmlns:c="http://schemas.openxmlformats.org/drawingml/2006/chart" xmlns:a="http://schemas.openxmlformats.org/drawingml/2006/main" xmlns:r="http://schemas.openxmlformats.org/officeDocument/2006/relationships">
  <c:lang val="en-SG"/>
  <c:chart>
    <c:autoTitleDeleted val="1"/>
    <c:plotArea>
      <c:layout/>
      <c:barChart>
        <c:barDir val="bar"/>
        <c:grouping val="clustered"/>
        <c:ser>
          <c:idx val="0"/>
          <c:order val="0"/>
          <c:tx>
            <c:strRef>
              <c:f>Sheet1!$B$1</c:f>
              <c:strCache>
                <c:ptCount val="1"/>
                <c:pt idx="0">
                  <c:v>% of audience</c:v>
                </c:pt>
              </c:strCache>
            </c:strRef>
          </c:tx>
          <c:spPr>
            <a:solidFill>
              <a:schemeClr val="accent1"/>
            </a:solidFill>
            <a:ln>
              <a:noFill/>
            </a:ln>
            <a:effectLst/>
          </c:spPr>
          <c:cat>
            <c:strRef>
              <c:f>Sheet1!$A$3:$A$7</c:f>
              <c:strCache>
                <c:ptCount val="5"/>
                <c:pt idx="0">
                  <c:v>Sales / Marketing</c:v>
                </c:pt>
                <c:pt idx="1">
                  <c:v>Data Scientist</c:v>
                </c:pt>
                <c:pt idx="2">
                  <c:v>Management / Exec</c:v>
                </c:pt>
                <c:pt idx="3">
                  <c:v>Administrator / Ops</c:v>
                </c:pt>
                <c:pt idx="4">
                  <c:v>Developer</c:v>
                </c:pt>
              </c:strCache>
            </c:strRef>
          </c:cat>
          <c:val>
            <c:numRef>
              <c:f>Sheet1!$B$3:$B$7</c:f>
              <c:numCache>
                <c:formatCode>General</c:formatCode>
                <c:ptCount val="5"/>
                <c:pt idx="0">
                  <c:v>0</c:v>
                </c:pt>
                <c:pt idx="1">
                  <c:v>26</c:v>
                </c:pt>
                <c:pt idx="2">
                  <c:v>19</c:v>
                </c:pt>
                <c:pt idx="3">
                  <c:v>9</c:v>
                </c:pt>
                <c:pt idx="4">
                  <c:v>72</c:v>
                </c:pt>
              </c:numCache>
            </c:numRef>
          </c:val>
        </c:ser>
        <c:dLbls/>
        <c:gapWidth val="182"/>
        <c:axId val="209634432"/>
        <c:axId val="209635968"/>
      </c:barChart>
      <c:catAx>
        <c:axId val="209634432"/>
        <c:scaling>
          <c:orientation val="minMax"/>
        </c:scaling>
        <c:axPos val="l"/>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635968"/>
        <c:crosses val="autoZero"/>
        <c:auto val="1"/>
        <c:lblAlgn val="ctr"/>
        <c:lblOffset val="100"/>
      </c:catAx>
      <c:valAx>
        <c:axId val="20963596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634432"/>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SG"/>
  <c:chart>
    <c:autoTitleDeleted val="1"/>
    <c:plotArea>
      <c:layout/>
      <c:pieChart>
        <c:varyColors val="1"/>
        <c:ser>
          <c:idx val="0"/>
          <c:order val="0"/>
          <c:tx>
            <c:strRef>
              <c:f>Sheet1!$B$1</c:f>
              <c:strCache>
                <c:ptCount val="1"/>
                <c:pt idx="0">
                  <c:v>Default Memory Allocation</c:v>
                </c:pt>
              </c:strCache>
            </c:strRef>
          </c:tx>
          <c:dPt>
            <c:idx val="0"/>
            <c:spPr>
              <a:solidFill>
                <a:schemeClr val="accent2"/>
              </a:solidFill>
              <a:ln w="19050">
                <a:solidFill>
                  <a:schemeClr val="lt1"/>
                </a:solidFill>
              </a:ln>
              <a:effectLst/>
            </c:spPr>
          </c:dPt>
          <c:dPt>
            <c:idx val="1"/>
            <c:spPr>
              <a:solidFill>
                <a:schemeClr val="accent4"/>
              </a:solidFill>
              <a:ln w="19050">
                <a:solidFill>
                  <a:schemeClr val="lt1"/>
                </a:solidFill>
              </a:ln>
              <a:effectLst/>
            </c:spPr>
          </c:dPt>
          <c:dPt>
            <c:idx val="2"/>
            <c:spPr>
              <a:solidFill>
                <a:schemeClr val="accent6"/>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dLblPos val="ctr"/>
            <c:showPercent val="1"/>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RDD Storage</c:v>
                </c:pt>
                <c:pt idx="1">
                  <c:v>Shuffle memory</c:v>
                </c:pt>
                <c:pt idx="2">
                  <c:v>User Programs</c:v>
                </c:pt>
              </c:strCache>
            </c:strRef>
          </c:cat>
          <c:val>
            <c:numRef>
              <c:f>Sheet1!$B$2:$B$4</c:f>
              <c:numCache>
                <c:formatCode>General</c:formatCode>
                <c:ptCount val="3"/>
                <c:pt idx="0">
                  <c:v>6</c:v>
                </c:pt>
                <c:pt idx="1">
                  <c:v>2</c:v>
                </c:pt>
                <c:pt idx="2">
                  <c:v>2</c:v>
                </c:pt>
              </c:numCache>
            </c:numRef>
          </c:val>
        </c:ser>
        <c:dLbls>
          <c:showPercent val="1"/>
        </c:dLbls>
        <c:firstSliceAng val="0"/>
      </c:pieChart>
      <c:spPr>
        <a:noFill/>
        <a:ln>
          <a:noFill/>
        </a:ln>
        <a:effectLst/>
      </c:spPr>
    </c:plotArea>
    <c:plotVisOnly val="1"/>
    <c:dispBlanksAs val="zero"/>
  </c:chart>
  <c:spPr>
    <a:noFill/>
    <a:ln>
      <a:noFill/>
    </a:ln>
    <a:effectLst/>
  </c:spPr>
  <c:txPr>
    <a:bodyPr/>
    <a:lstStyle/>
    <a:p>
      <a:pPr>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SG"/>
  <c:chart>
    <c:autoTitleDeleted val="1"/>
    <c:plotArea>
      <c:layout/>
      <c:pieChart>
        <c:varyColors val="1"/>
        <c:ser>
          <c:idx val="0"/>
          <c:order val="0"/>
          <c:tx>
            <c:strRef>
              <c:f>Sheet1!$B$1</c:f>
              <c:strCache>
                <c:ptCount val="1"/>
                <c:pt idx="0">
                  <c:v>Travel from</c:v>
                </c:pt>
              </c:strCache>
            </c:strRef>
          </c:tx>
          <c:dPt>
            <c:idx val="0"/>
            <c:spPr>
              <a:solidFill>
                <a:schemeClr val="accent1"/>
              </a:solidFill>
              <a:ln>
                <a:noFill/>
              </a:ln>
              <a:effectLst>
                <a:outerShdw blurRad="63500" sx="102000" sy="102000" algn="ctr" rotWithShape="0">
                  <a:prstClr val="black">
                    <a:alpha val="20000"/>
                  </a:prstClr>
                </a:outerShdw>
              </a:effectLst>
            </c:spPr>
          </c:dPt>
          <c:dPt>
            <c:idx val="1"/>
            <c:spPr>
              <a:solidFill>
                <a:schemeClr val="accent2"/>
              </a:solidFill>
              <a:ln>
                <a:noFill/>
              </a:ln>
              <a:effectLst>
                <a:outerShdw blurRad="63500" sx="102000" sy="102000" algn="ctr" rotWithShape="0">
                  <a:prstClr val="black">
                    <a:alpha val="20000"/>
                  </a:prstClr>
                </a:outerShdw>
              </a:effectLst>
            </c:spPr>
          </c:dPt>
          <c:dPt>
            <c:idx val="2"/>
            <c:spPr>
              <a:solidFill>
                <a:schemeClr val="accent3"/>
              </a:solidFill>
              <a:ln>
                <a:noFill/>
              </a:ln>
              <a:effectLst>
                <a:outerShdw blurRad="63500" sx="102000" sy="102000" algn="ctr" rotWithShape="0">
                  <a:prstClr val="black">
                    <a:alpha val="20000"/>
                  </a:prstClr>
                </a:outerShdw>
              </a:effectLst>
            </c:spPr>
          </c:dPt>
          <c:dPt>
            <c:idx val="3"/>
            <c:spPr>
              <a:solidFill>
                <a:schemeClr val="accent4"/>
              </a:solidFill>
              <a:ln>
                <a:noFill/>
              </a:ln>
              <a:effectLst>
                <a:outerShdw blurRad="63500" sx="102000" sy="102000" algn="ctr" rotWithShape="0">
                  <a:prstClr val="black">
                    <a:alpha val="20000"/>
                  </a:prstClr>
                </a:outerShdw>
              </a:effectLst>
            </c:spPr>
          </c:dPt>
          <c:dPt>
            <c:idx val="4"/>
            <c:spPr>
              <a:solidFill>
                <a:schemeClr val="accent5"/>
              </a:solidFill>
              <a:ln>
                <a:noFill/>
              </a:ln>
              <a:effectLst>
                <a:outerShdw blurRad="63500" sx="102000" sy="102000" algn="ctr" rotWithShape="0">
                  <a:prstClr val="black">
                    <a:alpha val="20000"/>
                  </a:prstClr>
                </a:outerShdw>
              </a:effectLst>
            </c:spPr>
          </c:dPt>
          <c:dPt>
            <c:idx val="5"/>
            <c:spPr>
              <a:solidFill>
                <a:schemeClr val="accent6"/>
              </a:solidFill>
              <a:ln>
                <a:noFill/>
              </a:ln>
              <a:effectLst>
                <a:outerShdw blurRad="63500" sx="102000" sy="102000" algn="ctr" rotWithShape="0">
                  <a:prstClr val="black">
                    <a:alpha val="20000"/>
                  </a:prstClr>
                </a:outerShdw>
              </a:effectLst>
            </c:spPr>
          </c:dPt>
          <c:dPt>
            <c:idx val="6"/>
            <c:spPr>
              <a:solidFill>
                <a:schemeClr val="accent1">
                  <a:lumMod val="60000"/>
                </a:schemeClr>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
            <c:spPr>
              <a:noFill/>
              <a:ln>
                <a:noFill/>
              </a:ln>
              <a:effectLst/>
            </c:spPr>
            <c:dLblPos val="outEnd"/>
            <c:showCatName val="1"/>
            <c:showPercent val="1"/>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SF Bay Area</c:v>
                </c:pt>
                <c:pt idx="1">
                  <c:v>CA</c:v>
                </c:pt>
                <c:pt idx="2">
                  <c:v>West US</c:v>
                </c:pt>
                <c:pt idx="3">
                  <c:v>East US</c:v>
                </c:pt>
                <c:pt idx="4">
                  <c:v>Europe</c:v>
                </c:pt>
                <c:pt idx="5">
                  <c:v>Asia</c:v>
                </c:pt>
                <c:pt idx="6">
                  <c:v>Intern. - O</c:v>
                </c:pt>
              </c:strCache>
            </c:strRef>
          </c:cat>
          <c:val>
            <c:numRef>
              <c:f>Sheet1!$B$2:$B$8</c:f>
              <c:numCache>
                <c:formatCode>General</c:formatCode>
                <c:ptCount val="7"/>
                <c:pt idx="0">
                  <c:v>41</c:v>
                </c:pt>
                <c:pt idx="1">
                  <c:v>12</c:v>
                </c:pt>
                <c:pt idx="2">
                  <c:v>5</c:v>
                </c:pt>
                <c:pt idx="3">
                  <c:v>24</c:v>
                </c:pt>
                <c:pt idx="4">
                  <c:v>4</c:v>
                </c:pt>
                <c:pt idx="5">
                  <c:v>10</c:v>
                </c:pt>
                <c:pt idx="6">
                  <c:v>3</c:v>
                </c:pt>
              </c:numCache>
            </c:numRef>
          </c:val>
        </c:ser>
        <c:dLbls>
          <c:showPercent val="1"/>
        </c:dLbls>
        <c:firstSliceAng val="0"/>
      </c:pieChart>
      <c:spPr>
        <a:noFill/>
        <a:ln>
          <a:noFill/>
        </a:ln>
        <a:effectLst/>
      </c:spPr>
    </c:plotArea>
    <c:plotVisOnly val="1"/>
    <c:dispBlanksAs val="zero"/>
  </c:chart>
  <c:spPr>
    <a:noFill/>
    <a:ln>
      <a:noFill/>
    </a:ln>
    <a:effectLst/>
  </c:spPr>
  <c:txPr>
    <a:bodyPr/>
    <a:lstStyle/>
    <a:p>
      <a:pPr>
        <a:defRPr/>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SG"/>
  <c:chart>
    <c:autoTitleDeleted val="1"/>
    <c:plotArea>
      <c:layout/>
      <c:barChart>
        <c:barDir val="bar"/>
        <c:grouping val="clustered"/>
        <c:ser>
          <c:idx val="0"/>
          <c:order val="0"/>
          <c:tx>
            <c:strRef>
              <c:f>Sheet1!$B$1</c:f>
              <c:strCache>
                <c:ptCount val="1"/>
                <c:pt idx="0">
                  <c:v>Which industry?</c:v>
                </c:pt>
              </c:strCache>
            </c:strRef>
          </c:tx>
          <c:spPr>
            <a:solidFill>
              <a:schemeClr val="accent1"/>
            </a:solidFill>
            <a:ln>
              <a:noFill/>
            </a:ln>
            <a:effectLst/>
          </c:spPr>
          <c:cat>
            <c:strRef>
              <c:f>Sheet1!$A$2:$A$8</c:f>
              <c:strCache>
                <c:ptCount val="7"/>
                <c:pt idx="0">
                  <c:v>Retail / Distributor</c:v>
                </c:pt>
                <c:pt idx="1">
                  <c:v>Healthcare/ Medical</c:v>
                </c:pt>
                <c:pt idx="2">
                  <c:v>Academia / University</c:v>
                </c:pt>
                <c:pt idx="3">
                  <c:v>Telecom</c:v>
                </c:pt>
                <c:pt idx="4">
                  <c:v>Science &amp; Tech</c:v>
                </c:pt>
                <c:pt idx="5">
                  <c:v>Banking / Finance</c:v>
                </c:pt>
                <c:pt idx="6">
                  <c:v>IT / Systems</c:v>
                </c:pt>
              </c:strCache>
            </c:strRef>
          </c:cat>
          <c:val>
            <c:numRef>
              <c:f>Sheet1!$B$2:$B$8</c:f>
              <c:numCache>
                <c:formatCode>General</c:formatCode>
                <c:ptCount val="7"/>
                <c:pt idx="0">
                  <c:v>7</c:v>
                </c:pt>
                <c:pt idx="1">
                  <c:v>5</c:v>
                </c:pt>
                <c:pt idx="2">
                  <c:v>7</c:v>
                </c:pt>
                <c:pt idx="3">
                  <c:v>12</c:v>
                </c:pt>
                <c:pt idx="4">
                  <c:v>14</c:v>
                </c:pt>
                <c:pt idx="5">
                  <c:v>14</c:v>
                </c:pt>
                <c:pt idx="6">
                  <c:v>45</c:v>
                </c:pt>
              </c:numCache>
            </c:numRef>
          </c:val>
        </c:ser>
        <c:dLbls/>
        <c:gapWidth val="182"/>
        <c:axId val="209909632"/>
        <c:axId val="209911168"/>
      </c:barChart>
      <c:catAx>
        <c:axId val="209909632"/>
        <c:scaling>
          <c:orientation val="minMax"/>
        </c:scaling>
        <c:axPos val="l"/>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911168"/>
        <c:crosses val="autoZero"/>
        <c:auto val="1"/>
        <c:lblAlgn val="ctr"/>
        <c:lblOffset val="100"/>
      </c:catAx>
      <c:valAx>
        <c:axId val="20991116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909632"/>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SG"/>
  <c:chart>
    <c:autoTitleDeleted val="1"/>
    <c:plotArea>
      <c:layout/>
      <c:barChart>
        <c:barDir val="bar"/>
        <c:grouping val="clustered"/>
        <c:ser>
          <c:idx val="0"/>
          <c:order val="0"/>
          <c:tx>
            <c:strRef>
              <c:f>Sheet1!$B$1</c:f>
              <c:strCache>
                <c:ptCount val="1"/>
                <c:pt idx="0">
                  <c:v>Which industry?</c:v>
                </c:pt>
              </c:strCache>
            </c:strRef>
          </c:tx>
          <c:spPr>
            <a:solidFill>
              <a:schemeClr val="accent1"/>
            </a:solidFill>
            <a:ln>
              <a:noFill/>
            </a:ln>
            <a:effectLst/>
          </c:spPr>
          <c:cat>
            <c:strRef>
              <c:f>Sheet1!$A$2:$A$5</c:f>
              <c:strCache>
                <c:ptCount val="4"/>
                <c:pt idx="0">
                  <c:v>Vendor Training</c:v>
                </c:pt>
                <c:pt idx="1">
                  <c:v>SparkCamp</c:v>
                </c:pt>
                <c:pt idx="2">
                  <c:v>AmpCamp</c:v>
                </c:pt>
                <c:pt idx="3">
                  <c:v>None</c:v>
                </c:pt>
              </c:strCache>
            </c:strRef>
          </c:cat>
          <c:val>
            <c:numRef>
              <c:f>Sheet1!$B$2:$B$5</c:f>
              <c:numCache>
                <c:formatCode>General</c:formatCode>
                <c:ptCount val="4"/>
                <c:pt idx="0">
                  <c:v>3</c:v>
                </c:pt>
                <c:pt idx="1">
                  <c:v>0</c:v>
                </c:pt>
                <c:pt idx="2">
                  <c:v>3</c:v>
                </c:pt>
                <c:pt idx="3">
                  <c:v>90</c:v>
                </c:pt>
              </c:numCache>
            </c:numRef>
          </c:val>
        </c:ser>
        <c:dLbls/>
        <c:gapWidth val="182"/>
        <c:axId val="212941824"/>
        <c:axId val="212980480"/>
      </c:barChart>
      <c:catAx>
        <c:axId val="212941824"/>
        <c:scaling>
          <c:orientation val="minMax"/>
        </c:scaling>
        <c:axPos val="l"/>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980480"/>
        <c:crosses val="autoZero"/>
        <c:auto val="1"/>
        <c:lblAlgn val="ctr"/>
        <c:lblOffset val="100"/>
      </c:catAx>
      <c:valAx>
        <c:axId val="21298048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941824"/>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SG"/>
  <c:chart>
    <c:autoTitleDeleted val="1"/>
    <c:plotArea>
      <c:layout/>
      <c:pieChart>
        <c:varyColors val="1"/>
        <c:ser>
          <c:idx val="0"/>
          <c:order val="0"/>
          <c:tx>
            <c:strRef>
              <c:f>Sheet1!$B$1</c:f>
              <c:strCache>
                <c:ptCount val="1"/>
                <c:pt idx="0">
                  <c:v>Experience</c:v>
                </c:pt>
              </c:strCache>
            </c:strRef>
          </c:tx>
          <c:dPt>
            <c:idx val="0"/>
            <c:spPr>
              <a:solidFill>
                <a:schemeClr val="accent1"/>
              </a:solidFill>
              <a:ln>
                <a:noFill/>
              </a:ln>
              <a:effectLst>
                <a:outerShdw blurRad="63500" sx="102000" sy="102000" algn="ctr" rotWithShape="0">
                  <a:prstClr val="black">
                    <a:alpha val="20000"/>
                  </a:prstClr>
                </a:outerShdw>
              </a:effectLst>
            </c:spPr>
          </c:dPt>
          <c:dPt>
            <c:idx val="1"/>
            <c:spPr>
              <a:solidFill>
                <a:schemeClr val="accent2"/>
              </a:solidFill>
              <a:ln>
                <a:noFill/>
              </a:ln>
              <a:effectLst>
                <a:outerShdw blurRad="63500" sx="102000" sy="102000" algn="ctr" rotWithShape="0">
                  <a:prstClr val="black">
                    <a:alpha val="20000"/>
                  </a:prstClr>
                </a:outerShdw>
              </a:effectLst>
            </c:spPr>
          </c:dPt>
          <c:dPt>
            <c:idx val="2"/>
            <c:spPr>
              <a:solidFill>
                <a:schemeClr val="accent3"/>
              </a:solidFill>
              <a:ln>
                <a:noFill/>
              </a:ln>
              <a:effectLst>
                <a:outerShdw blurRad="63500" sx="102000" sy="102000" algn="ctr" rotWithShape="0">
                  <a:prstClr val="black">
                    <a:alpha val="20000"/>
                  </a:prstClr>
                </a:outerShdw>
              </a:effectLst>
            </c:spPr>
          </c:dPt>
          <c:dPt>
            <c:idx val="3"/>
            <c:spPr>
              <a:solidFill>
                <a:schemeClr val="accent4"/>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
            <c:spPr>
              <a:noFill/>
              <a:ln>
                <a:noFill/>
              </a:ln>
              <a:effectLst/>
            </c:spPr>
            <c:dLblPos val="outEnd"/>
            <c:showCatName val="1"/>
            <c:showPercent val="1"/>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Zero</c:v>
                </c:pt>
                <c:pt idx="1">
                  <c:v>&lt; 1 week</c:v>
                </c:pt>
                <c:pt idx="2">
                  <c:v>&lt; 1 month</c:v>
                </c:pt>
                <c:pt idx="3">
                  <c:v>1+ months</c:v>
                </c:pt>
              </c:strCache>
            </c:strRef>
          </c:cat>
          <c:val>
            <c:numRef>
              <c:f>Sheet1!$B$2:$B$5</c:f>
              <c:numCache>
                <c:formatCode>General</c:formatCode>
                <c:ptCount val="4"/>
                <c:pt idx="0">
                  <c:v>47</c:v>
                </c:pt>
                <c:pt idx="1">
                  <c:v>26</c:v>
                </c:pt>
                <c:pt idx="2">
                  <c:v>22</c:v>
                </c:pt>
                <c:pt idx="3">
                  <c:v>4</c:v>
                </c:pt>
              </c:numCache>
            </c:numRef>
          </c:val>
        </c:ser>
        <c:dLbls>
          <c:showPercent val="1"/>
        </c:dLbls>
        <c:firstSliceAng val="0"/>
      </c:pieChart>
      <c:spPr>
        <a:noFill/>
        <a:ln>
          <a:noFill/>
        </a:ln>
        <a:effectLst/>
      </c:spPr>
    </c:plotArea>
    <c:plotVisOnly val="1"/>
    <c:dispBlanksAs val="zero"/>
  </c:chart>
  <c:spPr>
    <a:noFill/>
    <a:ln>
      <a:noFill/>
    </a:ln>
    <a:effectLst/>
  </c:spPr>
  <c:txPr>
    <a:bodyPr/>
    <a:lstStyle/>
    <a:p>
      <a:pPr>
        <a:defRPr/>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SG"/>
  <c:chart>
    <c:autoTitleDeleted val="1"/>
    <c:plotArea>
      <c:layout/>
      <c:pieChart>
        <c:varyColors val="1"/>
        <c:ser>
          <c:idx val="0"/>
          <c:order val="0"/>
          <c:tx>
            <c:strRef>
              <c:f>Sheet1!$B$1</c:f>
              <c:strCache>
                <c:ptCount val="1"/>
                <c:pt idx="0">
                  <c:v>Experience</c:v>
                </c:pt>
              </c:strCache>
            </c:strRef>
          </c:tx>
          <c:dPt>
            <c:idx val="0"/>
            <c:spPr>
              <a:solidFill>
                <a:schemeClr val="accent1"/>
              </a:solidFill>
              <a:ln>
                <a:noFill/>
              </a:ln>
              <a:effectLst>
                <a:outerShdw blurRad="63500" sx="102000" sy="102000" algn="ctr" rotWithShape="0">
                  <a:prstClr val="black">
                    <a:alpha val="20000"/>
                  </a:prstClr>
                </a:outerShdw>
              </a:effectLst>
            </c:spPr>
          </c:dPt>
          <c:dPt>
            <c:idx val="1"/>
            <c:spPr>
              <a:solidFill>
                <a:schemeClr val="accent2"/>
              </a:solidFill>
              <a:ln>
                <a:noFill/>
              </a:ln>
              <a:effectLst>
                <a:outerShdw blurRad="63500" sx="102000" sy="102000" algn="ctr" rotWithShape="0">
                  <a:prstClr val="black">
                    <a:alpha val="20000"/>
                  </a:prstClr>
                </a:outerShdw>
              </a:effectLst>
            </c:spPr>
          </c:dPt>
          <c:dPt>
            <c:idx val="2"/>
            <c:spPr>
              <a:solidFill>
                <a:schemeClr val="accent3"/>
              </a:solidFill>
              <a:ln>
                <a:noFill/>
              </a:ln>
              <a:effectLst>
                <a:outerShdw blurRad="63500" sx="102000" sy="102000" algn="ctr" rotWithShape="0">
                  <a:prstClr val="black">
                    <a:alpha val="20000"/>
                  </a:prstClr>
                </a:outerShdw>
              </a:effectLst>
            </c:spPr>
          </c:dPt>
          <c:dPt>
            <c:idx val="3"/>
            <c:spPr>
              <a:solidFill>
                <a:schemeClr val="accent4"/>
              </a:solidFill>
              <a:ln>
                <a:noFill/>
              </a:ln>
              <a:effectLst>
                <a:outerShdw blurRad="63500" sx="102000" sy="102000" algn="ctr" rotWithShape="0">
                  <a:prstClr val="black">
                    <a:alpha val="20000"/>
                  </a:prstClr>
                </a:outerShdw>
              </a:effectLst>
            </c:spPr>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
            <c:spPr>
              <a:noFill/>
              <a:ln>
                <a:noFill/>
              </a:ln>
              <a:effectLst/>
            </c:spPr>
            <c:dLblPos val="outEnd"/>
            <c:showCatName val="1"/>
            <c:showPercent val="1"/>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Reading</c:v>
                </c:pt>
                <c:pt idx="1">
                  <c:v>1-node VM</c:v>
                </c:pt>
                <c:pt idx="2">
                  <c:v>POC / Prototype</c:v>
                </c:pt>
                <c:pt idx="3">
                  <c:v>Production</c:v>
                </c:pt>
              </c:strCache>
            </c:strRef>
          </c:cat>
          <c:val>
            <c:numRef>
              <c:f>Sheet1!$B$2:$B$5</c:f>
              <c:numCache>
                <c:formatCode>General</c:formatCode>
                <c:ptCount val="4"/>
                <c:pt idx="0">
                  <c:v>59</c:v>
                </c:pt>
                <c:pt idx="1">
                  <c:v>19</c:v>
                </c:pt>
                <c:pt idx="2">
                  <c:v>21</c:v>
                </c:pt>
                <c:pt idx="3">
                  <c:v>2</c:v>
                </c:pt>
              </c:numCache>
            </c:numRef>
          </c:val>
        </c:ser>
        <c:dLbls>
          <c:showPercent val="1"/>
        </c:dLbls>
        <c:firstSliceAng val="0"/>
      </c:pieChart>
      <c:spPr>
        <a:noFill/>
        <a:ln>
          <a:noFill/>
        </a:ln>
        <a:effectLst/>
      </c:spPr>
    </c:plotArea>
    <c:plotVisOnly val="1"/>
    <c:dispBlanksAs val="zero"/>
  </c:chart>
  <c:spPr>
    <a:noFill/>
    <a:ln>
      <a:noFill/>
    </a:ln>
    <a:effectLst/>
  </c:spPr>
  <c:txPr>
    <a:bodyPr/>
    <a:lstStyle/>
    <a:p>
      <a:pPr>
        <a:defRPr/>
      </a:pPr>
      <a:endParaRPr lang="en-U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n-SG"/>
  <c:chart>
    <c:autoTitleDeleted val="1"/>
    <c:plotArea>
      <c:layout/>
      <c:barChart>
        <c:barDir val="bar"/>
        <c:grouping val="clustered"/>
        <c:ser>
          <c:idx val="0"/>
          <c:order val="0"/>
          <c:tx>
            <c:strRef>
              <c:f>Sheet1!$B$1</c:f>
              <c:strCache>
                <c:ptCount val="1"/>
                <c:pt idx="0">
                  <c:v>Which industry?</c:v>
                </c:pt>
              </c:strCache>
            </c:strRef>
          </c:tx>
          <c:spPr>
            <a:solidFill>
              <a:schemeClr val="accent1"/>
            </a:solidFill>
            <a:ln>
              <a:noFill/>
            </a:ln>
            <a:effectLst/>
          </c:spPr>
          <c:cat>
            <c:strRef>
              <c:f>Sheet1!$A$2:$A$5</c:f>
              <c:strCache>
                <c:ptCount val="4"/>
                <c:pt idx="0">
                  <c:v>Use Cases</c:v>
                </c:pt>
                <c:pt idx="1">
                  <c:v>Architecture</c:v>
                </c:pt>
                <c:pt idx="2">
                  <c:v>Administrator / Ops</c:v>
                </c:pt>
                <c:pt idx="3">
                  <c:v>Development</c:v>
                </c:pt>
              </c:strCache>
            </c:strRef>
          </c:cat>
          <c:val>
            <c:numRef>
              <c:f>Sheet1!$B$2:$B$5</c:f>
              <c:numCache>
                <c:formatCode>General</c:formatCode>
                <c:ptCount val="4"/>
                <c:pt idx="0">
                  <c:v>40</c:v>
                </c:pt>
                <c:pt idx="1">
                  <c:v>53</c:v>
                </c:pt>
                <c:pt idx="2">
                  <c:v>34</c:v>
                </c:pt>
                <c:pt idx="3">
                  <c:v>86</c:v>
                </c:pt>
              </c:numCache>
            </c:numRef>
          </c:val>
        </c:ser>
        <c:dLbls/>
        <c:gapWidth val="182"/>
        <c:axId val="213548032"/>
        <c:axId val="213627648"/>
      </c:barChart>
      <c:catAx>
        <c:axId val="213548032"/>
        <c:scaling>
          <c:orientation val="minMax"/>
        </c:scaling>
        <c:axPos val="l"/>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627648"/>
        <c:crosses val="autoZero"/>
        <c:auto val="1"/>
        <c:lblAlgn val="ctr"/>
        <c:lblOffset val="100"/>
      </c:catAx>
      <c:valAx>
        <c:axId val="21362764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548032"/>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en-SG"/>
  <c:chart>
    <c:autoTitleDeleted val="1"/>
    <c:plotArea>
      <c:layout/>
      <c:barChart>
        <c:barDir val="bar"/>
        <c:grouping val="clustered"/>
        <c:ser>
          <c:idx val="0"/>
          <c:order val="0"/>
          <c:tx>
            <c:strRef>
              <c:f>Sheet1!$B$1</c:f>
              <c:strCache>
                <c:ptCount val="1"/>
                <c:pt idx="0">
                  <c:v>Which industry?</c:v>
                </c:pt>
              </c:strCache>
            </c:strRef>
          </c:tx>
          <c:spPr>
            <a:solidFill>
              <a:schemeClr val="accent1"/>
            </a:solidFill>
            <a:ln>
              <a:noFill/>
            </a:ln>
            <a:effectLst/>
          </c:spPr>
          <c:cat>
            <c:strRef>
              <c:f>Sheet1!$A$2:$A$7</c:f>
              <c:strCache>
                <c:ptCount val="6"/>
                <c:pt idx="0">
                  <c:v>Don't know</c:v>
                </c:pt>
                <c:pt idx="1">
                  <c:v>Mesos</c:v>
                </c:pt>
                <c:pt idx="2">
                  <c:v>Apache + Standalone</c:v>
                </c:pt>
                <c:pt idx="3">
                  <c:v>C* + Standalone</c:v>
                </c:pt>
                <c:pt idx="4">
                  <c:v>Hadoop YARN</c:v>
                </c:pt>
                <c:pt idx="5">
                  <c:v>Databricks Cloud</c:v>
                </c:pt>
              </c:strCache>
            </c:strRef>
          </c:cat>
          <c:val>
            <c:numRef>
              <c:f>Sheet1!$B$2:$B$7</c:f>
              <c:numCache>
                <c:formatCode>General</c:formatCode>
                <c:ptCount val="6"/>
                <c:pt idx="0">
                  <c:v>36</c:v>
                </c:pt>
                <c:pt idx="1">
                  <c:v>5</c:v>
                </c:pt>
                <c:pt idx="2">
                  <c:v>21</c:v>
                </c:pt>
                <c:pt idx="3">
                  <c:v>15</c:v>
                </c:pt>
                <c:pt idx="4">
                  <c:v>47</c:v>
                </c:pt>
                <c:pt idx="5">
                  <c:v>5</c:v>
                </c:pt>
              </c:numCache>
            </c:numRef>
          </c:val>
        </c:ser>
        <c:dLbls/>
        <c:gapWidth val="182"/>
        <c:axId val="237732608"/>
        <c:axId val="237734144"/>
      </c:barChart>
      <c:catAx>
        <c:axId val="237732608"/>
        <c:scaling>
          <c:orientation val="minMax"/>
        </c:scaling>
        <c:axPos val="l"/>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7734144"/>
        <c:crosses val="autoZero"/>
        <c:auto val="1"/>
        <c:lblAlgn val="ctr"/>
        <c:lblOffset val="100"/>
      </c:catAx>
      <c:valAx>
        <c:axId val="23773414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7732608"/>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en-SG"/>
  <c:chart>
    <c:autoTitleDeleted val="1"/>
    <c:plotArea>
      <c:layout/>
      <c:barChart>
        <c:barDir val="bar"/>
        <c:grouping val="clustered"/>
        <c:ser>
          <c:idx val="0"/>
          <c:order val="0"/>
          <c:tx>
            <c:strRef>
              <c:f>Sheet1!$B$1</c:f>
              <c:strCache>
                <c:ptCount val="1"/>
                <c:pt idx="0">
                  <c:v>Which industry?</c:v>
                </c:pt>
              </c:strCache>
            </c:strRef>
          </c:tx>
          <c:spPr>
            <a:solidFill>
              <a:schemeClr val="accent1"/>
            </a:solidFill>
            <a:ln>
              <a:noFill/>
            </a:ln>
            <a:effectLst/>
          </c:spPr>
          <c:cat>
            <c:strRef>
              <c:f>Sheet1!$A$2:$A$4</c:f>
              <c:strCache>
                <c:ptCount val="3"/>
                <c:pt idx="0">
                  <c:v>Different Cloud</c:v>
                </c:pt>
                <c:pt idx="1">
                  <c:v>On-prem</c:v>
                </c:pt>
                <c:pt idx="2">
                  <c:v>Amazon Cloud</c:v>
                </c:pt>
              </c:strCache>
            </c:strRef>
          </c:cat>
          <c:val>
            <c:numRef>
              <c:f>Sheet1!$B$2:$B$4</c:f>
              <c:numCache>
                <c:formatCode>General</c:formatCode>
                <c:ptCount val="3"/>
                <c:pt idx="0">
                  <c:v>14</c:v>
                </c:pt>
                <c:pt idx="1">
                  <c:v>60</c:v>
                </c:pt>
                <c:pt idx="2">
                  <c:v>47</c:v>
                </c:pt>
              </c:numCache>
            </c:numRef>
          </c:val>
        </c:ser>
        <c:dLbls/>
        <c:gapWidth val="182"/>
        <c:axId val="237815680"/>
        <c:axId val="237817216"/>
      </c:barChart>
      <c:catAx>
        <c:axId val="237815680"/>
        <c:scaling>
          <c:orientation val="minMax"/>
        </c:scaling>
        <c:axPos val="l"/>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7817216"/>
        <c:crosses val="autoZero"/>
        <c:auto val="1"/>
        <c:lblAlgn val="ctr"/>
        <c:lblOffset val="100"/>
      </c:catAx>
      <c:valAx>
        <c:axId val="237817216"/>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7815680"/>
        <c:crosses val="autoZero"/>
        <c:crossBetween val="between"/>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F66A2-1EF6-4456-B5D5-15B9267B494E}" type="datetimeFigureOut">
              <a:rPr lang="en-US" smtClean="0"/>
              <a:pPr/>
              <a:t>5/29/2016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F7D8C-7970-48FE-9283-7C11973B602A}" type="slidenum">
              <a:rPr lang="en-US" smtClean="0"/>
              <a:pPr/>
              <a:t>‹#›</a:t>
            </a:fld>
            <a:endParaRPr lang="en-US"/>
          </a:p>
        </p:txBody>
      </p:sp>
    </p:spTree>
    <p:extLst>
      <p:ext uri="{BB962C8B-B14F-4D97-AF65-F5344CB8AC3E}">
        <p14:creationId xmlns:p14="http://schemas.microsoft.com/office/powerpoint/2010/main" xmlns="" val="1813505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tachyon-project.org/"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github.com/twitter/chill"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park.apache.org/docs/latest/programming-guide.html"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park.apache.org/docs/latest/programming-guide.html"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atabricks.com/blog/2015/02/17/introducing-dataframes-in-spark-for-large-scale-data-science.html"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sigmoid.com/" TargetMode="External"/><Relationship Id="rId4" Type="http://schemas.openxmlformats.org/officeDocument/2006/relationships/hyperlink" Target="https://storm.apache.org/"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park.apache.org/docs/latest/graphx-programming-guide.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park-packages.org/" TargetMode="External"/><Relationship Id="rId7" Type="http://schemas.openxmlformats.org/officeDocument/2006/relationships/hyperlink" Target="http://spark-packages.org/package/9"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park-packages.org/package/3" TargetMode="External"/><Relationship Id="rId5" Type="http://schemas.openxmlformats.org/officeDocument/2006/relationships/hyperlink" Target="http://spark-packages.org/package/10" TargetMode="External"/><Relationship Id="rId4" Type="http://schemas.openxmlformats.org/officeDocument/2006/relationships/hyperlink" Target="http://spark-packages.org/package/6"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n.wikipedia.org/wiki/Vertex_(graph_theory)"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en.wikipedia.org/wiki/Edge_(graph_theory)"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en.wikipedia.org/wiki/Column-oriented_DBM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spark.apache.org/docs/1.3.0/sql-programming-guide.html"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Greet</a:t>
            </a:r>
            <a:r>
              <a:rPr lang="en-US" baseline="0" dirty="0" smtClean="0"/>
              <a:t> students and mention:</a:t>
            </a:r>
          </a:p>
          <a:p>
            <a:endParaRPr lang="en-US" dirty="0" smtClean="0"/>
          </a:p>
          <a:p>
            <a:r>
              <a:rPr lang="en-US" dirty="0" smtClean="0"/>
              <a:t>I’d like to start by mentioning</a:t>
            </a:r>
            <a:r>
              <a:rPr lang="en-US" baseline="0" dirty="0" smtClean="0"/>
              <a:t> that this slide deck is being released under a Creative Commons license which allows everyone to download and share this deck as long as you don’t use it commercially.</a:t>
            </a:r>
            <a:endParaRPr lang="en-US" dirty="0" smtClean="0"/>
          </a:p>
          <a:p>
            <a:endParaRPr lang="en-US" dirty="0" smtClean="0"/>
          </a:p>
          <a:p>
            <a:r>
              <a:rPr lang="en-US" dirty="0" smtClean="0"/>
              <a:t>This talk will shortly be on YouTube,</a:t>
            </a:r>
            <a:r>
              <a:rPr lang="en-US" baseline="0" dirty="0" smtClean="0"/>
              <a:t> so don’t worry about taking notes</a:t>
            </a:r>
          </a:p>
          <a:p>
            <a:endParaRPr lang="en-US" baseline="0" dirty="0" smtClean="0"/>
          </a:p>
          <a:p>
            <a:r>
              <a:rPr lang="en-US" baseline="0" dirty="0" smtClean="0"/>
              <a:t>Mention WIFI details: ???</a:t>
            </a:r>
          </a:p>
          <a:p>
            <a:pPr marL="0" indent="0">
              <a:buFontTx/>
              <a:buNone/>
            </a:pPr>
            <a:endParaRPr lang="en-US" dirty="0" smtClean="0"/>
          </a:p>
          <a:p>
            <a:pPr marL="0" indent="0">
              <a:buFontTx/>
              <a:buNone/>
            </a:pPr>
            <a:r>
              <a:rPr lang="en-US" dirty="0" smtClean="0"/>
              <a:t>So,</a:t>
            </a:r>
            <a:r>
              <a:rPr lang="en-US" baseline="0" dirty="0" smtClean="0"/>
              <a:t> today, I’d like to bootstrap you on your journey of learning and using Spark. By the end of today, you will be familiar with Spark’s architecture and programming API and will have written simple Spark applications.</a:t>
            </a:r>
          </a:p>
          <a:p>
            <a:pPr marL="0" indent="0">
              <a:buFontTx/>
              <a:buNone/>
            </a:pPr>
            <a:endParaRPr lang="en-US" baseline="0" dirty="0" smtClean="0"/>
          </a:p>
          <a:p>
            <a:pPr marL="0" indent="0">
              <a:buFontTx/>
              <a:buNone/>
            </a:pPr>
            <a:r>
              <a:rPr lang="en-US" baseline="0" dirty="0" smtClean="0"/>
              <a:t>“When you first look at Spark, it can be somewhat intimidating. One primary goal for today is to demystify Spark, so you can step into using it </a:t>
            </a:r>
            <a:r>
              <a:rPr lang="en-US" baseline="0" smtClean="0"/>
              <a:t>with confidence.”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a:t>
            </a:fld>
            <a:endParaRPr lang="en-US"/>
          </a:p>
        </p:txBody>
      </p:sp>
    </p:spTree>
    <p:extLst>
      <p:ext uri="{BB962C8B-B14F-4D97-AF65-F5344CB8AC3E}">
        <p14:creationId xmlns:p14="http://schemas.microsoft.com/office/powerpoint/2010/main" xmlns="" val="6707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52 people have not attended</a:t>
            </a:r>
            <a:r>
              <a:rPr lang="en-US" baseline="0" dirty="0" smtClean="0"/>
              <a:t> any previous training</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a:t>
            </a:fld>
            <a:endParaRPr lang="en-US"/>
          </a:p>
        </p:txBody>
      </p:sp>
    </p:spTree>
    <p:extLst>
      <p:ext uri="{BB962C8B-B14F-4D97-AF65-F5344CB8AC3E}">
        <p14:creationId xmlns:p14="http://schemas.microsoft.com/office/powerpoint/2010/main" xmlns="" val="14007024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 First running 3 stages in parallel, then a 4th stage with collect</a:t>
            </a:r>
          </a:p>
          <a:p>
            <a:pPr rtl="0" fontAlgn="base"/>
            <a:r>
              <a:rPr lang="en-US" sz="1200" b="0" i="0" u="none" strike="noStrike" kern="1200" dirty="0" smtClean="0">
                <a:solidFill>
                  <a:schemeClr val="tx1"/>
                </a:solidFill>
                <a:effectLst/>
                <a:latin typeface="+mn-lt"/>
                <a:ea typeface="+mn-ea"/>
                <a:cs typeface="+mn-cs"/>
              </a:rPr>
              <a:t>- These stages ran in about 15-20 seconds</a:t>
            </a:r>
          </a:p>
          <a:p>
            <a:pPr rtl="0" fontAlgn="base"/>
            <a:r>
              <a:rPr lang="en-US" sz="1200" b="0" i="0" u="none" strike="noStrike" kern="1200" dirty="0" smtClean="0">
                <a:solidFill>
                  <a:schemeClr val="tx1"/>
                </a:solidFill>
                <a:effectLst/>
                <a:latin typeface="+mn-lt"/>
                <a:ea typeface="+mn-ea"/>
                <a:cs typeface="+mn-cs"/>
              </a:rPr>
              <a:t>- Why 5 stages? There’s a hidden stage behind the tooltip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100</a:t>
            </a:fld>
            <a:endParaRPr lang="en-US"/>
          </a:p>
        </p:txBody>
      </p:sp>
    </p:spTree>
    <p:extLst>
      <p:ext uri="{BB962C8B-B14F-4D97-AF65-F5344CB8AC3E}">
        <p14:creationId xmlns:p14="http://schemas.microsoft.com/office/powerpoint/2010/main" xmlns="" val="3382607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Now we have clicked on a stage</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The color bars are representing a single task</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This info is gathered via internal metrics in Spark, exposed via REST</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Most tasks spend majority of the time doing real processing work (green)</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Scheduler delay: is driver -&gt; executor shipping of task (mostly network delay)</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In this stage, since there’s no shuffle write time, we can conclude that it’s a result stage as opposed to a shuffle map stage</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The x axis is time</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The y axis just shows what’s running in parallel</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On node 9, there are at most 2 tasks running in parallel. So there are </a:t>
            </a:r>
            <a:r>
              <a:rPr lang="en-US" sz="1200" b="0" i="0" u="none" strike="noStrike" kern="1200" dirty="0" err="1" smtClean="0">
                <a:solidFill>
                  <a:schemeClr val="tx1"/>
                </a:solidFill>
                <a:effectLst/>
                <a:latin typeface="+mn-lt"/>
                <a:ea typeface="+mn-ea"/>
                <a:cs typeface="+mn-cs"/>
              </a:rPr>
              <a:t>num_cores</a:t>
            </a:r>
            <a:r>
              <a:rPr lang="en-US" sz="1200" b="0" i="0" u="none" strike="noStrike" kern="1200" dirty="0" smtClean="0">
                <a:solidFill>
                  <a:schemeClr val="tx1"/>
                </a:solidFill>
                <a:effectLst/>
                <a:latin typeface="+mn-lt"/>
                <a:ea typeface="+mn-ea"/>
                <a:cs typeface="+mn-cs"/>
              </a:rPr>
              <a:t> = 2 on this exec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101</a:t>
            </a:fld>
            <a:endParaRPr lang="en-US"/>
          </a:p>
        </p:txBody>
      </p:sp>
    </p:spTree>
    <p:extLst>
      <p:ext uri="{BB962C8B-B14F-4D97-AF65-F5344CB8AC3E}">
        <p14:creationId xmlns:p14="http://schemas.microsoft.com/office/powerpoint/2010/main" xmlns="" val="11053965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Spark 1.4 also exposes a visual representation of the underlying computation graph (or “DAG”) that is tied directly to metrics of physical execution. Spark streaming adds visual monitoring over data streams, to continuously track the latency and throughput. </a:t>
            </a:r>
            <a:endParaRPr lang="en-US" dirty="0" smtClean="0"/>
          </a:p>
          <a:p>
            <a:pPr rtl="0" fontAlgn="base"/>
            <a:r>
              <a:rPr lang="en-US" sz="1200" b="0" i="0" u="none" strike="noStrike" kern="1200" dirty="0" smtClean="0">
                <a:solidFill>
                  <a:schemeClr val="tx1"/>
                </a:solidFill>
                <a:effectLst/>
                <a:latin typeface="+mn-lt"/>
                <a:ea typeface="+mn-ea"/>
                <a:cs typeface="+mn-cs"/>
              </a:rPr>
              <a:t>It’s doing a </a:t>
            </a:r>
            <a:r>
              <a:rPr lang="en-US" sz="1200" b="0" i="0" u="none" strike="noStrike" kern="1200" dirty="0" err="1" smtClean="0">
                <a:solidFill>
                  <a:schemeClr val="tx1"/>
                </a:solidFill>
                <a:effectLst/>
                <a:latin typeface="+mn-lt"/>
                <a:ea typeface="+mn-ea"/>
                <a:cs typeface="+mn-cs"/>
              </a:rPr>
              <a:t>wordcount</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Little black dots = RDDs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Green dot = Cached RDD (if you mouse over it, you can see name or type of RDD)</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Why are there two stages? Because of the shuffle</a:t>
            </a:r>
            <a:r>
              <a:rPr lang="en-US" sz="1200" b="0" i="0" u="none" strike="noStrike" kern="1200" baseline="0" dirty="0" smtClean="0">
                <a:solidFill>
                  <a:schemeClr val="tx1"/>
                </a:solidFill>
                <a:effectLst/>
                <a:latin typeface="+mn-lt"/>
                <a:ea typeface="+mn-ea"/>
                <a:cs typeface="+mn-cs"/>
              </a:rPr>
              <a:t> boundary. Because shuffling goes over the network, it has to force a new stage.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Andrew Or designed this DAG visualization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102</a:t>
            </a:fld>
            <a:endParaRPr lang="en-US"/>
          </a:p>
        </p:txBody>
      </p:sp>
    </p:spTree>
    <p:extLst>
      <p:ext uri="{BB962C8B-B14F-4D97-AF65-F5344CB8AC3E}">
        <p14:creationId xmlns:p14="http://schemas.microsoft.com/office/powerpoint/2010/main" xmlns="" val="26443198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Looking at Stage</a:t>
            </a:r>
            <a:r>
              <a:rPr lang="en-US" baseline="0" dirty="0" smtClean="0"/>
              <a:t> 0 here (specific RDD types)</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103</a:t>
            </a:fld>
            <a:endParaRPr lang="en-US"/>
          </a:p>
        </p:txBody>
      </p:sp>
    </p:spTree>
    <p:extLst>
      <p:ext uri="{BB962C8B-B14F-4D97-AF65-F5344CB8AC3E}">
        <p14:creationId xmlns:p14="http://schemas.microsoft.com/office/powerpoint/2010/main" xmlns="" val="22874910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104</a:t>
            </a:fld>
            <a:endParaRPr lang="en-US"/>
          </a:p>
        </p:txBody>
      </p:sp>
    </p:spTree>
    <p:extLst>
      <p:ext uri="{BB962C8B-B14F-4D97-AF65-F5344CB8AC3E}">
        <p14:creationId xmlns:p14="http://schemas.microsoft.com/office/powerpoint/2010/main" xmlns="" val="36192805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task runs on a slot. Task equates to partition. For each partition, you need a task.</a:t>
            </a:r>
          </a:p>
          <a:p>
            <a:endParaRPr lang="en-US" baseline="0" dirty="0" smtClean="0"/>
          </a:p>
          <a:p>
            <a:r>
              <a:rPr lang="en-US" baseline="0" dirty="0" smtClean="0"/>
              <a:t>A task is an item of work that runs on a slot. A slot is a thread. Analogy: thread pools.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105</a:t>
            </a:fld>
            <a:endParaRPr lang="en-US"/>
          </a:p>
        </p:txBody>
      </p:sp>
    </p:spTree>
    <p:extLst>
      <p:ext uri="{BB962C8B-B14F-4D97-AF65-F5344CB8AC3E}">
        <p14:creationId xmlns:p14="http://schemas.microsoft.com/office/powerpoint/2010/main" xmlns="" val="26047881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106</a:t>
            </a:fld>
            <a:endParaRPr lang="en-US"/>
          </a:p>
        </p:txBody>
      </p:sp>
    </p:spTree>
    <p:extLst>
      <p:ext uri="{BB962C8B-B14F-4D97-AF65-F5344CB8AC3E}">
        <p14:creationId xmlns:p14="http://schemas.microsoft.com/office/powerpoint/2010/main" xmlns="" val="1139725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107</a:t>
            </a:fld>
            <a:endParaRPr lang="en-US"/>
          </a:p>
        </p:txBody>
      </p:sp>
    </p:spTree>
    <p:extLst>
      <p:ext uri="{BB962C8B-B14F-4D97-AF65-F5344CB8AC3E}">
        <p14:creationId xmlns:p14="http://schemas.microsoft.com/office/powerpoint/2010/main" xmlns="" val="1546032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in MR, you get parallelism with different process IDs, maps &amp; reducers. There can be an issue with</a:t>
            </a:r>
            <a:r>
              <a:rPr lang="en-US" baseline="0" dirty="0" smtClean="0"/>
              <a:t> a slot being unused for like 15 - 20seconds though, which a new map is being assigned. This is why Facebook made Corona in 2012.</a:t>
            </a:r>
          </a:p>
          <a:p>
            <a:endParaRPr lang="en-US" baseline="0" dirty="0" smtClean="0"/>
          </a:p>
          <a:p>
            <a:r>
              <a:rPr lang="en-US" baseline="0" dirty="0" smtClean="0"/>
              <a:t>Ask how often </a:t>
            </a:r>
            <a:r>
              <a:rPr lang="en-US" baseline="0" dirty="0" err="1" smtClean="0"/>
              <a:t>TaskTracker</a:t>
            </a:r>
            <a:r>
              <a:rPr lang="en-US" baseline="0" dirty="0" smtClean="0"/>
              <a:t> heartbeats with the </a:t>
            </a:r>
            <a:r>
              <a:rPr lang="en-US" baseline="0" dirty="0" err="1" smtClean="0"/>
              <a:t>JobTracker</a:t>
            </a:r>
            <a:r>
              <a:rPr lang="en-US" baseline="0" dirty="0" smtClean="0"/>
              <a:t>? Every 3 seconds.. So there can be at least a 3 second delay when scheduling a job.</a:t>
            </a:r>
            <a:endParaRPr lang="en-US" dirty="0" smtClean="0"/>
          </a:p>
          <a:p>
            <a:endParaRPr lang="en-US" dirty="0" smtClean="0"/>
          </a:p>
          <a:p>
            <a:r>
              <a:rPr lang="en-US" dirty="0" smtClean="0"/>
              <a:t>But in Spark you get parallelism with different threads.</a:t>
            </a:r>
          </a:p>
          <a:p>
            <a:endParaRPr lang="en-US" dirty="0" smtClean="0"/>
          </a:p>
          <a:p>
            <a:pPr marL="171450" indent="-171450">
              <a:buFontTx/>
              <a:buChar char="-"/>
            </a:pPr>
            <a:r>
              <a:rPr lang="en-US" dirty="0" smtClean="0"/>
              <a:t>In MR the slots are hardcoded as either M or R, but not in Spark</a:t>
            </a:r>
          </a:p>
          <a:p>
            <a:pPr marL="171450" indent="-171450">
              <a:buFontTx/>
              <a:buChar char="-"/>
            </a:pPr>
            <a:endParaRPr lang="en-US" dirty="0" smtClean="0"/>
          </a:p>
          <a:p>
            <a:pPr marL="0" indent="0">
              <a:buFontTx/>
              <a:buNone/>
            </a:pPr>
            <a:r>
              <a:rPr lang="en-US" dirty="0" smtClean="0"/>
              <a:t>-</a:t>
            </a:r>
            <a:r>
              <a:rPr lang="en-US" baseline="0" dirty="0" smtClean="0"/>
              <a:t> In MR it is recommended that each task run for 30 – 60 seconds, but in Spark a task can be as short as 200 </a:t>
            </a:r>
            <a:r>
              <a:rPr lang="en-US" baseline="0" dirty="0" err="1" smtClean="0"/>
              <a:t>ms</a:t>
            </a:r>
            <a:endParaRPr lang="en-US" dirty="0" smtClean="0"/>
          </a:p>
          <a:p>
            <a:pPr marL="171450" indent="-171450">
              <a:buFontTx/>
              <a:buChar char="-"/>
            </a:pPr>
            <a:endParaRPr lang="en-US" dirty="0" smtClean="0"/>
          </a:p>
          <a:p>
            <a:pPr marL="0" indent="0">
              <a:buFontTx/>
              <a:buNone/>
            </a:pPr>
            <a:r>
              <a:rPr lang="en-US" dirty="0" smtClean="0"/>
              <a:t>“</a:t>
            </a:r>
            <a:r>
              <a:rPr lang="en-US" sz="1200" b="0" i="0" kern="1200" dirty="0" smtClean="0">
                <a:solidFill>
                  <a:schemeClr val="tx1"/>
                </a:solidFill>
                <a:effectLst/>
                <a:latin typeface="+mn-lt"/>
                <a:ea typeface="+mn-ea"/>
                <a:cs typeface="+mn-cs"/>
              </a:rPr>
              <a:t> During the given period,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took around 66 seconds to refill a slot, while Corona took around 55 seconds (an improvement of approximately 17%). In a benchmark run in our simulation cluster, the slot refill times dropped from 10 seconds with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to 600 milliseconds with Corona.”</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“In heavy workloads during our testing, the utilization in the Hadoop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system topped out at 70%. Corona was able to reach more than 95%.”</a:t>
            </a:r>
            <a:endParaRPr lang="en-US" dirty="0" smtClean="0"/>
          </a:p>
          <a:p>
            <a:endParaRPr lang="en-US" dirty="0" smtClean="0"/>
          </a:p>
          <a:p>
            <a:r>
              <a:rPr lang="en-US" dirty="0" smtClean="0"/>
              <a:t>“</a:t>
            </a:r>
            <a:r>
              <a:rPr lang="en-US" sz="1200" b="0" i="0" kern="1200" dirty="0" smtClean="0">
                <a:solidFill>
                  <a:schemeClr val="tx1"/>
                </a:solidFill>
                <a:effectLst/>
                <a:latin typeface="+mn-lt"/>
                <a:ea typeface="+mn-ea"/>
                <a:cs typeface="+mn-cs"/>
              </a:rPr>
              <a:t>The job tracker could not handle its dual responsibilities (1) managing the cluster resources and 2) scheduling all user jobs. ) adequately. At peak load, cluster utilization would drop precipitously due to scheduling overhead.” “Another limitation of the Hadoop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framework was its pull-based scheduling model. Task trackers provide a heartbeat status to the job tracker in order to get tasks to run. Since the heartbeat is periodic, there is always a pre-defined delay when scheduling tasks for any job. For small jobs this delay was problematic.”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“Hadoop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is also constrained by its static slot-based resource management model. Rather than using a true resource management system, a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cluster is divided into a fixed number of map and reduce slots based on a static configuration – so slots are wasted anytime the cluster workload does not fit the static configuration. Furthermore, the slot-based model makes it hard for non-</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applications to be scheduled appropriately.”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Corona introduces a cluster manager</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whose only purpose is to track the nodes in the cluster and the amount of free resources. A dedicated job tracker is created for each job, and can run either in the same process as the client (for small jobs) or as a separate process in the cluster (for large jobs). One major difference from our previous Hadoop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implementation is that Corona uses push-based, rather than pull-based, scheduling. After the cluster manager receives resource requests from the job tracker, it pushes the resource grants back to the job tracker. Also, once the job tracker gets resource grants, it creates tasks and then pushes these tasks to the task trackers for running. There is no periodic heartbeat involved in this scheduling, so the scheduling latency is minimized.”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smtClean="0"/>
          </a:p>
          <a:p>
            <a:r>
              <a:rPr lang="en-US" dirty="0" smtClean="0"/>
              <a:t>Corona: </a:t>
            </a:r>
          </a:p>
          <a:p>
            <a:r>
              <a:rPr lang="en-US" dirty="0" smtClean="0"/>
              <a:t>https://www.facebook.com/notes/facebook-engineering/under-the-hood-scheduling-mapreduce-jobs-more-efficiently-with-corona/10151142560538920</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108</a:t>
            </a:fld>
            <a:endParaRPr lang="en-US"/>
          </a:p>
        </p:txBody>
      </p:sp>
    </p:spTree>
    <p:extLst>
      <p:ext uri="{BB962C8B-B14F-4D97-AF65-F5344CB8AC3E}">
        <p14:creationId xmlns:p14="http://schemas.microsoft.com/office/powerpoint/2010/main" xmlns="" val="1759953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vs. Dynamic doesn’t refer</a:t>
            </a:r>
            <a:r>
              <a:rPr lang="en-US" baseline="0" dirty="0" smtClean="0"/>
              <a:t> to RDD partitioning here…</a:t>
            </a:r>
            <a:endParaRPr lang="en-US" dirty="0" smtClean="0"/>
          </a:p>
          <a:p>
            <a:endParaRPr lang="en-US" dirty="0" smtClean="0"/>
          </a:p>
          <a:p>
            <a:r>
              <a:rPr lang="en-US" dirty="0" smtClean="0"/>
              <a:t>In cluster mode Spark depends on a cluster manager to launch executors and, in certain cases, to launch the driver. The cluster manager is a pluggable component in Spark.</a:t>
            </a:r>
          </a:p>
          <a:p>
            <a:endParaRPr lang="en-US" dirty="0" smtClean="0"/>
          </a:p>
          <a:p>
            <a:r>
              <a:rPr lang="en-US" dirty="0" smtClean="0"/>
              <a:t>Each one</a:t>
            </a:r>
            <a:r>
              <a:rPr lang="en-US" baseline="0" dirty="0" smtClean="0"/>
              <a:t> of these resource managers has different pros and cons. One nice thing about running Spark in YARN, for example, is that you can dynamically resize the # of Executors in the application. This feature is not yet possible in Standalone mode.</a:t>
            </a:r>
            <a:endParaRPr lang="en-US" dirty="0" smtClean="0"/>
          </a:p>
          <a:p>
            <a:endParaRPr lang="en-US" dirty="0" smtClean="0"/>
          </a:p>
          <a:p>
            <a:r>
              <a:rPr lang="en-US" dirty="0" smtClean="0"/>
              <a:t>Static Partitioning: </a:t>
            </a:r>
            <a:r>
              <a:rPr lang="en-US" sz="1200" b="0" i="0" kern="1200" dirty="0" smtClean="0">
                <a:solidFill>
                  <a:schemeClr val="tx1"/>
                </a:solidFill>
                <a:effectLst/>
                <a:latin typeface="+mn-lt"/>
                <a:ea typeface="+mn-ea"/>
                <a:cs typeface="+mn-cs"/>
              </a:rPr>
              <a:t>With this approach, each application is given a maximum amount of resources it can use, and holds onto them for its whole duration.</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In “fine-grained” mode (default), each Spark task runs as a separate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task. This allows multiple instances of Spark (and other frameworks) to share machines at a very fine granularity, where each application gets more or fewer machines as it ramps up and down, but it comes with an additional overhead in launching each task. This mode may be inappropriate for low-latency requirements like interactive queries or serving web requests.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Standalone and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course-grained, you can control the maximum number of resources Spark will acquire. By default, it will acquire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cores in the cluster (that get offered by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which only makes sense if you run just one application at a time.</a:t>
            </a:r>
            <a:r>
              <a:rPr lang="en-US" sz="1200" b="0" i="0" kern="1200" baseline="0" dirty="0" smtClean="0">
                <a:solidFill>
                  <a:schemeClr val="tx1"/>
                </a:solidFill>
                <a:effectLst/>
                <a:latin typeface="+mn-lt"/>
                <a:ea typeface="+mn-ea"/>
                <a:cs typeface="+mn-cs"/>
              </a:rPr>
              <a:t> You can cap the max # of cores using </a:t>
            </a:r>
            <a:r>
              <a:rPr lang="en-US" dirty="0" err="1" smtClean="0"/>
              <a:t>conf.set</a:t>
            </a:r>
            <a:r>
              <a:rPr lang="en-US" dirty="0" smtClean="0"/>
              <a:t>("</a:t>
            </a:r>
            <a:r>
              <a:rPr lang="en-US" dirty="0" err="1" smtClean="0"/>
              <a:t>spark.cores.max</a:t>
            </a:r>
            <a:r>
              <a:rPr lang="en-US" dirty="0" smtClean="0"/>
              <a:t>", "10")</a:t>
            </a:r>
            <a:r>
              <a:rPr lang="en-US" sz="1200" b="0" i="0" kern="1200" dirty="0" smtClean="0">
                <a:solidFill>
                  <a:schemeClr val="tx1"/>
                </a:solidFill>
                <a:effectLst/>
                <a:latin typeface="+mn-lt"/>
                <a:ea typeface="+mn-ea"/>
                <a:cs typeface="+mn-cs"/>
              </a:rPr>
              <a:t> (for example).</a:t>
            </a:r>
            <a:endParaRPr lang="en-US" dirty="0" smtClean="0"/>
          </a:p>
          <a:p>
            <a:endParaRPr lang="en-US" dirty="0" smtClean="0"/>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Standalone mode:</a:t>
            </a:r>
            <a:r>
              <a:rPr lang="en-US" sz="1200" b="0" i="0" kern="1200" dirty="0" smtClean="0">
                <a:solidFill>
                  <a:schemeClr val="tx1"/>
                </a:solidFill>
                <a:effectLst/>
                <a:latin typeface="+mn-lt"/>
                <a:ea typeface="+mn-ea"/>
                <a:cs typeface="+mn-cs"/>
              </a:rPr>
              <a:t> By default, applications submitted to the standalone mode cluster will run in FIFO (first-in-first-out) order, and each application will try to use all available nodes. You can limit the number of nodes an application uses by setting the </a:t>
            </a:r>
            <a:r>
              <a:rPr lang="en-US" sz="1200" b="0" i="0" kern="1200" dirty="0" err="1" smtClean="0">
                <a:solidFill>
                  <a:schemeClr val="tx1"/>
                </a:solidFill>
                <a:effectLst/>
                <a:latin typeface="+mn-lt"/>
                <a:ea typeface="+mn-ea"/>
                <a:cs typeface="+mn-cs"/>
              </a:rPr>
              <a:t>spark.cores.maxconfiguration</a:t>
            </a:r>
            <a:r>
              <a:rPr lang="en-US" sz="1200" b="0" i="0" kern="1200" dirty="0" smtClean="0">
                <a:solidFill>
                  <a:schemeClr val="tx1"/>
                </a:solidFill>
                <a:effectLst/>
                <a:latin typeface="+mn-lt"/>
                <a:ea typeface="+mn-ea"/>
                <a:cs typeface="+mn-cs"/>
              </a:rPr>
              <a:t> property in it, or change the default for applications that don’t set this setting through </a:t>
            </a:r>
            <a:r>
              <a:rPr lang="en-US" sz="1200" b="0" i="0" kern="1200" dirty="0" err="1" smtClean="0">
                <a:solidFill>
                  <a:schemeClr val="tx1"/>
                </a:solidFill>
                <a:effectLst/>
                <a:latin typeface="+mn-lt"/>
                <a:ea typeface="+mn-ea"/>
                <a:cs typeface="+mn-cs"/>
              </a:rPr>
              <a:t>spark.deploy.defaultCores</a:t>
            </a:r>
            <a:r>
              <a:rPr lang="en-US" sz="1200" b="0" i="0" kern="1200" dirty="0" smtClean="0">
                <a:solidFill>
                  <a:schemeClr val="tx1"/>
                </a:solidFill>
                <a:effectLst/>
                <a:latin typeface="+mn-lt"/>
                <a:ea typeface="+mn-ea"/>
                <a:cs typeface="+mn-cs"/>
              </a:rPr>
              <a:t>. Finally, in addition to controlling cores, each application’s </a:t>
            </a:r>
            <a:r>
              <a:rPr lang="en-US" sz="1200" b="0" i="0" kern="1200" dirty="0" err="1" smtClean="0">
                <a:solidFill>
                  <a:schemeClr val="tx1"/>
                </a:solidFill>
                <a:effectLst/>
                <a:latin typeface="+mn-lt"/>
                <a:ea typeface="+mn-ea"/>
                <a:cs typeface="+mn-cs"/>
              </a:rPr>
              <a:t>spark.executor.memory</a:t>
            </a:r>
            <a:r>
              <a:rPr lang="en-US" sz="1200" b="0" i="0" kern="1200" dirty="0" smtClean="0">
                <a:solidFill>
                  <a:schemeClr val="tx1"/>
                </a:solidFill>
                <a:effectLst/>
                <a:latin typeface="+mn-lt"/>
                <a:ea typeface="+mn-ea"/>
                <a:cs typeface="+mn-cs"/>
              </a:rPr>
              <a:t> setting controls its memory use.</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YARN:</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num</a:t>
            </a:r>
            <a:r>
              <a:rPr lang="en-US" sz="1200" b="0" i="0" kern="1200" dirty="0" smtClean="0">
                <a:solidFill>
                  <a:schemeClr val="tx1"/>
                </a:solidFill>
                <a:effectLst/>
                <a:latin typeface="+mn-lt"/>
                <a:ea typeface="+mn-ea"/>
                <a:cs typeface="+mn-cs"/>
              </a:rPr>
              <a:t>-executors option to the Spark YARN client controls how many executors it will allocate on the cluster, while --executor-memory and --executor-cores control the resources per executor.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“coarse-grained” mode will instead launch only </a:t>
            </a:r>
            <a:r>
              <a:rPr lang="en-US" sz="1200" b="0" i="1" kern="1200" dirty="0" smtClean="0">
                <a:solidFill>
                  <a:schemeClr val="tx1"/>
                </a:solidFill>
                <a:effectLst/>
                <a:latin typeface="+mn-lt"/>
                <a:ea typeface="+mn-ea"/>
                <a:cs typeface="+mn-cs"/>
              </a:rPr>
              <a:t>one</a:t>
            </a:r>
            <a:r>
              <a:rPr lang="en-US" sz="1200" b="0" i="0" kern="1200" dirty="0" smtClean="0">
                <a:solidFill>
                  <a:schemeClr val="tx1"/>
                </a:solidFill>
                <a:effectLst/>
                <a:latin typeface="+mn-lt"/>
                <a:ea typeface="+mn-ea"/>
                <a:cs typeface="+mn-cs"/>
              </a:rPr>
              <a:t> long-running Spark task on each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machine, and dynamically schedule its own “mini-tasks” within it. The benefit is much lower startup overhead, but at the cost of reserving the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resources for the complete duration of the application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109</a:t>
            </a:fld>
            <a:endParaRPr lang="en-US"/>
          </a:p>
        </p:txBody>
      </p:sp>
    </p:spTree>
    <p:extLst>
      <p:ext uri="{BB962C8B-B14F-4D97-AF65-F5344CB8AC3E}">
        <p14:creationId xmlns:p14="http://schemas.microsoft.com/office/powerpoint/2010/main" xmlns="" val="2142407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a:t>
            </a:fld>
            <a:endParaRPr lang="en-US"/>
          </a:p>
        </p:txBody>
      </p:sp>
    </p:spTree>
    <p:extLst>
      <p:ext uri="{BB962C8B-B14F-4D97-AF65-F5344CB8AC3E}">
        <p14:creationId xmlns:p14="http://schemas.microsoft.com/office/powerpoint/2010/main" xmlns="" val="32593824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110</a:t>
            </a:fld>
            <a:endParaRPr lang="en-US"/>
          </a:p>
        </p:txBody>
      </p:sp>
    </p:spTree>
    <p:extLst>
      <p:ext uri="{BB962C8B-B14F-4D97-AF65-F5344CB8AC3E}">
        <p14:creationId xmlns:p14="http://schemas.microsoft.com/office/powerpoint/2010/main" xmlns="" val="40060752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a:t>
            </a:r>
            <a:r>
              <a:rPr lang="en-US" baseline="0" dirty="0" smtClean="0"/>
              <a:t> run spark with one worker thread</a:t>
            </a:r>
          </a:p>
          <a:p>
            <a:r>
              <a:rPr lang="en-US" baseline="0" dirty="0" smtClean="0"/>
              <a:t>Local[N] – run spark with N worker threads . Again, think thread pool.</a:t>
            </a:r>
          </a:p>
          <a:p>
            <a:r>
              <a:rPr lang="en-US" baseline="0" dirty="0" smtClean="0"/>
              <a:t>Local[*] – run Spark with as many worker threads as logical cores on your machine</a:t>
            </a:r>
            <a:endParaRPr lang="en-US" dirty="0" smtClean="0"/>
          </a:p>
          <a:p>
            <a:endParaRPr lang="en-US" dirty="0" smtClean="0"/>
          </a:p>
          <a:p>
            <a:r>
              <a:rPr lang="en-US" dirty="0" smtClean="0"/>
              <a:t>Note, that in local mode a shuffle is not costly! Not good for real performance testing.</a:t>
            </a:r>
          </a:p>
          <a:p>
            <a:endParaRPr lang="en-US" dirty="0" smtClean="0"/>
          </a:p>
          <a:p>
            <a:r>
              <a:rPr lang="en-US" sz="1200" b="0" i="0" kern="1200" dirty="0" smtClean="0">
                <a:solidFill>
                  <a:schemeClr val="tx1"/>
                </a:solidFill>
                <a:effectLst/>
                <a:latin typeface="+mn-lt"/>
                <a:ea typeface="+mn-ea"/>
                <a:cs typeface="+mn-cs"/>
              </a:rPr>
              <a:t>Spark can efficiently support tasks as short as 200 </a:t>
            </a:r>
            <a:r>
              <a:rPr lang="en-US" sz="1200" b="0" i="0" kern="1200" dirty="0" err="1" smtClean="0">
                <a:solidFill>
                  <a:schemeClr val="tx1"/>
                </a:solidFill>
                <a:effectLst/>
                <a:latin typeface="+mn-lt"/>
                <a:ea typeface="+mn-ea"/>
                <a:cs typeface="+mn-cs"/>
              </a:rPr>
              <a:t>ms</a:t>
            </a:r>
            <a:endParaRPr lang="en-US" dirty="0" smtClean="0"/>
          </a:p>
          <a:p>
            <a:endParaRPr lang="en-US" dirty="0" smtClean="0"/>
          </a:p>
          <a:p>
            <a:r>
              <a:rPr lang="en-US" dirty="0" smtClean="0"/>
              <a:t>- - - -</a:t>
            </a:r>
          </a:p>
          <a:p>
            <a:r>
              <a:rPr lang="en-US" sz="1200" b="0" i="0" kern="1200" dirty="0" smtClean="0">
                <a:solidFill>
                  <a:schemeClr val="tx1"/>
                </a:solidFill>
                <a:effectLst/>
                <a:latin typeface="+mn-lt"/>
                <a:ea typeface="+mn-ea"/>
                <a:cs typeface="+mn-cs"/>
              </a:rPr>
              <a:t>There are a lot of internal threads (I think shuffle servers alone have 8 threads?), but most of them are just idle and don't do much so I wouldn't worry about the overhead.</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launch a spark shell on a single node and then run </a:t>
            </a:r>
            <a:r>
              <a:rPr lang="en-US" sz="1200" b="0" i="0" kern="1200" dirty="0" err="1" smtClean="0">
                <a:solidFill>
                  <a:schemeClr val="tx1"/>
                </a:solidFill>
                <a:effectLst/>
                <a:latin typeface="+mn-lt"/>
                <a:ea typeface="+mn-ea"/>
                <a:cs typeface="+mn-cs"/>
              </a:rPr>
              <a:t>jstack</a:t>
            </a:r>
            <a:r>
              <a:rPr lang="en-US" sz="1200" b="0" i="0" kern="1200" dirty="0" smtClean="0">
                <a:solidFill>
                  <a:schemeClr val="tx1"/>
                </a:solidFill>
                <a:effectLst/>
                <a:latin typeface="+mn-lt"/>
                <a:ea typeface="+mn-ea"/>
                <a:cs typeface="+mn-cs"/>
              </a:rPr>
              <a:t> to see what all the threads are doing. </a:t>
            </a:r>
          </a:p>
          <a:p>
            <a:endParaRPr lang="en-US" dirty="0" smtClean="0"/>
          </a:p>
          <a:p>
            <a:r>
              <a:rPr lang="en-US" dirty="0" smtClean="0"/>
              <a:t>- - -Ask Reynold: In local mode, can students</a:t>
            </a:r>
            <a:r>
              <a:rPr lang="en-US" baseline="0" dirty="0" smtClean="0"/>
              <a:t> still change the % of memory allocated to tasks vs shuffle vs user code? A) Yes, same thing.</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111</a:t>
            </a:fld>
            <a:endParaRPr lang="en-US"/>
          </a:p>
        </p:txBody>
      </p:sp>
    </p:spTree>
    <p:extLst>
      <p:ext uri="{BB962C8B-B14F-4D97-AF65-F5344CB8AC3E}">
        <p14:creationId xmlns:p14="http://schemas.microsoft.com/office/powerpoint/2010/main" xmlns="" val="37036972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112</a:t>
            </a:fld>
            <a:endParaRPr lang="en-US"/>
          </a:p>
        </p:txBody>
      </p:sp>
    </p:spTree>
    <p:extLst>
      <p:ext uri="{BB962C8B-B14F-4D97-AF65-F5344CB8AC3E}">
        <p14:creationId xmlns:p14="http://schemas.microsoft.com/office/powerpoint/2010/main" xmlns="" val="25903553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much</a:t>
            </a:r>
            <a:r>
              <a:rPr lang="en-US" baseline="0" dirty="0" smtClean="0"/>
              <a:t> RAM to give each JVM</a:t>
            </a:r>
          </a:p>
          <a:p>
            <a:endParaRPr lang="en-US" baseline="0" dirty="0" smtClean="0"/>
          </a:p>
          <a:p>
            <a:r>
              <a:rPr lang="en-US" baseline="0" dirty="0" smtClean="0"/>
              <a:t>Mention that OOMs can happen in the driver or executor</a:t>
            </a:r>
            <a:endParaRPr lang="en-US" dirty="0" smtClean="0"/>
          </a:p>
          <a:p>
            <a:endParaRPr lang="en-US" dirty="0" smtClean="0"/>
          </a:p>
          <a:p>
            <a:r>
              <a:rPr lang="en-US" dirty="0" smtClean="0"/>
              <a:t>There will be 3 masters and the workers… when they start up, they ask ZK where the active master is.</a:t>
            </a:r>
          </a:p>
          <a:p>
            <a:endParaRPr lang="en-US" dirty="0" smtClean="0"/>
          </a:p>
          <a:p>
            <a:r>
              <a:rPr lang="en-US" dirty="0" smtClean="0"/>
              <a:t>How to separate RDD caches on disk from shuffle data? A) It is not possible right now</a:t>
            </a:r>
          </a:p>
          <a:p>
            <a:endParaRPr lang="en-US" dirty="0" smtClean="0"/>
          </a:p>
          <a:p>
            <a:r>
              <a:rPr lang="en-US" sz="1200" b="0" i="0" kern="1200" dirty="0" err="1" smtClean="0">
                <a:solidFill>
                  <a:schemeClr val="tx1"/>
                </a:solidFill>
                <a:effectLst/>
                <a:latin typeface="+mn-lt"/>
                <a:ea typeface="+mn-ea"/>
                <a:cs typeface="+mn-cs"/>
              </a:rPr>
              <a:t>Spark_local_dirs</a:t>
            </a:r>
            <a:r>
              <a:rPr lang="en-US" sz="1200" b="0" i="0" kern="1200" dirty="0" smtClean="0">
                <a:solidFill>
                  <a:schemeClr val="tx1"/>
                </a:solidFill>
                <a:effectLst/>
                <a:latin typeface="+mn-lt"/>
                <a:ea typeface="+mn-ea"/>
                <a:cs typeface="+mn-cs"/>
              </a:rPr>
              <a:t>: (SSDs) Directory to use for "scratch" space in Spark, including map output files and RDDs that get stored on disk. This should be on a fast, local disk in your system. It can also be a comma-separated list of multiple directories on different disks. NOTE: In Spark 1.0 and later this will be </a:t>
            </a:r>
            <a:r>
              <a:rPr lang="en-US" sz="1200" b="0" i="0" kern="1200" dirty="0" err="1" smtClean="0">
                <a:solidFill>
                  <a:schemeClr val="tx1"/>
                </a:solidFill>
                <a:effectLst/>
                <a:latin typeface="+mn-lt"/>
                <a:ea typeface="+mn-ea"/>
                <a:cs typeface="+mn-cs"/>
              </a:rPr>
              <a:t>overriden</a:t>
            </a:r>
            <a:r>
              <a:rPr lang="en-US" sz="1200" b="0" i="0" kern="1200" dirty="0" smtClean="0">
                <a:solidFill>
                  <a:schemeClr val="tx1"/>
                </a:solidFill>
                <a:effectLst/>
                <a:latin typeface="+mn-lt"/>
                <a:ea typeface="+mn-ea"/>
                <a:cs typeface="+mn-cs"/>
              </a:rPr>
              <a:t> by SPARK_LOCAL_DIRS (Standalone,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or LOCAL_DIRS (YARN) environment variables set by the cluster manager</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On</a:t>
            </a:r>
            <a:r>
              <a:rPr lang="en-US" sz="1200" b="0" i="0" kern="1200" baseline="0" dirty="0" smtClean="0">
                <a:solidFill>
                  <a:schemeClr val="tx1"/>
                </a:solidFill>
                <a:effectLst/>
                <a:latin typeface="+mn-lt"/>
                <a:ea typeface="+mn-ea"/>
                <a:cs typeface="+mn-cs"/>
              </a:rPr>
              <a:t> 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machine, we have SPARK_WORKER_CORES set to 10, instead of 6 like all the other machines.</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Note, there’s no way to tell a worker that has SPARK_WORKER_CORES set to 15 to just launch Executors with only 10 cores. However, you can start an entire Spark application and say that you only want ‘x’ cores and then some workers will launch Executors, but other workers will not. This could lead to a bit of unbalanced cluster. </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 - - -</a:t>
            </a:r>
          </a:p>
          <a:p>
            <a:pPr marL="171450" indent="-171450">
              <a:buFontTx/>
              <a:buChar char="-"/>
            </a:pPr>
            <a:endParaRPr lang="en-US" sz="1200" b="0" i="0" kern="1200" baseline="0" dirty="0" smtClean="0">
              <a:solidFill>
                <a:schemeClr val="tx1"/>
              </a:solidFill>
              <a:effectLst/>
              <a:latin typeface="+mn-lt"/>
              <a:ea typeface="+mn-ea"/>
              <a:cs typeface="+mn-cs"/>
            </a:endParaRPr>
          </a:p>
          <a:p>
            <a:pPr marL="0" indent="0">
              <a:buFontTx/>
              <a:buNone/>
            </a:pPr>
            <a:r>
              <a:rPr lang="en-US" sz="1200" b="0" i="0" kern="1200" baseline="0" dirty="0" err="1" smtClean="0">
                <a:solidFill>
                  <a:schemeClr val="tx1"/>
                </a:solidFill>
                <a:effectLst/>
                <a:latin typeface="+mn-lt"/>
                <a:ea typeface="+mn-ea"/>
                <a:cs typeface="+mn-cs"/>
              </a:rPr>
              <a:t>ZooKeeper</a:t>
            </a:r>
            <a:r>
              <a:rPr lang="en-US" sz="1200" b="0" i="0" kern="1200" baseline="0" dirty="0" smtClean="0">
                <a:solidFill>
                  <a:schemeClr val="tx1"/>
                </a:solidFill>
                <a:effectLst/>
                <a:latin typeface="+mn-lt"/>
                <a:ea typeface="+mn-ea"/>
                <a:cs typeface="+mn-cs"/>
              </a:rPr>
              <a:t>:</a:t>
            </a:r>
          </a:p>
          <a:p>
            <a:pPr marL="0" indent="0">
              <a:buFontTx/>
              <a:buNone/>
            </a:pPr>
            <a:r>
              <a:rPr lang="en-US" sz="1200" b="0" i="0" kern="1200" dirty="0" smtClean="0">
                <a:solidFill>
                  <a:schemeClr val="tx1"/>
                </a:solidFill>
                <a:effectLst/>
                <a:latin typeface="+mn-lt"/>
                <a:ea typeface="+mn-ea"/>
                <a:cs typeface="+mn-cs"/>
              </a:rPr>
              <a:t>Utilizing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to provide leader election and some state storage, you can launch multiple Masters in your cluster connected to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instance. One will be elected “leader” and the others will remain in standby mode. If the current leader dies, another Master will be elected, recover the old Master’s state, and then resume scheduling. The entire recovery process (from the time the first leader goes down) should take between 1 and 2 minutes. Note that this delay only affects scheduling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 applications that were already running during Master failover are unaffected.</a:t>
            </a:r>
          </a:p>
          <a:p>
            <a:pPr marL="0" indent="0">
              <a:buFontTx/>
              <a:buNone/>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you have a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cluster set up, enabling high availability is straightforward. Simply start multiple Master processes on different nodes with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configuration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URL and directory). Masters can be added and removed at any time.</a:t>
            </a:r>
          </a:p>
          <a:p>
            <a:r>
              <a:rPr lang="en-US" sz="1200" b="0" i="0" kern="1200" dirty="0" smtClean="0">
                <a:solidFill>
                  <a:schemeClr val="tx1"/>
                </a:solidFill>
                <a:effectLst/>
                <a:latin typeface="+mn-lt"/>
                <a:ea typeface="+mn-ea"/>
                <a:cs typeface="+mn-cs"/>
              </a:rPr>
              <a:t>In order to schedule new applications or add Workers to the cluster, they need to know the IP address of the current leader. This can be accomplished by simply passing in a list of Masters where you used to pass in a single one. For example, you might start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pointing to spark://host1:port1,host2:port2. This would cause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to try registering with both Masters – if host1 goes down, this configuration would still be correct as we’d find the new leader, host2.</a:t>
            </a:r>
          </a:p>
          <a:p>
            <a:r>
              <a:rPr lang="en-US" sz="1200" b="0" i="0" kern="1200" dirty="0" smtClean="0">
                <a:solidFill>
                  <a:schemeClr val="tx1"/>
                </a:solidFill>
                <a:effectLst/>
                <a:latin typeface="+mn-lt"/>
                <a:ea typeface="+mn-ea"/>
                <a:cs typeface="+mn-cs"/>
              </a:rPr>
              <a:t>There’s an important distinction to be made between “registering with a Master” and normal operation. When starting up, an application or Worker needs to be able to find and register with the current lead Master. Once it successfully registers, though, it is “in the system” (i.e., stored in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If failover occurs, the new leader will contact all previously registered applications and Workers to inform them of the change in leadership, so they need not even have known of the existence of the new Master at startup.</a:t>
            </a:r>
          </a:p>
          <a:p>
            <a:r>
              <a:rPr lang="en-US" sz="1200" b="0" i="0" kern="1200" dirty="0" smtClean="0">
                <a:solidFill>
                  <a:schemeClr val="tx1"/>
                </a:solidFill>
                <a:effectLst/>
                <a:latin typeface="+mn-lt"/>
                <a:ea typeface="+mn-ea"/>
                <a:cs typeface="+mn-cs"/>
              </a:rPr>
              <a:t>Due to this property, new Masters can be created at any time, and the only thing you need to worry about is that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and Workers can find it to register with in case it becomes the leader. Once registered, you’re taken care of.</a:t>
            </a:r>
          </a:p>
          <a:p>
            <a:pPr marL="0" indent="0">
              <a:buFontTx/>
              <a:buNone/>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113</a:t>
            </a:fld>
            <a:endParaRPr lang="en-US"/>
          </a:p>
        </p:txBody>
      </p:sp>
    </p:spTree>
    <p:extLst>
      <p:ext uri="{BB962C8B-B14F-4D97-AF65-F5344CB8AC3E}">
        <p14:creationId xmlns:p14="http://schemas.microsoft.com/office/powerpoint/2010/main" xmlns="" val="41346641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114</a:t>
            </a:fld>
            <a:endParaRPr lang="en-US"/>
          </a:p>
        </p:txBody>
      </p:sp>
    </p:spTree>
    <p:extLst>
      <p:ext uri="{BB962C8B-B14F-4D97-AF65-F5344CB8AC3E}">
        <p14:creationId xmlns:p14="http://schemas.microsoft.com/office/powerpoint/2010/main" xmlns="" val="33794310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115</a:t>
            </a:fld>
            <a:endParaRPr lang="en-US"/>
          </a:p>
        </p:txBody>
      </p:sp>
    </p:spTree>
    <p:extLst>
      <p:ext uri="{BB962C8B-B14F-4D97-AF65-F5344CB8AC3E}">
        <p14:creationId xmlns:p14="http://schemas.microsoft.com/office/powerpoint/2010/main" xmlns="" val="26118652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116</a:t>
            </a:fld>
            <a:endParaRPr lang="en-US"/>
          </a:p>
        </p:txBody>
      </p:sp>
    </p:spTree>
    <p:extLst>
      <p:ext uri="{BB962C8B-B14F-4D97-AF65-F5344CB8AC3E}">
        <p14:creationId xmlns:p14="http://schemas.microsoft.com/office/powerpoint/2010/main" xmlns="" val="34041898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117</a:t>
            </a:fld>
            <a:endParaRPr lang="en-US"/>
          </a:p>
        </p:txBody>
      </p:sp>
    </p:spTree>
    <p:extLst>
      <p:ext uri="{BB962C8B-B14F-4D97-AF65-F5344CB8AC3E}">
        <p14:creationId xmlns:p14="http://schemas.microsoft.com/office/powerpoint/2010/main" xmlns="" val="38777095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118</a:t>
            </a:fld>
            <a:endParaRPr lang="en-US"/>
          </a:p>
        </p:txBody>
      </p:sp>
    </p:spTree>
    <p:extLst>
      <p:ext uri="{BB962C8B-B14F-4D97-AF65-F5344CB8AC3E}">
        <p14:creationId xmlns:p14="http://schemas.microsoft.com/office/powerpoint/2010/main" xmlns="" val="28654474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119</a:t>
            </a:fld>
            <a:endParaRPr lang="en-US"/>
          </a:p>
        </p:txBody>
      </p:sp>
    </p:spTree>
    <p:extLst>
      <p:ext uri="{BB962C8B-B14F-4D97-AF65-F5344CB8AC3E}">
        <p14:creationId xmlns:p14="http://schemas.microsoft.com/office/powerpoint/2010/main" xmlns="" val="264048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a:t>
            </a:fld>
            <a:endParaRPr lang="en-US"/>
          </a:p>
        </p:txBody>
      </p:sp>
    </p:spTree>
    <p:extLst>
      <p:ext uri="{BB962C8B-B14F-4D97-AF65-F5344CB8AC3E}">
        <p14:creationId xmlns:p14="http://schemas.microsoft.com/office/powerpoint/2010/main" xmlns="" val="253443914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Store RDD as </a:t>
            </a:r>
            <a:r>
              <a:rPr lang="en-US" sz="1200" b="0" i="0" kern="1200" dirty="0" err="1" smtClean="0">
                <a:solidFill>
                  <a:schemeClr val="tx1"/>
                </a:solidFill>
                <a:effectLst/>
                <a:latin typeface="+mn-lt"/>
                <a:ea typeface="+mn-ea"/>
                <a:cs typeface="+mn-cs"/>
              </a:rPr>
              <a:t>deserialized</a:t>
            </a:r>
            <a:r>
              <a:rPr lang="en-US" sz="1200" b="0" i="0" kern="1200" dirty="0" smtClean="0">
                <a:solidFill>
                  <a:schemeClr val="tx1"/>
                </a:solidFill>
                <a:effectLst/>
                <a:latin typeface="+mn-lt"/>
                <a:ea typeface="+mn-ea"/>
                <a:cs typeface="+mn-cs"/>
              </a:rPr>
              <a:t> Java objects in the JVM. If the RDD does not fit in memory, some partitions will not be cached and will be recomputed on the fly each time they're needed. </a:t>
            </a:r>
            <a:r>
              <a:rPr lang="en-US" sz="1200" b="0" i="0" kern="1200" dirty="0" smtClean="0">
                <a:solidFill>
                  <a:srgbClr val="BBE6FB"/>
                </a:solidFill>
                <a:effectLst/>
                <a:latin typeface="+mn-lt"/>
                <a:ea typeface="+mn-ea"/>
                <a:cs typeface="+mn-cs"/>
              </a:rPr>
              <a:t>(default)</a:t>
            </a:r>
            <a:endParaRPr lang="en-US" sz="1200" dirty="0" smtClean="0">
              <a:solidFill>
                <a:srgbClr val="BBE6FB"/>
              </a:solidFill>
            </a:endParaRPr>
          </a:p>
        </p:txBody>
      </p:sp>
      <p:sp>
        <p:nvSpPr>
          <p:cNvPr id="4" name="Slide Number Placeholder 3"/>
          <p:cNvSpPr>
            <a:spLocks noGrp="1"/>
          </p:cNvSpPr>
          <p:nvPr>
            <p:ph type="sldNum" sz="quarter" idx="10"/>
          </p:nvPr>
        </p:nvSpPr>
        <p:spPr/>
        <p:txBody>
          <a:bodyPr/>
          <a:lstStyle/>
          <a:p>
            <a:fld id="{6ABF7D8C-7970-48FE-9283-7C11973B602A}" type="slidenum">
              <a:rPr lang="en-US" smtClean="0"/>
              <a:pPr/>
              <a:t>120</a:t>
            </a:fld>
            <a:endParaRPr lang="en-US"/>
          </a:p>
        </p:txBody>
      </p:sp>
    </p:spTree>
    <p:extLst>
      <p:ext uri="{BB962C8B-B14F-4D97-AF65-F5344CB8AC3E}">
        <p14:creationId xmlns:p14="http://schemas.microsoft.com/office/powerpoint/2010/main" xmlns="" val="2749947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121</a:t>
            </a:fld>
            <a:endParaRPr lang="en-US"/>
          </a:p>
        </p:txBody>
      </p:sp>
    </p:spTree>
    <p:extLst>
      <p:ext uri="{BB962C8B-B14F-4D97-AF65-F5344CB8AC3E}">
        <p14:creationId xmlns:p14="http://schemas.microsoft.com/office/powerpoint/2010/main" xmlns="" val="7163967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mn-lt"/>
                <a:ea typeface="+mn-ea"/>
                <a:cs typeface="+mn-cs"/>
              </a:rPr>
              <a:t>Store RDD as </a:t>
            </a:r>
            <a:r>
              <a:rPr lang="en-US" sz="1600" b="0" i="1" kern="1200" dirty="0" smtClean="0">
                <a:solidFill>
                  <a:schemeClr val="tx1"/>
                </a:solidFill>
                <a:effectLst/>
                <a:latin typeface="+mn-lt"/>
                <a:ea typeface="+mn-ea"/>
                <a:cs typeface="+mn-cs"/>
              </a:rPr>
              <a:t>serialized</a:t>
            </a:r>
            <a:r>
              <a:rPr lang="en-US" sz="1600" b="0" i="0" kern="1200" dirty="0" smtClean="0">
                <a:solidFill>
                  <a:schemeClr val="tx1"/>
                </a:solidFill>
                <a:effectLst/>
                <a:latin typeface="+mn-lt"/>
                <a:ea typeface="+mn-ea"/>
                <a:cs typeface="+mn-cs"/>
              </a:rPr>
              <a:t> Java objects (one byte array per partition). This is generally more space-efficient than </a:t>
            </a:r>
            <a:r>
              <a:rPr lang="en-US" sz="1600" b="0" i="0" kern="1200" dirty="0" err="1" smtClean="0">
                <a:solidFill>
                  <a:schemeClr val="tx1"/>
                </a:solidFill>
                <a:effectLst/>
                <a:latin typeface="+mn-lt"/>
                <a:ea typeface="+mn-ea"/>
                <a:cs typeface="+mn-cs"/>
              </a:rPr>
              <a:t>deserialized</a:t>
            </a:r>
            <a:r>
              <a:rPr lang="en-US" sz="1600" b="0" i="0" kern="1200" dirty="0" smtClean="0">
                <a:solidFill>
                  <a:schemeClr val="tx1"/>
                </a:solidFill>
                <a:effectLst/>
                <a:latin typeface="+mn-lt"/>
                <a:ea typeface="+mn-ea"/>
                <a:cs typeface="+mn-cs"/>
              </a:rPr>
              <a:t> objects</a:t>
            </a:r>
          </a:p>
          <a:p>
            <a:endParaRPr lang="en-US" sz="1600" b="0" i="0" kern="1200" dirty="0" smtClean="0">
              <a:solidFill>
                <a:schemeClr val="tx1"/>
              </a:solidFill>
              <a:effectLst/>
              <a:latin typeface="+mn-lt"/>
              <a:ea typeface="+mn-ea"/>
              <a:cs typeface="+mn-cs"/>
            </a:endParaRPr>
          </a:p>
          <a:p>
            <a:r>
              <a:rPr lang="en-US" sz="1600" b="0" i="0" kern="1200" dirty="0" smtClean="0">
                <a:solidFill>
                  <a:schemeClr val="tx1"/>
                </a:solidFill>
                <a:effectLst/>
                <a:latin typeface="+mn-lt"/>
                <a:ea typeface="+mn-ea"/>
                <a:cs typeface="+mn-cs"/>
              </a:rPr>
              <a:t>Remember to chose a fast serialization</a:t>
            </a:r>
            <a:r>
              <a:rPr lang="en-US" sz="1600" b="0" i="0" kern="1200" baseline="0" dirty="0" smtClean="0">
                <a:solidFill>
                  <a:schemeClr val="tx1"/>
                </a:solidFill>
                <a:effectLst/>
                <a:latin typeface="+mn-lt"/>
                <a:ea typeface="+mn-ea"/>
                <a:cs typeface="+mn-cs"/>
              </a:rPr>
              <a:t> library if choosing this!</a:t>
            </a:r>
          </a:p>
          <a:p>
            <a:endParaRPr lang="en-US" sz="1600" b="0" i="0" kern="1200" baseline="0" dirty="0" smtClean="0">
              <a:solidFill>
                <a:schemeClr val="tx1"/>
              </a:solidFill>
              <a:effectLst/>
              <a:latin typeface="+mn-lt"/>
              <a:ea typeface="+mn-ea"/>
              <a:cs typeface="+mn-cs"/>
            </a:endParaRPr>
          </a:p>
          <a:p>
            <a:r>
              <a:rPr lang="en-US" sz="1200" dirty="0" smtClean="0"/>
              <a:t> Caching serialized objects will slightly slow down</a:t>
            </a:r>
          </a:p>
          <a:p>
            <a:r>
              <a:rPr lang="en-US" sz="1200" dirty="0" smtClean="0"/>
              <a:t>the cache operation due to the cost of serializing objects, but it can substantially reduce</a:t>
            </a:r>
          </a:p>
          <a:p>
            <a:r>
              <a:rPr lang="en-US" sz="1200" dirty="0" smtClean="0"/>
              <a:t>time spent on garbage collection in the JVM, since many individual records can be</a:t>
            </a:r>
          </a:p>
          <a:p>
            <a:r>
              <a:rPr lang="en-US" sz="1200" dirty="0" smtClean="0"/>
              <a:t>stored as a single serialized buffer. This is because the cost of garbage collection scales</a:t>
            </a:r>
          </a:p>
          <a:p>
            <a:r>
              <a:rPr lang="en-US" sz="1200" dirty="0" smtClean="0"/>
              <a:t>with the number of objects on the heap, not the number of bytes of data, and this caching</a:t>
            </a:r>
          </a:p>
          <a:p>
            <a:r>
              <a:rPr lang="en-US" sz="1200" dirty="0" smtClean="0"/>
              <a:t>method will take many objects and serialize them into a single giant buffer. Consider</a:t>
            </a:r>
          </a:p>
          <a:p>
            <a:r>
              <a:rPr lang="en-US" sz="1200" dirty="0" smtClean="0"/>
              <a:t>this option if you are caching large amounts of data (e.g. </a:t>
            </a:r>
            <a:r>
              <a:rPr lang="en-US" sz="1200" dirty="0" err="1" smtClean="0"/>
              <a:t>Gigabyes</a:t>
            </a:r>
            <a:r>
              <a:rPr lang="en-US" sz="1200" dirty="0" smtClean="0"/>
              <a:t>) as objects in a single</a:t>
            </a:r>
          </a:p>
          <a:p>
            <a:r>
              <a:rPr lang="en-US" sz="1200" dirty="0" smtClean="0"/>
              <a:t>executor and/or seeing long garbage collection pauses. Such pauses would be visible in</a:t>
            </a:r>
          </a:p>
          <a:p>
            <a:r>
              <a:rPr lang="en-US" sz="1200" dirty="0" smtClean="0"/>
              <a:t>the application UI under the “GC Time” column for each task.</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122</a:t>
            </a:fld>
            <a:endParaRPr lang="en-US"/>
          </a:p>
        </p:txBody>
      </p:sp>
    </p:spTree>
    <p:extLst>
      <p:ext uri="{BB962C8B-B14F-4D97-AF65-F5344CB8AC3E}">
        <p14:creationId xmlns:p14="http://schemas.microsoft.com/office/powerpoint/2010/main" xmlns="" val="15131843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Store RDD as </a:t>
            </a:r>
            <a:r>
              <a:rPr lang="en-US" sz="1200" b="0" i="0" kern="1200" dirty="0" err="1" smtClean="0">
                <a:solidFill>
                  <a:schemeClr val="tx1"/>
                </a:solidFill>
                <a:effectLst/>
                <a:latin typeface="+mn-lt"/>
                <a:ea typeface="+mn-ea"/>
                <a:cs typeface="+mn-cs"/>
              </a:rPr>
              <a:t>deserialized</a:t>
            </a:r>
            <a:r>
              <a:rPr lang="en-US" sz="1200" b="0" i="0" kern="1200" dirty="0" smtClean="0">
                <a:solidFill>
                  <a:schemeClr val="tx1"/>
                </a:solidFill>
                <a:effectLst/>
                <a:latin typeface="+mn-lt"/>
                <a:ea typeface="+mn-ea"/>
                <a:cs typeface="+mn-cs"/>
              </a:rPr>
              <a:t> Java objects in the JVM. If the RDD does not fit in memory, store the partitions that don't fit on disk, and read them from there when they're needed.</a:t>
            </a:r>
            <a:endParaRPr lang="en-US" sz="1200" dirty="0" smtClean="0"/>
          </a:p>
          <a:p>
            <a:endParaRPr lang="en-US" dirty="0" smtClean="0"/>
          </a:p>
          <a:p>
            <a:r>
              <a:rPr lang="en-US" dirty="0" smtClean="0"/>
              <a:t>Note that just part of a</a:t>
            </a:r>
            <a:r>
              <a:rPr lang="en-US" baseline="0" dirty="0" smtClean="0"/>
              <a:t> partition cannot spill to disk. The entire partition will spill if it needs to.</a:t>
            </a:r>
          </a:p>
          <a:p>
            <a:endParaRPr lang="en-US" baseline="0" dirty="0" smtClean="0"/>
          </a:p>
          <a:p>
            <a:r>
              <a:rPr lang="en-US" baseline="0" dirty="0" smtClean="0"/>
              <a:t>To-Do: When it goes down to disk though, it’s always serialized,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123</a:t>
            </a:fld>
            <a:endParaRPr lang="en-US"/>
          </a:p>
        </p:txBody>
      </p:sp>
    </p:spTree>
    <p:extLst>
      <p:ext uri="{BB962C8B-B14F-4D97-AF65-F5344CB8AC3E}">
        <p14:creationId xmlns:p14="http://schemas.microsoft.com/office/powerpoint/2010/main" xmlns="" val="29305394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Similar to MEMORY_ONLY_SER, but spill partitions that don't fit in memory to disk instead of </a:t>
            </a:r>
            <a:r>
              <a:rPr lang="en-US" sz="1200" b="0" i="0" kern="1200" dirty="0" err="1" smtClean="0">
                <a:solidFill>
                  <a:schemeClr val="tx1"/>
                </a:solidFill>
                <a:effectLst/>
                <a:latin typeface="+mn-lt"/>
                <a:ea typeface="+mn-ea"/>
                <a:cs typeface="+mn-cs"/>
              </a:rPr>
              <a:t>recomputing</a:t>
            </a:r>
            <a:r>
              <a:rPr lang="en-US" sz="1200" b="0" i="0" kern="1200" dirty="0" smtClean="0">
                <a:solidFill>
                  <a:schemeClr val="tx1"/>
                </a:solidFill>
                <a:effectLst/>
                <a:latin typeface="+mn-lt"/>
                <a:ea typeface="+mn-ea"/>
                <a:cs typeface="+mn-cs"/>
              </a:rPr>
              <a:t> them on the fly each time they're needed.</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124</a:t>
            </a:fld>
            <a:endParaRPr lang="en-US"/>
          </a:p>
        </p:txBody>
      </p:sp>
    </p:spTree>
    <p:extLst>
      <p:ext uri="{BB962C8B-B14F-4D97-AF65-F5344CB8AC3E}">
        <p14:creationId xmlns:p14="http://schemas.microsoft.com/office/powerpoint/2010/main" xmlns="" val="42820226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Similar to MEMORY_ONLY_SER, but spill partitions that don't fit in memory to disk instead of </a:t>
            </a:r>
            <a:r>
              <a:rPr lang="en-US" sz="1200" b="0" i="0" kern="1200" dirty="0" err="1" smtClean="0">
                <a:solidFill>
                  <a:schemeClr val="tx1"/>
                </a:solidFill>
                <a:effectLst/>
                <a:latin typeface="+mn-lt"/>
                <a:ea typeface="+mn-ea"/>
                <a:cs typeface="+mn-cs"/>
              </a:rPr>
              <a:t>recomputing</a:t>
            </a:r>
            <a:r>
              <a:rPr lang="en-US" sz="1200" b="0" i="0" kern="1200" dirty="0" smtClean="0">
                <a:solidFill>
                  <a:schemeClr val="tx1"/>
                </a:solidFill>
                <a:effectLst/>
                <a:latin typeface="+mn-lt"/>
                <a:ea typeface="+mn-ea"/>
                <a:cs typeface="+mn-cs"/>
              </a:rPr>
              <a:t> them on the fly each time they're needed.</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125</a:t>
            </a:fld>
            <a:endParaRPr lang="en-US"/>
          </a:p>
        </p:txBody>
      </p:sp>
    </p:spTree>
    <p:extLst>
      <p:ext uri="{BB962C8B-B14F-4D97-AF65-F5344CB8AC3E}">
        <p14:creationId xmlns:p14="http://schemas.microsoft.com/office/powerpoint/2010/main" xmlns="" val="16064024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Store RDD as </a:t>
            </a:r>
            <a:r>
              <a:rPr lang="en-US" sz="1200" b="0" i="0" kern="1200" dirty="0" err="1" smtClean="0">
                <a:solidFill>
                  <a:schemeClr val="tx1"/>
                </a:solidFill>
                <a:effectLst/>
                <a:latin typeface="+mn-lt"/>
                <a:ea typeface="+mn-ea"/>
                <a:cs typeface="+mn-cs"/>
              </a:rPr>
              <a:t>deserialized</a:t>
            </a:r>
            <a:r>
              <a:rPr lang="en-US" sz="1200" b="0" i="0" kern="1200" dirty="0" smtClean="0">
                <a:solidFill>
                  <a:schemeClr val="tx1"/>
                </a:solidFill>
                <a:effectLst/>
                <a:latin typeface="+mn-lt"/>
                <a:ea typeface="+mn-ea"/>
                <a:cs typeface="+mn-cs"/>
              </a:rPr>
              <a:t> Java objects in the JVM. If the RDD does not fit in memory, some partitions will not be cached and will be recomputed on the fly each time they're needed. </a:t>
            </a:r>
            <a:r>
              <a:rPr lang="en-US" sz="1200" b="0" i="0" kern="1200" dirty="0" smtClean="0">
                <a:solidFill>
                  <a:srgbClr val="BBE6FB"/>
                </a:solidFill>
                <a:effectLst/>
                <a:latin typeface="+mn-lt"/>
                <a:ea typeface="+mn-ea"/>
                <a:cs typeface="+mn-cs"/>
              </a:rPr>
              <a:t>(default)</a:t>
            </a:r>
            <a:endParaRPr lang="en-US" sz="1200" dirty="0" smtClean="0">
              <a:solidFill>
                <a:srgbClr val="BBE6FB"/>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126</a:t>
            </a:fld>
            <a:endParaRPr lang="en-US"/>
          </a:p>
        </p:txBody>
      </p:sp>
    </p:spTree>
    <p:extLst>
      <p:ext uri="{BB962C8B-B14F-4D97-AF65-F5344CB8AC3E}">
        <p14:creationId xmlns:p14="http://schemas.microsoft.com/office/powerpoint/2010/main" xmlns="" val="39050206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Store RDD as </a:t>
            </a:r>
            <a:r>
              <a:rPr lang="en-US" sz="1200" b="0" i="0" kern="1200" dirty="0" err="1" smtClean="0">
                <a:solidFill>
                  <a:schemeClr val="tx1"/>
                </a:solidFill>
                <a:effectLst/>
                <a:latin typeface="+mn-lt"/>
                <a:ea typeface="+mn-ea"/>
                <a:cs typeface="+mn-cs"/>
              </a:rPr>
              <a:t>deserialized</a:t>
            </a:r>
            <a:r>
              <a:rPr lang="en-US" sz="1200" b="0" i="0" kern="1200" dirty="0" smtClean="0">
                <a:solidFill>
                  <a:schemeClr val="tx1"/>
                </a:solidFill>
                <a:effectLst/>
                <a:latin typeface="+mn-lt"/>
                <a:ea typeface="+mn-ea"/>
                <a:cs typeface="+mn-cs"/>
              </a:rPr>
              <a:t> Java objects in the JVM. If the RDD does not fit in memory, store the partitions that don't fit on disk, and read them from there when they're needed.</a:t>
            </a:r>
            <a:endParaRPr lang="en-US" sz="1200" dirty="0" smtClean="0"/>
          </a:p>
          <a:p>
            <a:endParaRPr lang="en-US" dirty="0" smtClean="0"/>
          </a:p>
          <a:p>
            <a:r>
              <a:rPr lang="en-US" dirty="0" smtClean="0"/>
              <a:t>Note that just part of a</a:t>
            </a:r>
            <a:r>
              <a:rPr lang="en-US" baseline="0" dirty="0" smtClean="0"/>
              <a:t> partition cannot spill to disk. The entire partition will spill if it needs to.</a:t>
            </a:r>
          </a:p>
          <a:p>
            <a:endParaRPr lang="en-US" baseline="0" dirty="0" smtClean="0"/>
          </a:p>
          <a:p>
            <a:r>
              <a:rPr lang="en-US" baseline="0" dirty="0" smtClean="0"/>
              <a:t>To-Do: When it goes down to disk though, it’s always serialized,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127</a:t>
            </a:fld>
            <a:endParaRPr lang="en-US"/>
          </a:p>
        </p:txBody>
      </p:sp>
    </p:spTree>
    <p:extLst>
      <p:ext uri="{BB962C8B-B14F-4D97-AF65-F5344CB8AC3E}">
        <p14:creationId xmlns:p14="http://schemas.microsoft.com/office/powerpoint/2010/main" xmlns="" val="32530150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To-Do: make a node machine</a:t>
            </a:r>
            <a:r>
              <a:rPr lang="en-US" sz="1200" b="0" i="0" kern="1200" baseline="0" dirty="0" smtClean="0">
                <a:solidFill>
                  <a:schemeClr val="tx1"/>
                </a:solidFill>
                <a:effectLst/>
                <a:latin typeface="+mn-lt"/>
                <a:ea typeface="+mn-ea"/>
                <a:cs typeface="+mn-cs"/>
              </a:rPr>
              <a:t> all around to show node-level locality</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Store RDD in serialized format in </a:t>
            </a:r>
            <a:r>
              <a:rPr lang="en-US" sz="1200" b="0" i="0" u="none" strike="noStrike" kern="1200" dirty="0" smtClean="0">
                <a:solidFill>
                  <a:schemeClr val="tx1"/>
                </a:solidFill>
                <a:effectLst/>
                <a:latin typeface="+mn-lt"/>
                <a:ea typeface="+mn-ea"/>
                <a:cs typeface="+mn-cs"/>
                <a:hlinkClick r:id="rId3"/>
              </a:rPr>
              <a:t>Tachyon</a:t>
            </a:r>
            <a:r>
              <a:rPr lang="en-US" sz="1200" b="0" i="0" kern="1200" dirty="0" smtClean="0">
                <a:solidFill>
                  <a:schemeClr val="tx1"/>
                </a:solidFill>
                <a:effectLst/>
                <a:latin typeface="+mn-lt"/>
                <a:ea typeface="+mn-ea"/>
                <a:cs typeface="+mn-cs"/>
              </a:rPr>
              <a:t>. Compared to MEMORY_ONLY_SER, OFF_HEAP reduces garbage collection overhead and allows executors to be smaller and to share a pool of memory, making it attractive in environments with large heaps or multiple concurrent applications. Furthermore, as the RDDs reside in Tachyon, the crash of an executor does not lead to losing the in-memory cache. In this mode, the memory in Tachyon is </a:t>
            </a:r>
            <a:r>
              <a:rPr lang="en-US" sz="1200" b="0" i="0" kern="1200" dirty="0" err="1" smtClean="0">
                <a:solidFill>
                  <a:schemeClr val="tx1"/>
                </a:solidFill>
                <a:effectLst/>
                <a:latin typeface="+mn-lt"/>
                <a:ea typeface="+mn-ea"/>
                <a:cs typeface="+mn-cs"/>
              </a:rPr>
              <a:t>discardable</a:t>
            </a:r>
            <a:r>
              <a:rPr lang="en-US" sz="1200" b="0" i="0" kern="1200" dirty="0" smtClean="0">
                <a:solidFill>
                  <a:schemeClr val="tx1"/>
                </a:solidFill>
                <a:effectLst/>
                <a:latin typeface="+mn-lt"/>
                <a:ea typeface="+mn-ea"/>
                <a:cs typeface="+mn-cs"/>
              </a:rPr>
              <a:t>. Thus, Tachyon does not attempt to reconstruct a block that it evicts from memory.</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128</a:t>
            </a:fld>
            <a:endParaRPr lang="en-US"/>
          </a:p>
        </p:txBody>
      </p:sp>
    </p:spTree>
    <p:extLst>
      <p:ext uri="{BB962C8B-B14F-4D97-AF65-F5344CB8AC3E}">
        <p14:creationId xmlns:p14="http://schemas.microsoft.com/office/powerpoint/2010/main" xmlns="" val="11342475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129</a:t>
            </a:fld>
            <a:endParaRPr lang="en-US"/>
          </a:p>
        </p:txBody>
      </p:sp>
    </p:spTree>
    <p:extLst>
      <p:ext uri="{BB962C8B-B14F-4D97-AF65-F5344CB8AC3E}">
        <p14:creationId xmlns:p14="http://schemas.microsoft.com/office/powerpoint/2010/main" xmlns="" val="1820637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a:t>
            </a:fld>
            <a:endParaRPr lang="en-US"/>
          </a:p>
        </p:txBody>
      </p:sp>
    </p:spTree>
    <p:extLst>
      <p:ext uri="{BB962C8B-B14F-4D97-AF65-F5344CB8AC3E}">
        <p14:creationId xmlns:p14="http://schemas.microsoft.com/office/powerpoint/2010/main" xmlns="" val="11596950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Spark automatically monitors cache usage on each node and drops out old data partitions in a least-recently-used (LRU) fashion. If you would like to manually remove an RDD instead of waiting for it to fall out of the cache, use the </a:t>
            </a:r>
            <a:r>
              <a:rPr lang="en-US" dirty="0" err="1" smtClean="0"/>
              <a:t>RDD.unpersist</a:t>
            </a:r>
            <a:r>
              <a:rPr lang="en-US" dirty="0" smtClean="0"/>
              <a:t>()</a:t>
            </a:r>
            <a:r>
              <a:rPr lang="en-US" sz="1200" b="0" i="0" kern="1200" dirty="0" smtClean="0">
                <a:solidFill>
                  <a:schemeClr val="tx1"/>
                </a:solidFill>
                <a:effectLst/>
                <a:latin typeface="+mn-lt"/>
                <a:ea typeface="+mn-ea"/>
                <a:cs typeface="+mn-cs"/>
              </a:rPr>
              <a:t> method.</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130</a:t>
            </a:fld>
            <a:endParaRPr lang="en-US"/>
          </a:p>
        </p:txBody>
      </p:sp>
    </p:spTree>
    <p:extLst>
      <p:ext uri="{BB962C8B-B14F-4D97-AF65-F5344CB8AC3E}">
        <p14:creationId xmlns:p14="http://schemas.microsoft.com/office/powerpoint/2010/main" xmlns="" val="36373566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Spark also automatically persists some intermediate data in shuffle operations (e.g. </a:t>
            </a:r>
            <a:r>
              <a:rPr lang="en-US" dirty="0" err="1" smtClean="0"/>
              <a:t>reduceByKey</a:t>
            </a:r>
            <a:r>
              <a:rPr lang="en-US" sz="1200" b="0" i="0" kern="1200" dirty="0" smtClean="0">
                <a:solidFill>
                  <a:schemeClr val="tx1"/>
                </a:solidFill>
                <a:effectLst/>
                <a:latin typeface="+mn-lt"/>
                <a:ea typeface="+mn-ea"/>
                <a:cs typeface="+mn-cs"/>
              </a:rPr>
              <a:t>), even without users calling </a:t>
            </a:r>
            <a:r>
              <a:rPr lang="en-US" dirty="0" smtClean="0"/>
              <a:t>persist</a:t>
            </a:r>
            <a:r>
              <a:rPr lang="en-US" sz="1200" b="0" i="0" kern="1200" dirty="0" smtClean="0">
                <a:solidFill>
                  <a:schemeClr val="tx1"/>
                </a:solidFill>
                <a:effectLst/>
                <a:latin typeface="+mn-lt"/>
                <a:ea typeface="+mn-ea"/>
                <a:cs typeface="+mn-cs"/>
              </a:rPr>
              <a:t>. This is done to avoid </a:t>
            </a:r>
            <a:r>
              <a:rPr lang="en-US" sz="1200" b="0" i="0" kern="1200" dirty="0" err="1" smtClean="0">
                <a:solidFill>
                  <a:schemeClr val="tx1"/>
                </a:solidFill>
                <a:effectLst/>
                <a:latin typeface="+mn-lt"/>
                <a:ea typeface="+mn-ea"/>
                <a:cs typeface="+mn-cs"/>
              </a:rPr>
              <a:t>recomputing</a:t>
            </a:r>
            <a:r>
              <a:rPr lang="en-US" sz="1200" b="0" i="0" kern="1200" dirty="0" smtClean="0">
                <a:solidFill>
                  <a:schemeClr val="tx1"/>
                </a:solidFill>
                <a:effectLst/>
                <a:latin typeface="+mn-lt"/>
                <a:ea typeface="+mn-ea"/>
                <a:cs typeface="+mn-cs"/>
              </a:rPr>
              <a:t> the entire input if a node fails during the shuffle. We still recommend users call </a:t>
            </a:r>
            <a:r>
              <a:rPr lang="en-US" dirty="0" smtClean="0"/>
              <a:t>persist</a:t>
            </a:r>
            <a:r>
              <a:rPr lang="en-US" sz="1200" b="0" i="0" kern="1200" dirty="0" smtClean="0">
                <a:solidFill>
                  <a:schemeClr val="tx1"/>
                </a:solidFill>
                <a:effectLst/>
                <a:latin typeface="+mn-lt"/>
                <a:ea typeface="+mn-ea"/>
                <a:cs typeface="+mn-cs"/>
              </a:rPr>
              <a:t> on the resulting RDD if they plan to reuse it.</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131</a:t>
            </a:fld>
            <a:endParaRPr lang="en-US"/>
          </a:p>
        </p:txBody>
      </p:sp>
    </p:spTree>
    <p:extLst>
      <p:ext uri="{BB962C8B-B14F-4D97-AF65-F5344CB8AC3E}">
        <p14:creationId xmlns:p14="http://schemas.microsoft.com/office/powerpoint/2010/main" xmlns="" val="28289138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132</a:t>
            </a:fld>
            <a:endParaRPr lang="en-US"/>
          </a:p>
        </p:txBody>
      </p:sp>
    </p:spTree>
    <p:extLst>
      <p:ext uri="{BB962C8B-B14F-4D97-AF65-F5344CB8AC3E}">
        <p14:creationId xmlns:p14="http://schemas.microsoft.com/office/powerpoint/2010/main" xmlns="" val="16211380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133</a:t>
            </a:fld>
            <a:endParaRPr lang="en-US"/>
          </a:p>
        </p:txBody>
      </p:sp>
    </p:spTree>
    <p:extLst>
      <p:ext uri="{BB962C8B-B14F-4D97-AF65-F5344CB8AC3E}">
        <p14:creationId xmlns:p14="http://schemas.microsoft.com/office/powerpoint/2010/main" xmlns="" val="30083444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Spark is transferring data over the network or spilling data to disk, it needs to</a:t>
            </a:r>
            <a:r>
              <a:rPr lang="en-US" baseline="0" dirty="0" smtClean="0"/>
              <a:t> </a:t>
            </a:r>
            <a:r>
              <a:rPr lang="en-US" dirty="0" smtClean="0"/>
              <a:t>serialize objects into a binary format.</a:t>
            </a:r>
          </a:p>
          <a:p>
            <a:endParaRPr lang="en-US" dirty="0" smtClean="0"/>
          </a:p>
          <a:p>
            <a:r>
              <a:rPr lang="en-US" dirty="0" smtClean="0"/>
              <a:t>This comes into play during shuffle operations, where potentially large amounts of data are transferred. By default Spark will use Java’s</a:t>
            </a:r>
            <a:r>
              <a:rPr lang="en-US" baseline="0" dirty="0" smtClean="0"/>
              <a:t> </a:t>
            </a:r>
            <a:r>
              <a:rPr lang="en-US" dirty="0" smtClean="0"/>
              <a:t>built-in </a:t>
            </a:r>
            <a:r>
              <a:rPr lang="en-US" dirty="0" err="1" smtClean="0"/>
              <a:t>serializer</a:t>
            </a:r>
            <a:r>
              <a:rPr lang="en-US" dirty="0" smtClean="0"/>
              <a: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134</a:t>
            </a:fld>
            <a:endParaRPr lang="en-US"/>
          </a:p>
        </p:txBody>
      </p:sp>
    </p:spTree>
    <p:extLst>
      <p:ext uri="{BB962C8B-B14F-4D97-AF65-F5344CB8AC3E}">
        <p14:creationId xmlns:p14="http://schemas.microsoft.com/office/powerpoint/2010/main" xmlns="" val="397613799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135</a:t>
            </a:fld>
            <a:endParaRPr lang="en-US"/>
          </a:p>
        </p:txBody>
      </p:sp>
    </p:spTree>
    <p:extLst>
      <p:ext uri="{BB962C8B-B14F-4D97-AF65-F5344CB8AC3E}">
        <p14:creationId xmlns:p14="http://schemas.microsoft.com/office/powerpoint/2010/main" xmlns="" val="10724851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only reason </a:t>
            </a:r>
            <a:r>
              <a:rPr lang="en-US" sz="1200" b="0" i="0" kern="1200" dirty="0" err="1" smtClean="0">
                <a:solidFill>
                  <a:schemeClr val="tx1"/>
                </a:solidFill>
                <a:effectLst/>
                <a:latin typeface="+mn-lt"/>
                <a:ea typeface="+mn-ea"/>
                <a:cs typeface="+mn-cs"/>
              </a:rPr>
              <a:t>Kryo</a:t>
            </a:r>
            <a:r>
              <a:rPr lang="en-US" sz="1200" b="0" i="0" kern="1200" dirty="0" smtClean="0">
                <a:solidFill>
                  <a:schemeClr val="tx1"/>
                </a:solidFill>
                <a:effectLst/>
                <a:latin typeface="+mn-lt"/>
                <a:ea typeface="+mn-ea"/>
                <a:cs typeface="+mn-cs"/>
              </a:rPr>
              <a:t> is not the default is because of the custom registration requirement, but we recommend trying it in any network-intensive application.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Spark automatically includes </a:t>
            </a:r>
            <a:r>
              <a:rPr lang="en-US" sz="1200" b="0" i="0" kern="1200" dirty="0" err="1" smtClean="0">
                <a:solidFill>
                  <a:schemeClr val="tx1"/>
                </a:solidFill>
                <a:effectLst/>
                <a:latin typeface="+mn-lt"/>
                <a:ea typeface="+mn-ea"/>
                <a:cs typeface="+mn-cs"/>
              </a:rPr>
              <a:t>Kryo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serializers</a:t>
            </a:r>
            <a:r>
              <a:rPr lang="en-US" sz="1200" b="0" i="0" kern="1200" dirty="0" smtClean="0">
                <a:solidFill>
                  <a:schemeClr val="tx1"/>
                </a:solidFill>
                <a:effectLst/>
                <a:latin typeface="+mn-lt"/>
                <a:ea typeface="+mn-ea"/>
                <a:cs typeface="+mn-cs"/>
              </a:rPr>
              <a:t> for the many commonly-used core Scala classes covered in the </a:t>
            </a:r>
            <a:r>
              <a:rPr lang="en-US" sz="1200" b="0" i="0" kern="1200" dirty="0" err="1" smtClean="0">
                <a:solidFill>
                  <a:schemeClr val="tx1"/>
                </a:solidFill>
                <a:effectLst/>
                <a:latin typeface="+mn-lt"/>
                <a:ea typeface="+mn-ea"/>
                <a:cs typeface="+mn-cs"/>
              </a:rPr>
              <a:t>AllScalaRegistrar</a:t>
            </a:r>
            <a:r>
              <a:rPr lang="en-US" sz="1200" b="0" i="0" kern="1200" dirty="0" smtClean="0">
                <a:solidFill>
                  <a:schemeClr val="tx1"/>
                </a:solidFill>
                <a:effectLst/>
                <a:latin typeface="+mn-lt"/>
                <a:ea typeface="+mn-ea"/>
                <a:cs typeface="+mn-cs"/>
              </a:rPr>
              <a:t> from the </a:t>
            </a:r>
            <a:r>
              <a:rPr lang="en-US" sz="1200" b="0" i="0" u="none" strike="noStrike" kern="1200" dirty="0" smtClean="0">
                <a:solidFill>
                  <a:schemeClr val="tx1"/>
                </a:solidFill>
                <a:effectLst/>
                <a:latin typeface="+mn-lt"/>
                <a:ea typeface="+mn-ea"/>
                <a:cs typeface="+mn-cs"/>
                <a:hlinkClick r:id="rId3"/>
              </a:rPr>
              <a:t>Twitter chill</a:t>
            </a:r>
            <a:r>
              <a:rPr lang="en-US" sz="1200" b="0" i="0" kern="1200" dirty="0" smtClean="0">
                <a:solidFill>
                  <a:schemeClr val="tx1"/>
                </a:solidFill>
                <a:effectLst/>
                <a:latin typeface="+mn-lt"/>
                <a:ea typeface="+mn-ea"/>
                <a:cs typeface="+mn-cs"/>
              </a:rPr>
              <a:t> library.</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136</a:t>
            </a:fld>
            <a:endParaRPr lang="en-US"/>
          </a:p>
        </p:txBody>
      </p:sp>
    </p:spTree>
    <p:extLst>
      <p:ext uri="{BB962C8B-B14F-4D97-AF65-F5344CB8AC3E}">
        <p14:creationId xmlns:p14="http://schemas.microsoft.com/office/powerpoint/2010/main" xmlns="" val="17369115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way to avoid shuffles when joining two datasets is to take advantage of </a:t>
            </a:r>
            <a:r>
              <a:rPr lang="en-US" sz="1200" b="1" i="0" u="none" strike="noStrike" kern="1200" dirty="0" smtClean="0">
                <a:solidFill>
                  <a:schemeClr val="tx1"/>
                </a:solidFill>
                <a:effectLst/>
                <a:latin typeface="+mn-lt"/>
                <a:ea typeface="+mn-ea"/>
                <a:cs typeface="+mn-cs"/>
                <a:hlinkClick r:id="rId3"/>
              </a:rPr>
              <a:t>broadcast variables</a:t>
            </a:r>
            <a:r>
              <a:rPr lang="en-US" sz="1200" b="0" i="0" kern="1200" dirty="0" smtClean="0">
                <a:solidFill>
                  <a:schemeClr val="tx1"/>
                </a:solidFill>
                <a:effectLst/>
                <a:latin typeface="+mn-lt"/>
                <a:ea typeface="+mn-ea"/>
                <a:cs typeface="+mn-cs"/>
              </a:rPr>
              <a:t>. When one of the datasets is small enough to fit in memory in a single executor, it can be loaded into a hash table on the driver and then broadcast to every executor. A map transformation can then reference the hash table to do lookups.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137</a:t>
            </a:fld>
            <a:endParaRPr lang="en-US"/>
          </a:p>
        </p:txBody>
      </p:sp>
    </p:spTree>
    <p:extLst>
      <p:ext uri="{BB962C8B-B14F-4D97-AF65-F5344CB8AC3E}">
        <p14:creationId xmlns:p14="http://schemas.microsoft.com/office/powerpoint/2010/main" xmlns="" val="791892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we pass functions to Spark, like map or filter, they can use variables defined outside them in the driver program, but each task running on the cluster gets a new copy of each variable, and updates from these copies are not propagated back to the driver.</a:t>
            </a:r>
          </a:p>
          <a:p>
            <a:endParaRPr lang="en-US" dirty="0" smtClean="0"/>
          </a:p>
          <a:p>
            <a:r>
              <a:rPr lang="en-US" dirty="0" smtClean="0"/>
              <a:t>Recall that Spark automatically sends all variables referenced in your closures to the</a:t>
            </a:r>
          </a:p>
          <a:p>
            <a:r>
              <a:rPr lang="en-US" dirty="0" smtClean="0"/>
              <a:t>worker nodes. While this is convenient, it can also be inefficient because (1) the default</a:t>
            </a:r>
          </a:p>
          <a:p>
            <a:r>
              <a:rPr lang="en-US" dirty="0" smtClean="0"/>
              <a:t>task launching mechanism is optimized for small task sizes, and (2) you might, in fact,</a:t>
            </a:r>
          </a:p>
          <a:p>
            <a:r>
              <a:rPr lang="en-US" dirty="0" smtClean="0"/>
              <a:t>use the same variable in multiple parallel operations, but Spark will send it separately</a:t>
            </a:r>
          </a:p>
          <a:p>
            <a:r>
              <a:rPr lang="en-US" dirty="0" smtClean="0"/>
              <a:t>for each operation. </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138</a:t>
            </a:fld>
            <a:endParaRPr lang="en-US"/>
          </a:p>
        </p:txBody>
      </p:sp>
    </p:spTree>
    <p:extLst>
      <p:ext uri="{BB962C8B-B14F-4D97-AF65-F5344CB8AC3E}">
        <p14:creationId xmlns:p14="http://schemas.microsoft.com/office/powerpoint/2010/main" xmlns="" val="419934735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139</a:t>
            </a:fld>
            <a:endParaRPr lang="en-US"/>
          </a:p>
        </p:txBody>
      </p:sp>
    </p:spTree>
    <p:extLst>
      <p:ext uri="{BB962C8B-B14F-4D97-AF65-F5344CB8AC3E}">
        <p14:creationId xmlns:p14="http://schemas.microsoft.com/office/powerpoint/2010/main" xmlns="" val="3748098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a:t>
            </a:fld>
            <a:endParaRPr lang="en-US"/>
          </a:p>
        </p:txBody>
      </p:sp>
    </p:spTree>
    <p:extLst>
      <p:ext uri="{BB962C8B-B14F-4D97-AF65-F5344CB8AC3E}">
        <p14:creationId xmlns:p14="http://schemas.microsoft.com/office/powerpoint/2010/main" xmlns="" val="214352715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way to avoid shuffles when joining two datasets is to take advantage of </a:t>
            </a:r>
            <a:r>
              <a:rPr lang="en-US" sz="1200" b="1" i="0" u="none" strike="noStrike" kern="1200" dirty="0" smtClean="0">
                <a:solidFill>
                  <a:schemeClr val="tx1"/>
                </a:solidFill>
                <a:effectLst/>
                <a:latin typeface="+mn-lt"/>
                <a:ea typeface="+mn-ea"/>
                <a:cs typeface="+mn-cs"/>
                <a:hlinkClick r:id="rId3"/>
              </a:rPr>
              <a:t>broadcast variables</a:t>
            </a:r>
            <a:r>
              <a:rPr lang="en-US" sz="1200" b="0" i="0" kern="1200" dirty="0" smtClean="0">
                <a:solidFill>
                  <a:schemeClr val="tx1"/>
                </a:solidFill>
                <a:effectLst/>
                <a:latin typeface="+mn-lt"/>
                <a:ea typeface="+mn-ea"/>
                <a:cs typeface="+mn-cs"/>
              </a:rPr>
              <a:t>. When one of the datasets is small enough to fit in memory in a single executor, it can be loaded into a hash table on the driver and then broadcast to every executor. A map transformation can then reference the hash table to do lookups.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140</a:t>
            </a:fld>
            <a:endParaRPr lang="en-US"/>
          </a:p>
        </p:txBody>
      </p:sp>
    </p:spTree>
    <p:extLst>
      <p:ext uri="{BB962C8B-B14F-4D97-AF65-F5344CB8AC3E}">
        <p14:creationId xmlns:p14="http://schemas.microsoft.com/office/powerpoint/2010/main" xmlns="" val="40390032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141</a:t>
            </a:fld>
            <a:endParaRPr lang="en-US"/>
          </a:p>
        </p:txBody>
      </p:sp>
    </p:spTree>
    <p:extLst>
      <p:ext uri="{BB962C8B-B14F-4D97-AF65-F5344CB8AC3E}">
        <p14:creationId xmlns:p14="http://schemas.microsoft.com/office/powerpoint/2010/main" xmlns="" val="32953739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142</a:t>
            </a:fld>
            <a:endParaRPr lang="en-US"/>
          </a:p>
        </p:txBody>
      </p:sp>
    </p:spTree>
    <p:extLst>
      <p:ext uri="{BB962C8B-B14F-4D97-AF65-F5344CB8AC3E}">
        <p14:creationId xmlns:p14="http://schemas.microsoft.com/office/powerpoint/2010/main" xmlns="" val="125400959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143</a:t>
            </a:fld>
            <a:endParaRPr lang="en-US"/>
          </a:p>
        </p:txBody>
      </p:sp>
    </p:spTree>
    <p:extLst>
      <p:ext uri="{BB962C8B-B14F-4D97-AF65-F5344CB8AC3E}">
        <p14:creationId xmlns:p14="http://schemas.microsoft.com/office/powerpoint/2010/main" xmlns="" val="1191640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144</a:t>
            </a:fld>
            <a:endParaRPr lang="en-US"/>
          </a:p>
        </p:txBody>
      </p:sp>
    </p:spTree>
    <p:extLst>
      <p:ext uri="{BB962C8B-B14F-4D97-AF65-F5344CB8AC3E}">
        <p14:creationId xmlns:p14="http://schemas.microsoft.com/office/powerpoint/2010/main" xmlns="" val="39278101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145</a:t>
            </a:fld>
            <a:endParaRPr lang="en-US"/>
          </a:p>
        </p:txBody>
      </p:sp>
    </p:spTree>
    <p:extLst>
      <p:ext uri="{BB962C8B-B14F-4D97-AF65-F5344CB8AC3E}">
        <p14:creationId xmlns:p14="http://schemas.microsoft.com/office/powerpoint/2010/main" xmlns="" val="9530721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146</a:t>
            </a:fld>
            <a:endParaRPr lang="en-US"/>
          </a:p>
        </p:txBody>
      </p:sp>
    </p:spTree>
    <p:extLst>
      <p:ext uri="{BB962C8B-B14F-4D97-AF65-F5344CB8AC3E}">
        <p14:creationId xmlns:p14="http://schemas.microsoft.com/office/powerpoint/2010/main" xmlns="" val="380688542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Spark Streaming</a:t>
            </a:r>
            <a:r>
              <a:rPr lang="en-US" baseline="0" dirty="0" smtClean="0"/>
              <a:t> can handing gigabytes of data per second</a:t>
            </a:r>
            <a:endParaRPr lang="en-US" dirty="0" smtClean="0"/>
          </a:p>
          <a:p>
            <a:endParaRPr lang="en-US" dirty="0" smtClean="0"/>
          </a:p>
          <a:p>
            <a:r>
              <a:rPr lang="en-US" dirty="0" smtClean="0"/>
              <a:t>Note that Python API was added starting</a:t>
            </a:r>
            <a:r>
              <a:rPr lang="en-US" baseline="0" dirty="0" smtClean="0"/>
              <a:t> Spark 1.2 (it supports all </a:t>
            </a:r>
            <a:r>
              <a:rPr lang="en-US" baseline="0" dirty="0" err="1" smtClean="0"/>
              <a:t>DSTream</a:t>
            </a:r>
            <a:r>
              <a:rPr lang="en-US" baseline="0" dirty="0" smtClean="0"/>
              <a:t> transformations and almost all output operations). But it currently only supports basic incoming sources like text files and text data over network sockets (Flume + Kafka support in </a:t>
            </a:r>
            <a:r>
              <a:rPr lang="en-US" baseline="0" dirty="0" err="1" smtClean="0"/>
              <a:t>PySpark</a:t>
            </a:r>
            <a:r>
              <a:rPr lang="en-US" baseline="0" dirty="0" smtClean="0"/>
              <a:t> coming soon)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147</a:t>
            </a:fld>
            <a:endParaRPr lang="en-US"/>
          </a:p>
        </p:txBody>
      </p:sp>
    </p:spTree>
    <p:extLst>
      <p:ext uri="{BB962C8B-B14F-4D97-AF65-F5344CB8AC3E}">
        <p14:creationId xmlns:p14="http://schemas.microsoft.com/office/powerpoint/2010/main" xmlns="" val="216970844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Streaming is an extension of the core Spark API that enables scalable, high-throughput, fault-tolerant stream processing of live data streams.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can be ingested from many sources like Kafka, Flume, Twitter, </a:t>
            </a:r>
            <a:r>
              <a:rPr lang="en-US" sz="1200" b="0" i="0" kern="1200" dirty="0" err="1" smtClean="0">
                <a:solidFill>
                  <a:schemeClr val="tx1"/>
                </a:solidFill>
                <a:effectLst/>
                <a:latin typeface="+mn-lt"/>
                <a:ea typeface="+mn-ea"/>
                <a:cs typeface="+mn-cs"/>
              </a:rPr>
              <a:t>ZeroMQ</a:t>
            </a:r>
            <a:r>
              <a:rPr lang="en-US" sz="1200" b="0" i="0" kern="1200" dirty="0" smtClean="0">
                <a:solidFill>
                  <a:schemeClr val="tx1"/>
                </a:solidFill>
                <a:effectLst/>
                <a:latin typeface="+mn-lt"/>
                <a:ea typeface="+mn-ea"/>
                <a:cs typeface="+mn-cs"/>
              </a:rPr>
              <a:t>, Kinesis or TCP sockets can be processed using complex algorithms expressed with high-level functions like </a:t>
            </a:r>
            <a:r>
              <a:rPr lang="en-US" dirty="0" err="1" smtClean="0"/>
              <a:t>map</a:t>
            </a:r>
            <a:r>
              <a:rPr lang="en-US" sz="1200" b="0" i="0" kern="1200" dirty="0" err="1" smtClean="0">
                <a:solidFill>
                  <a:schemeClr val="tx1"/>
                </a:solidFill>
                <a:effectLst/>
                <a:latin typeface="+mn-lt"/>
                <a:ea typeface="+mn-ea"/>
                <a:cs typeface="+mn-cs"/>
              </a:rPr>
              <a:t>,</a:t>
            </a:r>
            <a:r>
              <a:rPr lang="en-US" dirty="0" err="1" smtClean="0"/>
              <a:t>reduce</a:t>
            </a:r>
            <a:r>
              <a:rPr lang="en-US" sz="1200" b="0" i="0" kern="1200" dirty="0" smtClean="0">
                <a:solidFill>
                  <a:schemeClr val="tx1"/>
                </a:solidFill>
                <a:effectLst/>
                <a:latin typeface="+mn-lt"/>
                <a:ea typeface="+mn-ea"/>
                <a:cs typeface="+mn-cs"/>
              </a:rPr>
              <a:t>, </a:t>
            </a:r>
            <a:r>
              <a:rPr lang="en-US" dirty="0" smtClean="0"/>
              <a:t>join</a:t>
            </a:r>
            <a:r>
              <a:rPr lang="en-US" sz="1200" b="0" i="0" kern="1200" dirty="0" smtClean="0">
                <a:solidFill>
                  <a:schemeClr val="tx1"/>
                </a:solidFill>
                <a:effectLst/>
                <a:latin typeface="+mn-lt"/>
                <a:ea typeface="+mn-ea"/>
                <a:cs typeface="+mn-cs"/>
              </a:rPr>
              <a:t> and </a:t>
            </a:r>
            <a:r>
              <a:rPr lang="en-US" dirty="0" smtClean="0"/>
              <a:t>window</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Finally, processed data can be pushed out to </a:t>
            </a:r>
            <a:r>
              <a:rPr lang="en-US" sz="1200" b="0" i="0" kern="1200" dirty="0" err="1" smtClean="0">
                <a:solidFill>
                  <a:schemeClr val="tx1"/>
                </a:solidFill>
                <a:effectLst/>
                <a:latin typeface="+mn-lt"/>
                <a:ea typeface="+mn-ea"/>
                <a:cs typeface="+mn-cs"/>
              </a:rPr>
              <a:t>filesystems</a:t>
            </a:r>
            <a:r>
              <a:rPr lang="en-US" sz="1200" b="0" i="0" kern="1200" dirty="0" smtClean="0">
                <a:solidFill>
                  <a:schemeClr val="tx1"/>
                </a:solidFill>
                <a:effectLst/>
                <a:latin typeface="+mn-lt"/>
                <a:ea typeface="+mn-ea"/>
                <a:cs typeface="+mn-cs"/>
              </a:rPr>
              <a:t>, databases, and live dashboards.</a:t>
            </a:r>
          </a:p>
          <a:p>
            <a:endParaRPr lang="en-US" sz="1200" b="0" i="0" kern="1200" dirty="0" smtClean="0">
              <a:solidFill>
                <a:schemeClr val="tx1"/>
              </a:solidFill>
              <a:effectLst/>
              <a:latin typeface="+mn-lt"/>
              <a:ea typeface="+mn-ea"/>
              <a:cs typeface="+mn-cs"/>
            </a:endParaRPr>
          </a:p>
          <a:p>
            <a:r>
              <a:rPr lang="en-US" dirty="0" smtClean="0"/>
              <a:t>In fact, you can apply Spark’s machine learning and graph processing algorithms on data streams.</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148</a:t>
            </a:fld>
            <a:endParaRPr lang="en-US"/>
          </a:p>
        </p:txBody>
      </p:sp>
    </p:spTree>
    <p:extLst>
      <p:ext uri="{BB962C8B-B14F-4D97-AF65-F5344CB8AC3E}">
        <p14:creationId xmlns:p14="http://schemas.microsoft.com/office/powerpoint/2010/main" xmlns="" val="417297548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149</a:t>
            </a:fld>
            <a:endParaRPr lang="en-US"/>
          </a:p>
        </p:txBody>
      </p:sp>
    </p:spTree>
    <p:extLst>
      <p:ext uri="{BB962C8B-B14F-4D97-AF65-F5344CB8AC3E}">
        <p14:creationId xmlns:p14="http://schemas.microsoft.com/office/powerpoint/2010/main" xmlns="" val="2802751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a:t>
            </a:fld>
            <a:endParaRPr lang="en-US"/>
          </a:p>
        </p:txBody>
      </p:sp>
    </p:spTree>
    <p:extLst>
      <p:ext uri="{BB962C8B-B14F-4D97-AF65-F5344CB8AC3E}">
        <p14:creationId xmlns:p14="http://schemas.microsoft.com/office/powerpoint/2010/main" xmlns="" val="250599058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Streaming Started as research project in 2012 where they had to tear out the internals of the existing version of Spark and had to re-write it to make it 10 times faster than what it was back then.</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150</a:t>
            </a:fld>
            <a:endParaRPr lang="en-US"/>
          </a:p>
        </p:txBody>
      </p:sp>
    </p:spTree>
    <p:extLst>
      <p:ext uri="{BB962C8B-B14F-4D97-AF65-F5344CB8AC3E}">
        <p14:creationId xmlns:p14="http://schemas.microsoft.com/office/powerpoint/2010/main" xmlns="" val="8692749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151</a:t>
            </a:fld>
            <a:endParaRPr lang="en-US"/>
          </a:p>
        </p:txBody>
      </p:sp>
    </p:spTree>
    <p:extLst>
      <p:ext uri="{BB962C8B-B14F-4D97-AF65-F5344CB8AC3E}">
        <p14:creationId xmlns:p14="http://schemas.microsoft.com/office/powerpoint/2010/main" xmlns="" val="223263193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electric company can join 100s of thousands of live data points from the electric</a:t>
            </a:r>
            <a:r>
              <a:rPr lang="en-US" baseline="0" dirty="0" smtClean="0"/>
              <a:t> grid with live weather data and apply predictive machine learning algorithms to try to predict that a snow storm might be starting in Denver and to start devoting personnel and resources  there to fix grid problems.</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152</a:t>
            </a:fld>
            <a:endParaRPr lang="en-US"/>
          </a:p>
        </p:txBody>
      </p:sp>
    </p:spTree>
    <p:extLst>
      <p:ext uri="{BB962C8B-B14F-4D97-AF65-F5344CB8AC3E}">
        <p14:creationId xmlns:p14="http://schemas.microsoft.com/office/powerpoint/2010/main" xmlns="" val="70056546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Spark Streaming receives live input data streams and divides the data into batches, which are then processed by the Spark engine to generate the final stream of results in batches.</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153</a:t>
            </a:fld>
            <a:endParaRPr lang="en-US"/>
          </a:p>
        </p:txBody>
      </p:sp>
    </p:spTree>
    <p:extLst>
      <p:ext uri="{BB962C8B-B14F-4D97-AF65-F5344CB8AC3E}">
        <p14:creationId xmlns:p14="http://schemas.microsoft.com/office/powerpoint/2010/main" xmlns="" val="13149267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154</a:t>
            </a:fld>
            <a:endParaRPr lang="en-US"/>
          </a:p>
        </p:txBody>
      </p:sp>
    </p:spTree>
    <p:extLst>
      <p:ext uri="{BB962C8B-B14F-4D97-AF65-F5344CB8AC3E}">
        <p14:creationId xmlns:p14="http://schemas.microsoft.com/office/powerpoint/2010/main" xmlns="" val="16975760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animate the second one after first.</a:t>
            </a:r>
            <a:endParaRPr lang="en-US" dirty="0" smtClean="0"/>
          </a:p>
          <a:p>
            <a:endParaRPr lang="en-US" dirty="0" smtClean="0"/>
          </a:p>
          <a:p>
            <a:r>
              <a:rPr lang="en-US" dirty="0" smtClean="0"/>
              <a:t>Spark is built on the idea of RDDs.</a:t>
            </a:r>
            <a:r>
              <a:rPr lang="en-US" baseline="0" dirty="0" smtClean="0"/>
              <a:t> Likewise, Spark Streaming is build on the idea of </a:t>
            </a:r>
            <a:r>
              <a:rPr lang="en-US" baseline="0" dirty="0" err="1" smtClean="0"/>
              <a:t>Dstreams</a:t>
            </a:r>
            <a:r>
              <a:rPr lang="en-US" baseline="0" dirty="0" smtClean="0"/>
              <a:t>.</a:t>
            </a:r>
          </a:p>
          <a:p>
            <a:endParaRPr lang="en-US" baseline="0" dirty="0" smtClean="0"/>
          </a:p>
          <a:p>
            <a:r>
              <a:rPr lang="en-US" baseline="0" dirty="0" smtClean="0"/>
              <a:t>A DStream is a sequence of data arriving over time.</a:t>
            </a:r>
          </a:p>
          <a:p>
            <a:endParaRPr lang="en-US" baseline="0" dirty="0" smtClean="0"/>
          </a:p>
          <a:p>
            <a:r>
              <a:rPr lang="en-US" dirty="0" smtClean="0"/>
              <a:t>Internally, each DStream is represented as a sequence of RDDs arriving at</a:t>
            </a:r>
            <a:r>
              <a:rPr lang="en-US" baseline="0" dirty="0" smtClean="0"/>
              <a:t> </a:t>
            </a:r>
            <a:r>
              <a:rPr lang="en-US" dirty="0" smtClean="0"/>
              <a:t>each time step.</a:t>
            </a:r>
          </a:p>
          <a:p>
            <a:endParaRPr lang="en-US" dirty="0" smtClean="0"/>
          </a:p>
          <a:p>
            <a:r>
              <a:rPr lang="en-US" sz="1200" b="0" i="0" kern="1200" dirty="0" smtClean="0">
                <a:solidFill>
                  <a:schemeClr val="tx1"/>
                </a:solidFill>
                <a:effectLst/>
                <a:latin typeface="+mn-lt"/>
                <a:ea typeface="+mn-ea"/>
                <a:cs typeface="+mn-cs"/>
              </a:rPr>
              <a:t>Each RDD in a DStream contains data from a certain interval, as shown in the following figure.</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155</a:t>
            </a:fld>
            <a:endParaRPr lang="en-US"/>
          </a:p>
        </p:txBody>
      </p:sp>
    </p:spTree>
    <p:extLst>
      <p:ext uri="{BB962C8B-B14F-4D97-AF65-F5344CB8AC3E}">
        <p14:creationId xmlns:p14="http://schemas.microsoft.com/office/powerpoint/2010/main" xmlns="" val="39943574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DStream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DStream operations hide most of these details and provide the developer with higher-level API for convenience. </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156</a:t>
            </a:fld>
            <a:endParaRPr lang="en-US"/>
          </a:p>
        </p:txBody>
      </p:sp>
    </p:spTree>
    <p:extLst>
      <p:ext uri="{BB962C8B-B14F-4D97-AF65-F5344CB8AC3E}">
        <p14:creationId xmlns:p14="http://schemas.microsoft.com/office/powerpoint/2010/main" xmlns="" val="17290886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code, it’s all Stream</a:t>
            </a:r>
            <a:r>
              <a:rPr lang="en-US" baseline="0" dirty="0" smtClean="0"/>
              <a:t> types… but in the background… in execution layer, it is making RDDs.</a:t>
            </a:r>
            <a:endParaRPr lang="en-US" dirty="0" smtClean="0"/>
          </a:p>
          <a:p>
            <a:endParaRPr lang="en-US" dirty="0" smtClean="0"/>
          </a:p>
          <a:p>
            <a:r>
              <a:rPr lang="en-US" dirty="0" smtClean="0"/>
              <a:t>First, we import </a:t>
            </a:r>
            <a:r>
              <a:rPr lang="en-US" dirty="0" err="1" smtClean="0"/>
              <a:t>StreamingContext</a:t>
            </a:r>
            <a:r>
              <a:rPr lang="en-US" dirty="0" smtClean="0"/>
              <a:t>, which is the main entry point for all streaming functionality. We create a local </a:t>
            </a:r>
            <a:r>
              <a:rPr lang="en-US" dirty="0" err="1" smtClean="0"/>
              <a:t>StreamingContext</a:t>
            </a:r>
            <a:r>
              <a:rPr lang="en-US" dirty="0" smtClean="0"/>
              <a:t> with two execution threads, and batch interval of 5 seconds.</a:t>
            </a:r>
          </a:p>
          <a:p>
            <a:endParaRPr lang="en-US" dirty="0" smtClean="0"/>
          </a:p>
          <a:p>
            <a:endParaRPr lang="en-US" dirty="0" smtClean="0"/>
          </a:p>
          <a:p>
            <a:r>
              <a:rPr lang="en-US" sz="1200" b="0" i="0" kern="1200" dirty="0" smtClean="0">
                <a:solidFill>
                  <a:schemeClr val="tx1"/>
                </a:solidFill>
                <a:effectLst/>
                <a:latin typeface="+mn-lt"/>
                <a:ea typeface="+mn-ea"/>
                <a:cs typeface="+mn-cs"/>
              </a:rPr>
              <a:t>Using this context, we can create a DStream that represents streaming data from a TCP source, specified as hostname (e.g. </a:t>
            </a:r>
            <a:r>
              <a:rPr lang="en-US" dirty="0" smtClean="0"/>
              <a:t>localhost</a:t>
            </a:r>
            <a:r>
              <a:rPr lang="en-US" sz="1200" b="0" i="0" kern="1200" dirty="0" smtClean="0">
                <a:solidFill>
                  <a:schemeClr val="tx1"/>
                </a:solidFill>
                <a:effectLst/>
                <a:latin typeface="+mn-lt"/>
                <a:ea typeface="+mn-ea"/>
                <a:cs typeface="+mn-cs"/>
              </a:rPr>
              <a:t>) and port (e.g. </a:t>
            </a:r>
            <a:r>
              <a:rPr lang="en-US" dirty="0" smtClean="0"/>
              <a:t>9999</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t>
            </a:r>
            <a:r>
              <a:rPr lang="en-US" dirty="0" smtClean="0"/>
              <a:t>lines</a:t>
            </a:r>
            <a:r>
              <a:rPr lang="en-US" sz="1200" b="0" i="0" kern="1200" dirty="0" smtClean="0">
                <a:solidFill>
                  <a:schemeClr val="tx1"/>
                </a:solidFill>
                <a:effectLst/>
                <a:latin typeface="+mn-lt"/>
                <a:ea typeface="+mn-ea"/>
                <a:cs typeface="+mn-cs"/>
              </a:rPr>
              <a:t> DStream represents the stream of data that will be received from the data server. Each record in this DStream is a line of text. Next, we want to split the lines by space into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err="1" smtClean="0"/>
              <a:t>flatMap</a:t>
            </a:r>
            <a:r>
              <a:rPr lang="en-US" sz="1200" b="0" i="0" kern="1200" dirty="0" smtClean="0">
                <a:solidFill>
                  <a:schemeClr val="tx1"/>
                </a:solidFill>
                <a:effectLst/>
                <a:latin typeface="+mn-lt"/>
                <a:ea typeface="+mn-ea"/>
                <a:cs typeface="+mn-cs"/>
              </a:rPr>
              <a:t> is a one-to-many DStream operation that creates a new DStream by generating multiple new records from each record in the source DStream. In this case, each line will be split into multiple words and the stream of words is represented as the </a:t>
            </a:r>
            <a:r>
              <a:rPr lang="en-US" dirty="0" smtClean="0"/>
              <a:t>words</a:t>
            </a:r>
            <a:r>
              <a:rPr lang="en-US" sz="1200" b="0" i="0" kern="1200" dirty="0" smtClean="0">
                <a:solidFill>
                  <a:schemeClr val="tx1"/>
                </a:solidFill>
                <a:effectLst/>
                <a:latin typeface="+mn-lt"/>
                <a:ea typeface="+mn-ea"/>
                <a:cs typeface="+mn-cs"/>
              </a:rPr>
              <a:t> DStream. Next, we want to count these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dirty="0" smtClean="0"/>
              <a:t>words</a:t>
            </a:r>
            <a:r>
              <a:rPr lang="en-US" sz="1200" b="0" i="0" kern="1200" dirty="0" smtClean="0">
                <a:solidFill>
                  <a:schemeClr val="tx1"/>
                </a:solidFill>
                <a:effectLst/>
                <a:latin typeface="+mn-lt"/>
                <a:ea typeface="+mn-ea"/>
                <a:cs typeface="+mn-cs"/>
              </a:rPr>
              <a:t> DStream is further mapped (one-to-one transformation) to a DStream of </a:t>
            </a:r>
            <a:r>
              <a:rPr lang="en-US" dirty="0" smtClean="0"/>
              <a:t>(word, 1)</a:t>
            </a:r>
            <a:r>
              <a:rPr lang="en-US" sz="1200" b="0" i="0" kern="1200" dirty="0" smtClean="0">
                <a:solidFill>
                  <a:schemeClr val="tx1"/>
                </a:solidFill>
                <a:effectLst/>
                <a:latin typeface="+mn-lt"/>
                <a:ea typeface="+mn-ea"/>
                <a:cs typeface="+mn-cs"/>
              </a:rPr>
              <a:t> pairs, which is then reduced to get the frequency of words in each batch of data. Finally, </a:t>
            </a:r>
            <a:r>
              <a:rPr lang="en-US" dirty="0" err="1" smtClean="0"/>
              <a:t>wordCounts.pprint</a:t>
            </a:r>
            <a:r>
              <a:rPr lang="en-US" dirty="0" smtClean="0"/>
              <a:t>()</a:t>
            </a:r>
            <a:r>
              <a:rPr lang="en-US" sz="1200" b="0" i="0" kern="1200" dirty="0" smtClean="0">
                <a:solidFill>
                  <a:schemeClr val="tx1"/>
                </a:solidFill>
                <a:effectLst/>
                <a:latin typeface="+mn-lt"/>
                <a:ea typeface="+mn-ea"/>
                <a:cs typeface="+mn-cs"/>
              </a:rPr>
              <a:t> will print a few of the counts generated every second.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Start receiving data and processing it using </a:t>
            </a:r>
            <a:r>
              <a:rPr lang="en-US" dirty="0" err="1" smtClean="0"/>
              <a:t>streamingContext.start</a:t>
            </a:r>
            <a:r>
              <a:rPr lang="en-US" dirty="0" smtClean="0"/>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Wait for the processing to be stopped (manually or due to any error) </a:t>
            </a:r>
            <a:r>
              <a:rPr lang="en-US" sz="1200" b="0" i="0" kern="1200" dirty="0" err="1" smtClean="0">
                <a:solidFill>
                  <a:schemeClr val="tx1"/>
                </a:solidFill>
                <a:effectLst/>
                <a:latin typeface="+mn-lt"/>
                <a:ea typeface="+mn-ea"/>
                <a:cs typeface="+mn-cs"/>
              </a:rPr>
              <a:t>using</a:t>
            </a:r>
            <a:r>
              <a:rPr lang="en-US" dirty="0" err="1" smtClean="0"/>
              <a:t>streamingContext.awaitTermination</a:t>
            </a:r>
            <a:r>
              <a:rPr lang="en-US" dirty="0" smtClean="0"/>
              <a:t>()</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processing can be manually stopped using </a:t>
            </a:r>
            <a:r>
              <a:rPr lang="en-US" sz="1200" b="0" i="0" kern="1200" dirty="0" err="1" smtClean="0">
                <a:solidFill>
                  <a:schemeClr val="tx1"/>
                </a:solidFill>
                <a:effectLst/>
                <a:latin typeface="+mn-lt"/>
                <a:ea typeface="+mn-ea"/>
                <a:cs typeface="+mn-cs"/>
              </a:rPr>
              <a:t>streamingContext.stop</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157</a:t>
            </a:fld>
            <a:endParaRPr lang="en-US"/>
          </a:p>
        </p:txBody>
      </p:sp>
    </p:spTree>
    <p:extLst>
      <p:ext uri="{BB962C8B-B14F-4D97-AF65-F5344CB8AC3E}">
        <p14:creationId xmlns:p14="http://schemas.microsoft.com/office/powerpoint/2010/main" xmlns="" val="188028897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158</a:t>
            </a:fld>
            <a:endParaRPr lang="en-US"/>
          </a:p>
        </p:txBody>
      </p:sp>
    </p:spTree>
    <p:extLst>
      <p:ext uri="{BB962C8B-B14F-4D97-AF65-F5344CB8AC3E}">
        <p14:creationId xmlns:p14="http://schemas.microsoft.com/office/powerpoint/2010/main" xmlns="" val="389505930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Most input </a:t>
            </a:r>
            <a:r>
              <a:rPr lang="en-US" dirty="0" err="1" smtClean="0"/>
              <a:t>Dstream</a:t>
            </a:r>
            <a:r>
              <a:rPr lang="en-US" dirty="0" smtClean="0"/>
              <a:t> (except file stream or 1.3 Kafka direct stream) are associated with a Receiver object which receives the data from a source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Note that, unlike RDDs, the default persistence level of </a:t>
            </a:r>
            <a:r>
              <a:rPr lang="en-US" sz="1200" b="0" i="0" kern="1200" dirty="0" err="1" smtClean="0">
                <a:solidFill>
                  <a:schemeClr val="tx1"/>
                </a:solidFill>
                <a:effectLst/>
                <a:latin typeface="+mn-lt"/>
                <a:ea typeface="+mn-ea"/>
                <a:cs typeface="+mn-cs"/>
              </a:rPr>
              <a:t>DStreams</a:t>
            </a:r>
            <a:r>
              <a:rPr lang="en-US" sz="1200" b="0" i="0" kern="1200" dirty="0" smtClean="0">
                <a:solidFill>
                  <a:schemeClr val="tx1"/>
                </a:solidFill>
                <a:effectLst/>
                <a:latin typeface="+mn-lt"/>
                <a:ea typeface="+mn-ea"/>
                <a:cs typeface="+mn-cs"/>
              </a:rPr>
              <a:t> keeps the data serialized in memory.</a:t>
            </a:r>
            <a:endParaRPr lang="en-US" dirty="0" smtClean="0"/>
          </a:p>
          <a:p>
            <a:endParaRPr lang="en-US" dirty="0" smtClean="0"/>
          </a:p>
          <a:p>
            <a:endParaRPr lang="en-US" dirty="0" smtClean="0"/>
          </a:p>
          <a:p>
            <a:r>
              <a:rPr lang="en-US" dirty="0" smtClean="0"/>
              <a:t>From the block, the partition can spill to disk if needed</a:t>
            </a:r>
          </a:p>
          <a:p>
            <a:endParaRPr lang="en-US" dirty="0" smtClean="0"/>
          </a:p>
          <a:p>
            <a:r>
              <a:rPr lang="en-US" dirty="0" smtClean="0"/>
              <a:t>The 2</a:t>
            </a:r>
            <a:r>
              <a:rPr lang="en-US" baseline="30000" dirty="0" smtClean="0"/>
              <a:t>nd</a:t>
            </a:r>
            <a:r>
              <a:rPr lang="en-US" dirty="0" smtClean="0"/>
              <a:t> Executor for replication is chosen randomly</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159</a:t>
            </a:fld>
            <a:endParaRPr lang="en-US"/>
          </a:p>
        </p:txBody>
      </p:sp>
    </p:spTree>
    <p:extLst>
      <p:ext uri="{BB962C8B-B14F-4D97-AF65-F5344CB8AC3E}">
        <p14:creationId xmlns:p14="http://schemas.microsoft.com/office/powerpoint/2010/main" xmlns="" val="2533577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HDFS: 34 people or</a:t>
            </a:r>
            <a:r>
              <a:rPr lang="en-US" baseline="0" dirty="0" smtClean="0"/>
              <a:t> 58% of audience</a:t>
            </a:r>
          </a:p>
          <a:p>
            <a:r>
              <a:rPr lang="en-US" baseline="0" dirty="0" err="1" smtClean="0"/>
              <a:t>MapReduce</a:t>
            </a:r>
            <a:r>
              <a:rPr lang="en-US" baseline="0" dirty="0" smtClean="0"/>
              <a:t>: 24 people or 42% of audience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a:t>
            </a:fld>
            <a:endParaRPr lang="en-US"/>
          </a:p>
        </p:txBody>
      </p:sp>
    </p:spTree>
    <p:extLst>
      <p:ext uri="{BB962C8B-B14F-4D97-AF65-F5344CB8AC3E}">
        <p14:creationId xmlns:p14="http://schemas.microsoft.com/office/powerpoint/2010/main" xmlns="" val="5896456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160</a:t>
            </a:fld>
            <a:endParaRPr lang="en-US"/>
          </a:p>
        </p:txBody>
      </p:sp>
    </p:spTree>
    <p:extLst>
      <p:ext uri="{BB962C8B-B14F-4D97-AF65-F5344CB8AC3E}">
        <p14:creationId xmlns:p14="http://schemas.microsoft.com/office/powerpoint/2010/main" xmlns="" val="283854780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161</a:t>
            </a:fld>
            <a:endParaRPr lang="en-US"/>
          </a:p>
        </p:txBody>
      </p:sp>
    </p:spTree>
    <p:extLst>
      <p:ext uri="{BB962C8B-B14F-4D97-AF65-F5344CB8AC3E}">
        <p14:creationId xmlns:p14="http://schemas.microsoft.com/office/powerpoint/2010/main" xmlns="" val="360911751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using a garbage collector less likely to introduce pauses, you can make a</a:t>
            </a:r>
          </a:p>
          <a:p>
            <a:r>
              <a:rPr lang="en-US" dirty="0" smtClean="0"/>
              <a:t>big difference by reducing GC pressure. Caching RDDs in serialized form (instead of</a:t>
            </a:r>
          </a:p>
          <a:p>
            <a:r>
              <a:rPr lang="en-US" dirty="0" smtClean="0"/>
              <a:t>as native objects) also reduces GC pressure, which is why, by default, RDDs generated</a:t>
            </a:r>
          </a:p>
          <a:p>
            <a:r>
              <a:rPr lang="en-US" dirty="0" smtClean="0"/>
              <a:t>by Spark Streaming are stored in serialized form. Using </a:t>
            </a:r>
            <a:r>
              <a:rPr lang="en-US" dirty="0" err="1" smtClean="0"/>
              <a:t>Kryo</a:t>
            </a:r>
            <a:r>
              <a:rPr lang="en-US" dirty="0" smtClean="0"/>
              <a:t> serialization further re‐</a:t>
            </a:r>
          </a:p>
          <a:p>
            <a:r>
              <a:rPr lang="en-US" dirty="0" err="1" smtClean="0"/>
              <a:t>duces</a:t>
            </a:r>
            <a:r>
              <a:rPr lang="en-US" dirty="0" smtClean="0"/>
              <a:t> the memory required for the in memory representation of cached data.</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162</a:t>
            </a:fld>
            <a:endParaRPr lang="en-US"/>
          </a:p>
        </p:txBody>
      </p:sp>
    </p:spTree>
    <p:extLst>
      <p:ext uri="{BB962C8B-B14F-4D97-AF65-F5344CB8AC3E}">
        <p14:creationId xmlns:p14="http://schemas.microsoft.com/office/powerpoint/2010/main" xmlns="" val="16095651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is it correct to color the SSD disks from purple to blue?</a:t>
            </a:r>
          </a:p>
          <a:p>
            <a:endParaRPr lang="en-US" dirty="0" smtClean="0"/>
          </a:p>
          <a:p>
            <a:r>
              <a:rPr lang="en-US" dirty="0" smtClean="0"/>
              <a:t>From the block, the partition can spill to disk if needed</a:t>
            </a:r>
          </a:p>
          <a:p>
            <a:endParaRPr lang="en-US" dirty="0" smtClean="0"/>
          </a:p>
          <a:p>
            <a:r>
              <a:rPr lang="en-US" dirty="0" smtClean="0"/>
              <a:t>The 2</a:t>
            </a:r>
            <a:r>
              <a:rPr lang="en-US" baseline="30000" dirty="0" smtClean="0"/>
              <a:t>nd</a:t>
            </a:r>
            <a:r>
              <a:rPr lang="en-US" dirty="0" smtClean="0"/>
              <a:t> Executor for replication is chosen randomly</a:t>
            </a:r>
          </a:p>
          <a:p>
            <a:endParaRPr lang="en-US" dirty="0" smtClean="0"/>
          </a:p>
          <a:p>
            <a:r>
              <a:rPr lang="en-US" dirty="0" smtClean="0"/>
              <a:t>Show spilling on window operations..</a:t>
            </a:r>
            <a:r>
              <a:rPr lang="en-US" baseline="0" dirty="0" smtClean="0"/>
              <a:t> Not really here.</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163</a:t>
            </a:fld>
            <a:endParaRPr lang="en-US"/>
          </a:p>
        </p:txBody>
      </p:sp>
    </p:spTree>
    <p:extLst>
      <p:ext uri="{BB962C8B-B14F-4D97-AF65-F5344CB8AC3E}">
        <p14:creationId xmlns:p14="http://schemas.microsoft.com/office/powerpoint/2010/main" xmlns="" val="370803431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Streaming UI exposes statistics for our batch processing and our receivers. In our</a:t>
            </a:r>
          </a:p>
          <a:p>
            <a:r>
              <a:rPr lang="en-US" dirty="0" smtClean="0"/>
              <a:t>example we have one network receiver, and we can see the message processing rates. If</a:t>
            </a:r>
          </a:p>
          <a:p>
            <a:r>
              <a:rPr lang="en-US" dirty="0" smtClean="0"/>
              <a:t>we were falling behind, we could see how many records each receiver is able to process.</a:t>
            </a:r>
          </a:p>
          <a:p>
            <a:r>
              <a:rPr lang="en-US" dirty="0" smtClean="0"/>
              <a:t>We can also see whether a receiver failed. The batch processing statistics show us how</a:t>
            </a:r>
          </a:p>
          <a:p>
            <a:r>
              <a:rPr lang="en-US" dirty="0" smtClean="0"/>
              <a:t>long our batches take and also break out the delay in scheduling the job. If a cluster</a:t>
            </a:r>
          </a:p>
          <a:p>
            <a:r>
              <a:rPr lang="en-US" dirty="0" smtClean="0"/>
              <a:t>experiences contention then the scheduling delay may increase.</a:t>
            </a:r>
          </a:p>
          <a:p>
            <a:endParaRPr lang="en-US" dirty="0" smtClean="0"/>
          </a:p>
          <a:p>
            <a:r>
              <a:rPr lang="en-US" dirty="0" smtClean="0"/>
              <a:t>The most common question is what minimum batch size Spark Streaming can use. In</a:t>
            </a:r>
          </a:p>
          <a:p>
            <a:r>
              <a:rPr lang="en-US" dirty="0" smtClean="0"/>
              <a:t>general, 500 milliseconds has proven to be a good minimum size for many applications.</a:t>
            </a:r>
          </a:p>
          <a:p>
            <a:r>
              <a:rPr lang="en-US" dirty="0" smtClean="0"/>
              <a:t>The best approach is to start with a larger batch size (around 10 seconds) and work your</a:t>
            </a:r>
          </a:p>
          <a:p>
            <a:r>
              <a:rPr lang="en-US" dirty="0" smtClean="0"/>
              <a:t>way down to a smaller batch size. If the processing times reported in the Streaming</a:t>
            </a:r>
          </a:p>
          <a:p>
            <a:r>
              <a:rPr lang="en-US" dirty="0" smtClean="0"/>
              <a:t>UI remain consistent, then you can continue to decrease the batch size, but if they are</a:t>
            </a:r>
          </a:p>
          <a:p>
            <a:r>
              <a:rPr lang="en-US" dirty="0" smtClean="0"/>
              <a:t>increasing you may have reached the limit for your application.</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164</a:t>
            </a:fld>
            <a:endParaRPr lang="en-US"/>
          </a:p>
        </p:txBody>
      </p:sp>
    </p:spTree>
    <p:extLst>
      <p:ext uri="{BB962C8B-B14F-4D97-AF65-F5344CB8AC3E}">
        <p14:creationId xmlns:p14="http://schemas.microsoft.com/office/powerpoint/2010/main" xmlns="" val="17423836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These show </a:t>
            </a:r>
            <a:r>
              <a:rPr lang="en-US" sz="1200" b="0" i="0" u="none" strike="noStrike" kern="1200" dirty="0" err="1" smtClean="0">
                <a:solidFill>
                  <a:schemeClr val="tx1"/>
                </a:solidFill>
                <a:effectLst/>
                <a:latin typeface="+mn-lt"/>
                <a:ea typeface="+mn-ea"/>
                <a:cs typeface="+mn-cs"/>
              </a:rPr>
              <a:t>DStream</a:t>
            </a:r>
            <a:r>
              <a:rPr lang="en-US" sz="1200" b="0" i="0" u="none" strike="noStrike" kern="1200" dirty="0" smtClean="0">
                <a:solidFill>
                  <a:schemeClr val="tx1"/>
                </a:solidFill>
                <a:effectLst/>
                <a:latin typeface="+mn-lt"/>
                <a:ea typeface="+mn-ea"/>
                <a:cs typeface="+mn-cs"/>
              </a:rPr>
              <a:t> operations now like </a:t>
            </a:r>
            <a:r>
              <a:rPr lang="en-US" sz="1200" b="0" i="0" u="none" strike="noStrike" kern="1200" dirty="0" err="1" smtClean="0">
                <a:solidFill>
                  <a:schemeClr val="tx1"/>
                </a:solidFill>
                <a:effectLst/>
                <a:latin typeface="+mn-lt"/>
                <a:ea typeface="+mn-ea"/>
                <a:cs typeface="+mn-cs"/>
              </a:rPr>
              <a:t>updateStateByKey</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This also shows the batch time (# after @)</a:t>
            </a:r>
          </a:p>
          <a:p>
            <a:pPr lvl="1" rtl="0" fontAlgn="base"/>
            <a:r>
              <a:rPr lang="en-US" sz="1200" b="0" i="0" u="none" strike="noStrike" kern="1200" dirty="0" smtClean="0">
                <a:solidFill>
                  <a:schemeClr val="tx1"/>
                </a:solidFill>
                <a:effectLst/>
                <a:latin typeface="+mn-lt"/>
                <a:ea typeface="+mn-ea"/>
                <a:cs typeface="+mn-cs"/>
              </a:rPr>
              <a:t>batch times can be milliseconds, if they’re running more often than, say, every second</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408 is a batch, 409 is different batch (that happened before, stage name is </a:t>
            </a:r>
            <a:r>
              <a:rPr lang="en-US" sz="1200" b="0" i="0" u="none" strike="noStrike" kern="1200" dirty="0" err="1" smtClean="0">
                <a:solidFill>
                  <a:schemeClr val="tx1"/>
                </a:solidFill>
                <a:effectLst/>
                <a:latin typeface="+mn-lt"/>
                <a:ea typeface="+mn-ea"/>
                <a:cs typeface="+mn-cs"/>
              </a:rPr>
              <a:t>kinda</a:t>
            </a:r>
            <a:r>
              <a:rPr lang="en-US" sz="1200" b="0" i="0" u="none" strike="noStrike" kern="1200" dirty="0" smtClean="0">
                <a:solidFill>
                  <a:schemeClr val="tx1"/>
                </a:solidFill>
                <a:effectLst/>
                <a:latin typeface="+mn-lt"/>
                <a:ea typeface="+mn-ea"/>
                <a:cs typeface="+mn-cs"/>
              </a:rPr>
              <a:t> inverted in Streaming)</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165</a:t>
            </a:fld>
            <a:endParaRPr lang="en-US"/>
          </a:p>
        </p:txBody>
      </p:sp>
    </p:spTree>
    <p:extLst>
      <p:ext uri="{BB962C8B-B14F-4D97-AF65-F5344CB8AC3E}">
        <p14:creationId xmlns:p14="http://schemas.microsoft.com/office/powerpoint/2010/main" xmlns="" val="50725412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 that Spark worker/executor as a long-running task, hence it occupies one of the cores allocated to the Spark Streaming application. Hence, it is important to remember that Spark Streaming application needs to be allocated enough cores (or threads, if running locally) to process the received data, as well as, to run the receiver(s).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running a Spark Streaming program locally, do not use “local” or “local[1]” as the master URL. Either of these means that only one thread will be used for running tasks locally. If you are using a input DStream based on a receiver (e.g. sockets, Kafka, Flume, etc.), then the single thread will be used to run the receiver, leaving no thread for processing the received data.</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166</a:t>
            </a:fld>
            <a:endParaRPr lang="en-US"/>
          </a:p>
        </p:txBody>
      </p:sp>
    </p:spTree>
    <p:extLst>
      <p:ext uri="{BB962C8B-B14F-4D97-AF65-F5344CB8AC3E}">
        <p14:creationId xmlns:p14="http://schemas.microsoft.com/office/powerpoint/2010/main" xmlns="" val="390424279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167</a:t>
            </a:fld>
            <a:endParaRPr lang="en-US"/>
          </a:p>
        </p:txBody>
      </p:sp>
    </p:spTree>
    <p:extLst>
      <p:ext uri="{BB962C8B-B14F-4D97-AF65-F5344CB8AC3E}">
        <p14:creationId xmlns:p14="http://schemas.microsoft.com/office/powerpoint/2010/main" xmlns="" val="79710325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168</a:t>
            </a:fld>
            <a:endParaRPr lang="en-US"/>
          </a:p>
        </p:txBody>
      </p:sp>
    </p:spTree>
    <p:extLst>
      <p:ext uri="{BB962C8B-B14F-4D97-AF65-F5344CB8AC3E}">
        <p14:creationId xmlns:p14="http://schemas.microsoft.com/office/powerpoint/2010/main" xmlns="" val="28724961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169</a:t>
            </a:fld>
            <a:endParaRPr lang="en-US"/>
          </a:p>
        </p:txBody>
      </p:sp>
    </p:spTree>
    <p:extLst>
      <p:ext uri="{BB962C8B-B14F-4D97-AF65-F5344CB8AC3E}">
        <p14:creationId xmlns:p14="http://schemas.microsoft.com/office/powerpoint/2010/main" xmlns="" val="3541415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people or 86% would</a:t>
            </a:r>
            <a:r>
              <a:rPr lang="en-US" baseline="0" dirty="0" smtClean="0"/>
              <a:t> like us to focus on Development today</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17</a:t>
            </a:fld>
            <a:endParaRPr lang="en-US"/>
          </a:p>
        </p:txBody>
      </p:sp>
    </p:spTree>
    <p:extLst>
      <p:ext uri="{BB962C8B-B14F-4D97-AF65-F5344CB8AC3E}">
        <p14:creationId xmlns:p14="http://schemas.microsoft.com/office/powerpoint/2010/main" xmlns="" val="134893585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170</a:t>
            </a:fld>
            <a:endParaRPr lang="en-US"/>
          </a:p>
        </p:txBody>
      </p:sp>
    </p:spTree>
    <p:extLst>
      <p:ext uri="{BB962C8B-B14F-4D97-AF65-F5344CB8AC3E}">
        <p14:creationId xmlns:p14="http://schemas.microsoft.com/office/powerpoint/2010/main" xmlns="" val="297797587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171</a:t>
            </a:fld>
            <a:endParaRPr lang="en-US"/>
          </a:p>
        </p:txBody>
      </p:sp>
    </p:spTree>
    <p:extLst>
      <p:ext uri="{BB962C8B-B14F-4D97-AF65-F5344CB8AC3E}">
        <p14:creationId xmlns:p14="http://schemas.microsoft.com/office/powerpoint/2010/main" xmlns="" val="2930088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172</a:t>
            </a:fld>
            <a:endParaRPr lang="en-US"/>
          </a:p>
        </p:txBody>
      </p:sp>
    </p:spTree>
    <p:extLst>
      <p:ext uri="{BB962C8B-B14F-4D97-AF65-F5344CB8AC3E}">
        <p14:creationId xmlns:p14="http://schemas.microsoft.com/office/powerpoint/2010/main" xmlns="" val="2430486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UpdateStateByKey</a:t>
            </a:r>
            <a:r>
              <a:rPr lang="en-US" dirty="0" smtClean="0"/>
              <a:t>:</a:t>
            </a:r>
            <a:r>
              <a:rPr lang="en-US" baseline="0" dirty="0" smtClean="0"/>
              <a:t> used to keep track of state across batches. Like if you want to know how many errors came in throughout time.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Transform: </a:t>
            </a:r>
            <a:r>
              <a:rPr lang="en-US" sz="1200" b="0" i="0" kern="1200" dirty="0" smtClean="0">
                <a:solidFill>
                  <a:schemeClr val="tx1"/>
                </a:solidFill>
                <a:effectLst/>
                <a:latin typeface="+mn-lt"/>
                <a:ea typeface="+mn-ea"/>
                <a:cs typeface="+mn-cs"/>
              </a:rPr>
              <a:t>Return a new DStream by applying a RDD-to-RDD function to every RDD of the source DStream. This can be used to do arbitrary RDD operations on the DStream</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173</a:t>
            </a:fld>
            <a:endParaRPr lang="en-US"/>
          </a:p>
        </p:txBody>
      </p:sp>
    </p:spTree>
    <p:extLst>
      <p:ext uri="{BB962C8B-B14F-4D97-AF65-F5344CB8AC3E}">
        <p14:creationId xmlns:p14="http://schemas.microsoft.com/office/powerpoint/2010/main" xmlns="" val="369217715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174</a:t>
            </a:fld>
            <a:endParaRPr lang="en-US"/>
          </a:p>
        </p:txBody>
      </p:sp>
    </p:spTree>
    <p:extLst>
      <p:ext uri="{BB962C8B-B14F-4D97-AF65-F5344CB8AC3E}">
        <p14:creationId xmlns:p14="http://schemas.microsoft.com/office/powerpoint/2010/main" xmlns="" val="281739629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175</a:t>
            </a:fld>
            <a:endParaRPr lang="en-US"/>
          </a:p>
        </p:txBody>
      </p:sp>
    </p:spTree>
    <p:extLst>
      <p:ext uri="{BB962C8B-B14F-4D97-AF65-F5344CB8AC3E}">
        <p14:creationId xmlns:p14="http://schemas.microsoft.com/office/powerpoint/2010/main" xmlns="" val="1145115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http://db-engines.com/en/</a:t>
            </a:r>
          </a:p>
          <a:p>
            <a:endParaRPr lang="en-US" dirty="0" smtClean="0"/>
          </a:p>
          <a:p>
            <a:r>
              <a:rPr lang="en-US" dirty="0" smtClean="0"/>
              <a:t>One way to</a:t>
            </a:r>
            <a:r>
              <a:rPr lang="en-US" baseline="0" dirty="0" smtClean="0"/>
              <a:t> think about the era of Big Data is as the Storage </a:t>
            </a:r>
            <a:r>
              <a:rPr lang="en-US" baseline="0" dirty="0" err="1" smtClean="0"/>
              <a:t>buildout</a:t>
            </a:r>
            <a:r>
              <a:rPr lang="en-US" baseline="0" dirty="0" smtClean="0"/>
              <a:t> era and the Compute </a:t>
            </a:r>
            <a:r>
              <a:rPr lang="en-US" baseline="0" dirty="0" err="1" smtClean="0"/>
              <a:t>buildout</a:t>
            </a:r>
            <a:r>
              <a:rPr lang="en-US" baseline="0" dirty="0" smtClean="0"/>
              <a:t> era.</a:t>
            </a:r>
          </a:p>
          <a:p>
            <a:endParaRPr lang="en-US" baseline="0" dirty="0" smtClean="0"/>
          </a:p>
          <a:p>
            <a:r>
              <a:rPr lang="en-US" baseline="0" dirty="0" smtClean="0"/>
              <a:t>From 2008 – 2013, it was primarily about figuring out whether this NoSQL thing was just hype or if there was something worthwhile to it. The general consensus seems to be that for certain use cases involving very large scale or specialized queries, it does make sense to break out of the relational model and store data in specialized databases.</a:t>
            </a:r>
          </a:p>
          <a:p>
            <a:endParaRPr lang="en-US" baseline="0" dirty="0" smtClean="0"/>
          </a:p>
          <a:p>
            <a:r>
              <a:rPr lang="en-US" baseline="0" dirty="0" smtClean="0"/>
              <a:t>But after moving 10TB of data from Oracle to Cassandra, what do you do with it next? Applying the same point queries and select statements from the relational era doesn’t fulfil the ambitions of the big data promise.</a:t>
            </a:r>
          </a:p>
          <a:p>
            <a:endParaRPr lang="en-US" baseline="0" dirty="0" smtClean="0"/>
          </a:p>
          <a:p>
            <a:r>
              <a:rPr lang="en-US" baseline="0" dirty="0" smtClean="0"/>
              <a:t>What we were lacking 5 years ago is specialized processing engines to compliment our NoSQL stores. But specialized processing systems came at a high cognitive overload cost. Now, big data engineers didn’t just have to understand a handful of NoSQL architectures, but also a handful of processing architectures. This was too much effort…</a:t>
            </a:r>
          </a:p>
          <a:p>
            <a:endParaRPr lang="en-US" baseline="0" dirty="0" smtClean="0"/>
          </a:p>
          <a:p>
            <a:r>
              <a:rPr lang="en-US" baseline="0" dirty="0" smtClean="0"/>
              <a:t>Enter Spark.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18</a:t>
            </a:fld>
            <a:endParaRPr lang="en-US"/>
          </a:p>
        </p:txBody>
      </p:sp>
    </p:spTree>
    <p:extLst>
      <p:ext uri="{BB962C8B-B14F-4D97-AF65-F5344CB8AC3E}">
        <p14:creationId xmlns:p14="http://schemas.microsoft.com/office/powerpoint/2010/main" xmlns="" val="3285809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http://db-engines.com/en/</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19</a:t>
            </a:fld>
            <a:endParaRPr lang="en-US"/>
          </a:p>
        </p:txBody>
      </p:sp>
    </p:spTree>
    <p:extLst>
      <p:ext uri="{BB962C8B-B14F-4D97-AF65-F5344CB8AC3E}">
        <p14:creationId xmlns:p14="http://schemas.microsoft.com/office/powerpoint/2010/main" xmlns="" val="2864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Databricks is a company that</a:t>
            </a:r>
            <a:r>
              <a:rPr lang="en-US" baseline="0" dirty="0" smtClean="0"/>
              <a:t> was founded </a:t>
            </a:r>
            <a:r>
              <a:rPr lang="en-US" dirty="0" smtClean="0"/>
              <a:t>by the creators</a:t>
            </a:r>
            <a:r>
              <a:rPr lang="en-US" baseline="0" dirty="0" smtClean="0"/>
              <a:t> of the Spark project in 2013.</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one of the first things the founders did after starting the company was donating Spark to the Apache Software Foundation and they remain the largest contributor to Spark’s code base.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Databricks Cloud is a end-to-end</a:t>
            </a:r>
            <a:r>
              <a:rPr lang="en-US" baseline="0" dirty="0" smtClean="0"/>
              <a:t> hosted service. The goal of our product is to be the easiest place to be up and running with Spark with little or no up-front hardware or cost investment, since it’s a cloud service. We want to help our customers quickly pull out insights via visualization from your data… without worrying about the intricacies of installing and configuring a large Hadoop cluster.</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a:t>
            </a:fld>
            <a:endParaRPr lang="en-US"/>
          </a:p>
        </p:txBody>
      </p:sp>
    </p:spTree>
    <p:extLst>
      <p:ext uri="{BB962C8B-B14F-4D97-AF65-F5344CB8AC3E}">
        <p14:creationId xmlns:p14="http://schemas.microsoft.com/office/powerpoint/2010/main" xmlns="" val="1092145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http://db-engines.com/en/</a:t>
            </a:r>
          </a:p>
          <a:p>
            <a:endParaRPr lang="en-US" dirty="0" smtClean="0"/>
          </a:p>
          <a:p>
            <a:r>
              <a:rPr lang="en-US" sz="1200" b="0" i="0" kern="1200" dirty="0" smtClean="0">
                <a:solidFill>
                  <a:schemeClr val="tx1"/>
                </a:solidFill>
                <a:effectLst/>
                <a:latin typeface="+mn-lt"/>
                <a:ea typeface="+mn-ea"/>
                <a:cs typeface="+mn-cs"/>
              </a:rPr>
              <a:t>The DB-Engines Ranking does not measure the number of installations of the systems, or their use within IT systems.</a:t>
            </a:r>
            <a:endParaRPr lang="en-US" dirty="0" smtClean="0"/>
          </a:p>
          <a:p>
            <a:endParaRPr lang="en-US" dirty="0" smtClean="0"/>
          </a:p>
          <a:p>
            <a:r>
              <a:rPr lang="en-US" dirty="0" smtClean="0"/>
              <a:t>DB Popularity uses:</a:t>
            </a:r>
          </a:p>
          <a:p>
            <a:pPr marL="171450" indent="-171450">
              <a:buFontTx/>
              <a:buChar char="-"/>
            </a:pPr>
            <a:r>
              <a:rPr lang="en-US" baseline="0" dirty="0" smtClean="0"/>
              <a:t># of mentions of the systems on websites</a:t>
            </a:r>
          </a:p>
          <a:p>
            <a:pPr marL="171450" indent="-171450">
              <a:buFontTx/>
              <a:buChar char="-"/>
            </a:pPr>
            <a:r>
              <a:rPr lang="en-US" baseline="0" dirty="0" smtClean="0"/>
              <a:t>Google Trends</a:t>
            </a:r>
          </a:p>
          <a:p>
            <a:pPr marL="171450" indent="-171450">
              <a:buFontTx/>
              <a:buChar char="-"/>
            </a:pPr>
            <a:r>
              <a:rPr lang="en-US" baseline="0" dirty="0" smtClean="0"/>
              <a:t>Frequency of technical discussions on </a:t>
            </a:r>
            <a:r>
              <a:rPr lang="en-US" baseline="0" dirty="0" err="1" smtClean="0"/>
              <a:t>Strack</a:t>
            </a:r>
            <a:r>
              <a:rPr lang="en-US" baseline="0" dirty="0" smtClean="0"/>
              <a:t> Overflow and DBA </a:t>
            </a:r>
            <a:r>
              <a:rPr lang="en-US" baseline="0" dirty="0" err="1" smtClean="0"/>
              <a:t>StackExchange</a:t>
            </a:r>
            <a:endParaRPr lang="en-US" baseline="0" dirty="0" smtClean="0"/>
          </a:p>
          <a:p>
            <a:pPr marL="171450" indent="-171450">
              <a:buFontTx/>
              <a:buChar char="-"/>
            </a:pPr>
            <a:r>
              <a:rPr lang="en-US" baseline="0" dirty="0" smtClean="0"/>
              <a:t># of job listings on indeed.com and </a:t>
            </a:r>
            <a:r>
              <a:rPr lang="en-US" baseline="0" dirty="0" err="1" smtClean="0"/>
              <a:t>SImplyHired</a:t>
            </a:r>
            <a:endParaRPr lang="en-US" baseline="0" dirty="0" smtClean="0"/>
          </a:p>
          <a:p>
            <a:pPr marL="171450" indent="-171450">
              <a:buFontTx/>
              <a:buChar char="-"/>
            </a:pPr>
            <a:r>
              <a:rPr lang="en-US" baseline="0" dirty="0" smtClean="0"/>
              <a:t># of profiles mentioning the technology on </a:t>
            </a:r>
            <a:r>
              <a:rPr lang="en-US" baseline="0" dirty="0" err="1" smtClean="0"/>
              <a:t>LInkedIN</a:t>
            </a:r>
            <a:endParaRPr lang="en-US" baseline="0" dirty="0" smtClean="0"/>
          </a:p>
          <a:p>
            <a:pPr marL="171450" indent="-171450">
              <a:buFontTx/>
              <a:buChar char="-"/>
            </a:pPr>
            <a:r>
              <a:rPr lang="en-US" baseline="0" dirty="0" smtClean="0"/>
              <a:t>Tweets.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20</a:t>
            </a:fld>
            <a:endParaRPr lang="en-US"/>
          </a:p>
        </p:txBody>
      </p:sp>
    </p:spTree>
    <p:extLst>
      <p:ext uri="{BB962C8B-B14F-4D97-AF65-F5344CB8AC3E}">
        <p14:creationId xmlns:p14="http://schemas.microsoft.com/office/powerpoint/2010/main" xmlns="" val="917584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that first there was a general batch system for all big data processing (</a:t>
            </a:r>
            <a:r>
              <a:rPr lang="en-US" baseline="0" dirty="0" err="1" smtClean="0"/>
              <a:t>MapReduce</a:t>
            </a:r>
            <a:r>
              <a:rPr lang="en-US" baseline="0" dirty="0" smtClean="0"/>
              <a:t>)</a:t>
            </a:r>
          </a:p>
          <a:p>
            <a:endParaRPr lang="en-US" baseline="0" dirty="0" smtClean="0"/>
          </a:p>
          <a:p>
            <a:r>
              <a:rPr lang="en-US" baseline="0" dirty="0" smtClean="0"/>
              <a:t>Then recently came the short period of specialized systems, but they were quite complicated and different from each other to learn</a:t>
            </a:r>
          </a:p>
          <a:p>
            <a:endParaRPr lang="en-US" baseline="0" dirty="0" smtClean="0"/>
          </a:p>
          <a:p>
            <a:r>
              <a:rPr lang="en-US" baseline="0" dirty="0" smtClean="0"/>
              <a:t>Spark is trying to unify the most popular processing paradigms</a:t>
            </a:r>
          </a:p>
          <a:p>
            <a:endParaRPr lang="en-US" dirty="0" smtClean="0"/>
          </a:p>
          <a:p>
            <a:r>
              <a:rPr lang="en-US" dirty="0" smtClean="0"/>
              <a:t>Mention</a:t>
            </a:r>
            <a:r>
              <a:rPr lang="en-US" baseline="0" dirty="0" smtClean="0"/>
              <a:t> that now 2 engineers who know the Spark API can do what used to take a team of 10 engineers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21</a:t>
            </a:fld>
            <a:endParaRPr lang="en-US"/>
          </a:p>
        </p:txBody>
      </p:sp>
    </p:spTree>
    <p:extLst>
      <p:ext uri="{BB962C8B-B14F-4D97-AF65-F5344CB8AC3E}">
        <p14:creationId xmlns:p14="http://schemas.microsoft.com/office/powerpoint/2010/main" xmlns="" val="3320161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a:t>
            </a:r>
          </a:p>
          <a:p>
            <a:pPr marL="171450" indent="-171450">
              <a:buFontTx/>
              <a:buChar char="-"/>
            </a:pPr>
            <a:r>
              <a:rPr lang="en-US" baseline="0" dirty="0" smtClean="0"/>
              <a:t>Schedules computational tasks to run in a cluster</a:t>
            </a:r>
          </a:p>
          <a:p>
            <a:pPr marL="171450" indent="-171450">
              <a:buFontTx/>
              <a:buChar char="-"/>
            </a:pPr>
            <a:r>
              <a:rPr lang="en-US" dirty="0" smtClean="0"/>
              <a:t>Let’s you monitor the progress of your big</a:t>
            </a:r>
            <a:r>
              <a:rPr lang="en-US" baseline="0" dirty="0" smtClean="0"/>
              <a:t> data application</a:t>
            </a:r>
          </a:p>
          <a:p>
            <a:pPr marL="171450" indent="-171450">
              <a:buFontTx/>
              <a:buChar char="-"/>
            </a:pPr>
            <a:r>
              <a:rPr lang="en-US" baseline="0" dirty="0" smtClean="0"/>
              <a:t>Lets you distribute computational tasks across the cluster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22</a:t>
            </a:fld>
            <a:endParaRPr lang="en-US"/>
          </a:p>
        </p:txBody>
      </p:sp>
    </p:spTree>
    <p:extLst>
      <p:ext uri="{BB962C8B-B14F-4D97-AF65-F5344CB8AC3E}">
        <p14:creationId xmlns:p14="http://schemas.microsoft.com/office/powerpoint/2010/main" xmlns="" val="3315223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SparkR</a:t>
            </a:r>
            <a:r>
              <a:rPr lang="en-US" baseline="0" dirty="0" smtClean="0"/>
              <a:t> was introduced just a few days ago with Spark 1.4.  This is Spark’s first new language API since </a:t>
            </a:r>
            <a:r>
              <a:rPr lang="en-US" baseline="0" dirty="0" err="1" smtClean="0"/>
              <a:t>PySpark</a:t>
            </a:r>
            <a:r>
              <a:rPr lang="en-US" baseline="0" dirty="0" smtClean="0"/>
              <a:t> was added in 2012. </a:t>
            </a:r>
            <a:r>
              <a:rPr lang="en-US" sz="1200" b="0" i="0" kern="1200" dirty="0" err="1" smtClean="0">
                <a:solidFill>
                  <a:schemeClr val="tx1"/>
                </a:solidFill>
                <a:effectLst/>
                <a:latin typeface="+mn-lt"/>
                <a:ea typeface="+mn-ea"/>
                <a:cs typeface="+mn-cs"/>
              </a:rPr>
              <a:t>SparkR</a:t>
            </a:r>
            <a:r>
              <a:rPr lang="en-US" sz="1200" b="0" i="0" kern="1200" dirty="0" smtClean="0">
                <a:solidFill>
                  <a:schemeClr val="tx1"/>
                </a:solidFill>
                <a:effectLst/>
                <a:latin typeface="+mn-lt"/>
                <a:ea typeface="+mn-ea"/>
                <a:cs typeface="+mn-cs"/>
              </a:rPr>
              <a:t> is based on Spark’s </a:t>
            </a:r>
            <a:r>
              <a:rPr lang="en-US" sz="1200" b="0" i="0" u="none" strike="noStrike" kern="1200" dirty="0" smtClean="0">
                <a:solidFill>
                  <a:schemeClr val="tx1"/>
                </a:solidFill>
                <a:effectLst/>
                <a:latin typeface="+mn-lt"/>
                <a:ea typeface="+mn-ea"/>
                <a:cs typeface="+mn-cs"/>
                <a:hlinkClick r:id="rId3"/>
              </a:rPr>
              <a:t>parallel DataFrame abstraction</a:t>
            </a:r>
            <a:r>
              <a:rPr lang="en-US" sz="1200" b="0" i="0" kern="1200" dirty="0" smtClean="0">
                <a:solidFill>
                  <a:schemeClr val="tx1"/>
                </a:solidFill>
                <a:effectLst/>
                <a:latin typeface="+mn-lt"/>
                <a:ea typeface="+mn-ea"/>
                <a:cs typeface="+mn-cs"/>
              </a:rPr>
              <a:t>. Users can create </a:t>
            </a:r>
            <a:r>
              <a:rPr lang="en-US" sz="1200" b="0" i="0" kern="1200" dirty="0" err="1" smtClean="0">
                <a:solidFill>
                  <a:schemeClr val="tx1"/>
                </a:solidFill>
                <a:effectLst/>
                <a:latin typeface="+mn-lt"/>
                <a:ea typeface="+mn-ea"/>
                <a:cs typeface="+mn-cs"/>
              </a:rPr>
              <a:t>SparkR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from “local” R data frames, or from any Spark data source such as Hive, HDFS, Parquet or JSON. </a:t>
            </a:r>
            <a:r>
              <a:rPr lang="en-US" sz="1200" b="0" i="0" kern="1200" dirty="0" err="1" smtClean="0">
                <a:solidFill>
                  <a:schemeClr val="tx1"/>
                </a:solidFill>
                <a:effectLst/>
                <a:latin typeface="+mn-lt"/>
                <a:ea typeface="+mn-ea"/>
                <a:cs typeface="+mn-cs"/>
              </a:rPr>
              <a:t>SparkR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support all Spark DataFrame operations including aggregation, filtering, grouping, summary statistics, and other analytical functions. They also supports mixing-in SQL queries, and converting query results to and from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Because </a:t>
            </a:r>
            <a:r>
              <a:rPr lang="en-US" sz="1200" b="0" i="0" kern="1200" dirty="0" err="1" smtClean="0">
                <a:solidFill>
                  <a:schemeClr val="tx1"/>
                </a:solidFill>
                <a:effectLst/>
                <a:latin typeface="+mn-lt"/>
                <a:ea typeface="+mn-ea"/>
                <a:cs typeface="+mn-cs"/>
              </a:rPr>
              <a:t>SparkR</a:t>
            </a:r>
            <a:r>
              <a:rPr lang="en-US" sz="1200" b="0" i="0" kern="1200" dirty="0" smtClean="0">
                <a:solidFill>
                  <a:schemeClr val="tx1"/>
                </a:solidFill>
                <a:effectLst/>
                <a:latin typeface="+mn-lt"/>
                <a:ea typeface="+mn-ea"/>
                <a:cs typeface="+mn-cs"/>
              </a:rPr>
              <a:t> uses the Spark’s parallel engine underneath, operations take advantage of multiple cores or multiple machines, and can scale to data sizes much larger than standalone R programs.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new </a:t>
            </a:r>
            <a:r>
              <a:rPr lang="en-US" dirty="0" err="1" smtClean="0"/>
              <a:t>DataFrames</a:t>
            </a:r>
            <a:r>
              <a:rPr lang="en-US" baseline="0" dirty="0" smtClean="0"/>
              <a:t> API was inspired by data frames in R and Pandas in Python. </a:t>
            </a:r>
            <a:r>
              <a:rPr lang="en-US" baseline="0" dirty="0" err="1" smtClean="0"/>
              <a:t>DataFrames</a:t>
            </a:r>
            <a:r>
              <a:rPr lang="en-US" baseline="0" dirty="0" smtClean="0"/>
              <a:t> integrate with Python, Java, Scala and R and give you state of the art optimization through the Spark SQL Catalyst optimizer. </a:t>
            </a:r>
            <a:r>
              <a:rPr lang="en-US" baseline="0" dirty="0" err="1" smtClean="0"/>
              <a:t>DataFrames</a:t>
            </a:r>
            <a:r>
              <a:rPr lang="en-US" baseline="0" dirty="0" smtClean="0"/>
              <a:t> are just a distributed collection of data organized into named columns and can be made from tables in Hive, external databases or existing RDDs.</a:t>
            </a:r>
            <a:endParaRPr lang="en-US" dirty="0" smtClean="0"/>
          </a:p>
          <a:p>
            <a:endParaRPr lang="en-US" dirty="0" smtClean="0"/>
          </a:p>
          <a:p>
            <a:r>
              <a:rPr lang="en-US" dirty="0" smtClean="0"/>
              <a:t>SQL: Spark’s module for working with structured data made of rows and columns. Spark SQL used to work against</a:t>
            </a:r>
            <a:r>
              <a:rPr lang="en-US" baseline="0" dirty="0" smtClean="0"/>
              <a:t> a special type of RDD called a </a:t>
            </a:r>
            <a:r>
              <a:rPr lang="en-US" baseline="0" dirty="0" err="1" smtClean="0"/>
              <a:t>SchemaRDD</a:t>
            </a:r>
            <a:r>
              <a:rPr lang="en-US" baseline="0" dirty="0" smtClean="0"/>
              <a:t>, but that is now being replaced with </a:t>
            </a:r>
            <a:r>
              <a:rPr lang="en-US" baseline="0" dirty="0" err="1" smtClean="0"/>
              <a:t>DataFrames</a:t>
            </a:r>
            <a:r>
              <a:rPr lang="en-US" baseline="0" dirty="0" smtClean="0"/>
              <a:t>. Spark SQL reuses the Hive frontend and </a:t>
            </a:r>
            <a:r>
              <a:rPr lang="en-US" baseline="0" dirty="0" err="1" smtClean="0"/>
              <a:t>metastore</a:t>
            </a:r>
            <a:r>
              <a:rPr lang="en-US" baseline="0" dirty="0" smtClean="0"/>
              <a:t>, which gives you full compatibility with existing Hive data, queries and UDFs. This allows you to run unmodified Hive queries on existing data warehouses. There is also standard connectivity through JDBC or ODBC via a Simba driver. Tableau uses this Simba driver to send queries down to Spark SQL to run at scale.</a:t>
            </a:r>
            <a:endParaRPr lang="en-US" dirty="0" smtClean="0"/>
          </a:p>
          <a:p>
            <a:endParaRPr lang="en-US" dirty="0" smtClean="0"/>
          </a:p>
          <a:p>
            <a:r>
              <a:rPr lang="en-US" dirty="0" smtClean="0"/>
              <a:t>Streaming: makes</a:t>
            </a:r>
            <a:r>
              <a:rPr lang="en-US" baseline="0" dirty="0" smtClean="0"/>
              <a:t> it easy to build scalable fault-tolerant streaming applications with </a:t>
            </a:r>
            <a:r>
              <a:rPr lang="en-US" baseline="0" dirty="0" err="1" smtClean="0"/>
              <a:t>stateful</a:t>
            </a:r>
            <a:r>
              <a:rPr lang="en-US" baseline="0" dirty="0" smtClean="0"/>
              <a:t> exactly-once </a:t>
            </a:r>
            <a:r>
              <a:rPr lang="en-US" baseline="0" dirty="0" err="1" smtClean="0"/>
              <a:t>symantics</a:t>
            </a:r>
            <a:r>
              <a:rPr lang="en-US" baseline="0" dirty="0" smtClean="0"/>
              <a:t> out of the box. Streaming allows you to reuse the same code for batch processing and stream processing. In 2012, Spark Streaming was able to process over 60 million records per second on 100 nodes at sub-second processing latency, which makes it 2 – 4x faster than comparable systems like Apache Storm on Yahoo’s S4. Netflix is one of the big users of Spark Streaming. (60 million / 100 = 600k)</a:t>
            </a:r>
          </a:p>
          <a:p>
            <a:endParaRPr lang="en-US" baseline="0" dirty="0" smtClean="0"/>
          </a:p>
          <a:p>
            <a:r>
              <a:rPr lang="en-US" sz="1200" b="0" i="0" kern="1200" dirty="0" smtClean="0">
                <a:solidFill>
                  <a:schemeClr val="tx1"/>
                </a:solidFill>
                <a:effectLst/>
                <a:latin typeface="+mn-lt"/>
                <a:ea typeface="+mn-ea"/>
                <a:cs typeface="+mn-cs"/>
              </a:rPr>
              <a:t>Spark Streaming is able to process 100,000-500,000 records/node/sec. This is much faster than </a:t>
            </a:r>
            <a:r>
              <a:rPr lang="en-US" sz="1200" b="0" i="0" kern="1200" dirty="0" smtClean="0">
                <a:solidFill>
                  <a:schemeClr val="tx1"/>
                </a:solidFill>
                <a:effectLst/>
                <a:latin typeface="+mn-lt"/>
                <a:ea typeface="+mn-ea"/>
                <a:cs typeface="+mn-cs"/>
                <a:hlinkClick r:id="rId4"/>
              </a:rPr>
              <a:t>Storm</a:t>
            </a:r>
            <a:r>
              <a:rPr lang="en-US" sz="1200" b="0" i="0" kern="1200" dirty="0" smtClean="0">
                <a:solidFill>
                  <a:schemeClr val="tx1"/>
                </a:solidFill>
                <a:effectLst/>
                <a:latin typeface="+mn-lt"/>
                <a:ea typeface="+mn-ea"/>
                <a:cs typeface="+mn-cs"/>
              </a:rPr>
              <a:t> and comparable to other Stream processing systems. </a:t>
            </a:r>
            <a:r>
              <a:rPr lang="en-US" sz="1200" b="0" i="0" kern="1200" dirty="0" smtClean="0">
                <a:solidFill>
                  <a:schemeClr val="tx1"/>
                </a:solidFill>
                <a:effectLst/>
                <a:latin typeface="+mn-lt"/>
                <a:ea typeface="+mn-ea"/>
                <a:cs typeface="+mn-cs"/>
                <a:hlinkClick r:id="rId5"/>
              </a:rPr>
              <a:t>Sigmoid</a:t>
            </a:r>
            <a:r>
              <a:rPr lang="en-US" sz="1200" b="0" i="0" kern="1200" baseline="0" dirty="0" smtClean="0">
                <a:solidFill>
                  <a:schemeClr val="tx1"/>
                </a:solidFill>
                <a:effectLst/>
                <a:latin typeface="+mn-lt"/>
                <a:ea typeface="+mn-ea"/>
                <a:cs typeface="+mn-cs"/>
              </a:rPr>
              <a:t> was </a:t>
            </a:r>
            <a:r>
              <a:rPr lang="en-US" sz="1200" b="0" i="0" kern="1200" dirty="0" smtClean="0">
                <a:solidFill>
                  <a:schemeClr val="tx1"/>
                </a:solidFill>
                <a:effectLst/>
                <a:latin typeface="+mn-lt"/>
                <a:ea typeface="+mn-ea"/>
                <a:cs typeface="+mn-cs"/>
              </a:rPr>
              <a:t>able to consume 480,000 records per second per node machines using Kafka as a source.</a:t>
            </a:r>
            <a:endParaRPr lang="en-US" baseline="0" dirty="0" smtClean="0"/>
          </a:p>
          <a:p>
            <a:endParaRPr lang="en-US" baseline="0" dirty="0" smtClean="0"/>
          </a:p>
          <a:p>
            <a:r>
              <a:rPr lang="en-US" baseline="0" dirty="0" smtClean="0"/>
              <a:t>Kafka: Kafka basically acts as a buffer for incoming data. It is a high-throughput distributed messaging system. So Kafka maintains feeds of messages in categories called topics that get pushed or published into Kafka by producers. Then consumers like Spark Streaming can subscribe to topics and consume the feed of published messages.  Each node in a Kafka cluster is called a broker. More than 75% of the time we see Kafka being used instead of Flume.</a:t>
            </a:r>
          </a:p>
          <a:p>
            <a:endParaRPr lang="en-US" baseline="0" dirty="0" smtClean="0"/>
          </a:p>
          <a:p>
            <a:r>
              <a:rPr lang="en-US" baseline="0" dirty="0" smtClean="0"/>
              <a:t>Flume: Distributed log collection and aggregation service for moving large amounts of log data from many different sources to a centralized data store. So with Flume, data from external sources like web servers is consumed by a Flume source. When a Flume source receives an event, it stores it into one or more channels. The channels will keep the event until its consumed by a Flume sink.  So, when Flume pushes the data into the sink, that’s where the data is buffered until Spark Streaming pulls the data from the sink. </a:t>
            </a:r>
            <a:endParaRPr lang="en-US" dirty="0" smtClean="0"/>
          </a:p>
          <a:p>
            <a:endParaRPr lang="en-US" dirty="0" smtClean="0"/>
          </a:p>
          <a:p>
            <a:r>
              <a:rPr lang="en-US" dirty="0" smtClean="0"/>
              <a:t>MLlib</a:t>
            </a:r>
            <a:r>
              <a:rPr lang="en-US" baseline="0" dirty="0" smtClean="0"/>
              <a:t> + </a:t>
            </a:r>
            <a:r>
              <a:rPr lang="en-US" baseline="0" dirty="0" err="1" smtClean="0"/>
              <a:t>GraphX</a:t>
            </a:r>
            <a:r>
              <a:rPr lang="en-US" baseline="0" dirty="0" smtClean="0"/>
              <a:t>: </a:t>
            </a:r>
            <a:r>
              <a:rPr lang="en-US" baseline="0" dirty="0" err="1" smtClean="0"/>
              <a:t>Mllib</a:t>
            </a:r>
            <a:r>
              <a:rPr lang="en-US" baseline="0" dirty="0" smtClean="0"/>
              <a:t> is Spark’s scalable machine learning library consisting of common algorithms and utilities including classification, regression, clustering, collaborative filtering, dimensionality reduction. </a:t>
            </a:r>
            <a:r>
              <a:rPr lang="en-US" baseline="0" dirty="0" err="1" smtClean="0"/>
              <a:t>MLlib’s</a:t>
            </a:r>
            <a:r>
              <a:rPr lang="en-US" baseline="0" dirty="0" smtClean="0"/>
              <a:t> datatypes are vectors and matrices and some of the underlying linear algebra operations on them are provided by Breeze and </a:t>
            </a:r>
            <a:r>
              <a:rPr lang="en-US" baseline="0" dirty="0" err="1" smtClean="0"/>
              <a:t>jblas</a:t>
            </a:r>
            <a:r>
              <a:rPr lang="en-US" baseline="0" dirty="0" smtClean="0"/>
              <a:t>. The major algorithmic components in </a:t>
            </a:r>
            <a:r>
              <a:rPr lang="en-US" baseline="0" dirty="0" err="1" smtClean="0"/>
              <a:t>Mllib</a:t>
            </a:r>
            <a:r>
              <a:rPr lang="en-US" baseline="0" dirty="0" smtClean="0"/>
              <a:t> are statistics (like max, min, mean, variance, # of non-zeroes, correlations (Pearson’s and Spearman’s correlations), Stratified Sampling, Hypothesis testing, Random Data Generation, Classification &amp; Regression (like linear models, SVMs, logistic regression, linear regression, naïve Bayes, decision trees, random forests, gradient-boosted trees), Collaborative filtering (ALS), Clustering (K-means), Dimensionality reduction (Singular value decomposition/SVD and Principal Component Analysis/PCA), Feature extraction and transformation, optimization (like stochastic gradient descent and limited memory BFGS).</a:t>
            </a:r>
          </a:p>
          <a:p>
            <a:endParaRPr lang="en-US" dirty="0" smtClean="0"/>
          </a:p>
          <a:p>
            <a:r>
              <a:rPr lang="en-US" dirty="0" smtClean="0"/>
              <a:t>Tachyon: memory based distributed storage system that allows data sharing across cluster frameworks like Spark or Hadoop</a:t>
            </a:r>
            <a:r>
              <a:rPr lang="en-US" baseline="0" dirty="0" smtClean="0"/>
              <a:t> </a:t>
            </a:r>
            <a:r>
              <a:rPr lang="en-US" baseline="0" dirty="0" err="1" smtClean="0"/>
              <a:t>MapReduce</a:t>
            </a:r>
            <a:r>
              <a:rPr lang="en-US" baseline="0" dirty="0" smtClean="0"/>
              <a:t>. Project has 60 contributors from 20 institutions. Has a Java-like API similar to that of </a:t>
            </a:r>
            <a:r>
              <a:rPr lang="en-US" baseline="0" dirty="0" err="1" smtClean="0"/>
              <a:t>java.io.File</a:t>
            </a:r>
            <a:r>
              <a:rPr lang="en-US" baseline="0" dirty="0" smtClean="0"/>
              <a:t> class providing </a:t>
            </a:r>
            <a:r>
              <a:rPr lang="en-US" baseline="0" dirty="0" err="1" smtClean="0"/>
              <a:t>InputStream</a:t>
            </a:r>
            <a:r>
              <a:rPr lang="en-US" baseline="0" dirty="0" smtClean="0"/>
              <a:t> and </a:t>
            </a:r>
            <a:r>
              <a:rPr lang="en-US" baseline="0" dirty="0" err="1" smtClean="0"/>
              <a:t>OutputStream</a:t>
            </a:r>
            <a:r>
              <a:rPr lang="en-US" baseline="0" dirty="0" smtClean="0"/>
              <a:t> interfaces. Tachyon also implements the Hadoop </a:t>
            </a:r>
            <a:r>
              <a:rPr lang="en-US" baseline="0" dirty="0" err="1" smtClean="0"/>
              <a:t>FileSystem</a:t>
            </a:r>
            <a:r>
              <a:rPr lang="en-US" baseline="0" dirty="0" smtClean="0"/>
              <a:t> interface, to allow frameworks that can read from Hadoop Input Formats like </a:t>
            </a:r>
            <a:r>
              <a:rPr lang="en-US" baseline="0" dirty="0" err="1" smtClean="0"/>
              <a:t>MapReduce</a:t>
            </a:r>
            <a:r>
              <a:rPr lang="en-US" baseline="0" dirty="0" smtClean="0"/>
              <a:t> or Spark to read the data. Tachyon has some interesting features for data in tables… like native support for multi-columned data with the option to put only hot columns in memory to save space.</a:t>
            </a:r>
          </a:p>
          <a:p>
            <a:endParaRPr lang="en-US" baseline="0" dirty="0" smtClean="0"/>
          </a:p>
          <a:p>
            <a:r>
              <a:rPr lang="en-US" baseline="0" dirty="0" err="1" smtClean="0"/>
              <a:t>BlinkDB</a:t>
            </a:r>
            <a:r>
              <a:rPr lang="en-US" baseline="0" dirty="0" smtClean="0"/>
              <a:t>: is an approximate query engine for running interactive SQL queries on large volumes of data. It allows users to trade off query accuracy for response time by running queries on data samples and presenting results annotated with error bars. </a:t>
            </a:r>
            <a:r>
              <a:rPr lang="en-US" baseline="0" dirty="0" err="1" smtClean="0"/>
              <a:t>BlinkDB</a:t>
            </a:r>
            <a:r>
              <a:rPr lang="en-US" baseline="0" dirty="0" smtClean="0"/>
              <a:t> was demoed in 2012 on a 100 node Amazon EC2 cluster answering a range of queries on 17 TBs of data in less than 2 seconds (which is over 200x faster than Hive) with an error of 2 – 10%. To do this, </a:t>
            </a:r>
            <a:r>
              <a:rPr lang="en-US" baseline="0" dirty="0" err="1" smtClean="0"/>
              <a:t>BlinkDB</a:t>
            </a:r>
            <a:r>
              <a:rPr lang="en-US" baseline="0" dirty="0" smtClean="0"/>
              <a:t> uses an offline sampling module that creates uniform and stratified samples from underlying data.  Two of the big users of </a:t>
            </a:r>
            <a:r>
              <a:rPr lang="en-US" baseline="0" dirty="0" err="1" smtClean="0"/>
              <a:t>BlinkDB</a:t>
            </a:r>
            <a:r>
              <a:rPr lang="en-US" baseline="0" dirty="0" smtClean="0"/>
              <a:t> are </a:t>
            </a:r>
            <a:r>
              <a:rPr lang="en-US" baseline="0" dirty="0" err="1" smtClean="0"/>
              <a:t>Conviva</a:t>
            </a:r>
            <a:r>
              <a:rPr lang="en-US" baseline="0" dirty="0" smtClean="0"/>
              <a:t> and Facebook.</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23</a:t>
            </a:fld>
            <a:endParaRPr lang="en-US"/>
          </a:p>
        </p:txBody>
      </p:sp>
    </p:spTree>
    <p:extLst>
      <p:ext uri="{BB962C8B-B14F-4D97-AF65-F5344CB8AC3E}">
        <p14:creationId xmlns:p14="http://schemas.microsoft.com/office/powerpoint/2010/main" xmlns="" val="145936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24</a:t>
            </a:fld>
            <a:endParaRPr lang="en-US"/>
          </a:p>
        </p:txBody>
      </p:sp>
    </p:spTree>
    <p:extLst>
      <p:ext uri="{BB962C8B-B14F-4D97-AF65-F5344CB8AC3E}">
        <p14:creationId xmlns:p14="http://schemas.microsoft.com/office/powerpoint/2010/main" xmlns="" val="4007727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25</a:t>
            </a:fld>
            <a:endParaRPr lang="en-US"/>
          </a:p>
        </p:txBody>
      </p:sp>
    </p:spTree>
    <p:extLst>
      <p:ext uri="{BB962C8B-B14F-4D97-AF65-F5344CB8AC3E}">
        <p14:creationId xmlns:p14="http://schemas.microsoft.com/office/powerpoint/2010/main" xmlns="" val="4289124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YARN:</a:t>
            </a:r>
            <a:r>
              <a:rPr lang="en-US" baseline="0" dirty="0" smtClean="0"/>
              <a:t> is a resource manager</a:t>
            </a:r>
          </a:p>
          <a:p>
            <a:endParaRPr lang="en-US" baseline="0" dirty="0" smtClean="0"/>
          </a:p>
          <a:p>
            <a:endParaRPr lang="en-US" baseline="0" dirty="0" smtClean="0"/>
          </a:p>
          <a:p>
            <a:r>
              <a:rPr lang="en-US" baseline="0" dirty="0" smtClean="0"/>
              <a:t>The cool thing about Spark is that it has a unified API for SQL, ML, and Streaming.</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26</a:t>
            </a:fld>
            <a:endParaRPr lang="en-US"/>
          </a:p>
        </p:txBody>
      </p:sp>
    </p:spTree>
    <p:extLst>
      <p:ext uri="{BB962C8B-B14F-4D97-AF65-F5344CB8AC3E}">
        <p14:creationId xmlns:p14="http://schemas.microsoft.com/office/powerpoint/2010/main" xmlns="" val="2412406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27</a:t>
            </a:fld>
            <a:endParaRPr lang="en-US"/>
          </a:p>
        </p:txBody>
      </p:sp>
    </p:spTree>
    <p:extLst>
      <p:ext uri="{BB962C8B-B14F-4D97-AF65-F5344CB8AC3E}">
        <p14:creationId xmlns:p14="http://schemas.microsoft.com/office/powerpoint/2010/main" xmlns="" val="2314954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open sourced around 2010.</a:t>
            </a:r>
          </a:p>
          <a:p>
            <a:endParaRPr lang="en-US" baseline="0" dirty="0" smtClean="0"/>
          </a:p>
          <a:p>
            <a:r>
              <a:rPr lang="en-US" baseline="0" dirty="0" smtClean="0"/>
              <a:t>Currently there’s 700+ total contributors to Spark and 400K lines of code, and 500+ active production deployments.</a:t>
            </a:r>
          </a:p>
          <a:p>
            <a:endParaRPr lang="en-US" baseline="0" dirty="0" smtClean="0"/>
          </a:p>
          <a:p>
            <a:r>
              <a:rPr lang="en-US" baseline="0" dirty="0" smtClean="0"/>
              <a:t>Spark is: </a:t>
            </a:r>
          </a:p>
          <a:p>
            <a:pPr marL="285750" indent="-285750">
              <a:buFontTx/>
              <a:buChar char="-"/>
            </a:pPr>
            <a:r>
              <a:rPr lang="en-US" dirty="0" smtClean="0"/>
              <a:t>The most active Apache project in contributors per month</a:t>
            </a:r>
          </a:p>
          <a:p>
            <a:pPr marL="285750" indent="-285750">
              <a:buFontTx/>
              <a:buChar char="-"/>
            </a:pPr>
            <a:r>
              <a:rPr lang="en-US" dirty="0" smtClean="0"/>
              <a:t>The most active open source project in a functional language</a:t>
            </a:r>
          </a:p>
          <a:p>
            <a:r>
              <a:rPr lang="en-US" dirty="0" smtClean="0"/>
              <a:t>-</a:t>
            </a:r>
            <a:r>
              <a:rPr lang="en-US" baseline="0" dirty="0" smtClean="0"/>
              <a:t>      700+ contributors, 400,00+ lines of code (most of the new code is the libraries, not the core)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28</a:t>
            </a:fld>
            <a:endParaRPr lang="en-US"/>
          </a:p>
        </p:txBody>
      </p:sp>
    </p:spTree>
    <p:extLst>
      <p:ext uri="{BB962C8B-B14F-4D97-AF65-F5344CB8AC3E}">
        <p14:creationId xmlns:p14="http://schemas.microsoft.com/office/powerpoint/2010/main" xmlns="" val="1324364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29</a:t>
            </a:fld>
            <a:endParaRPr lang="en-US"/>
          </a:p>
        </p:txBody>
      </p:sp>
    </p:spTree>
    <p:extLst>
      <p:ext uri="{BB962C8B-B14F-4D97-AF65-F5344CB8AC3E}">
        <p14:creationId xmlns:p14="http://schemas.microsoft.com/office/powerpoint/2010/main" xmlns="" val="1942839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a:t>
            </a:fld>
            <a:endParaRPr lang="en-US"/>
          </a:p>
        </p:txBody>
      </p:sp>
    </p:spTree>
    <p:extLst>
      <p:ext uri="{BB962C8B-B14F-4D97-AF65-F5344CB8AC3E}">
        <p14:creationId xmlns:p14="http://schemas.microsoft.com/office/powerpoint/2010/main" xmlns="" val="180451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30</a:t>
            </a:fld>
            <a:endParaRPr lang="en-US"/>
          </a:p>
        </p:txBody>
      </p:sp>
    </p:spTree>
    <p:extLst>
      <p:ext uri="{BB962C8B-B14F-4D97-AF65-F5344CB8AC3E}">
        <p14:creationId xmlns:p14="http://schemas.microsoft.com/office/powerpoint/2010/main" xmlns="" val="137621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Paper</a:t>
            </a:r>
            <a:r>
              <a:rPr lang="en-US" baseline="0" dirty="0" smtClean="0"/>
              <a:t> is </a:t>
            </a:r>
            <a:r>
              <a:rPr lang="en-US" dirty="0" smtClean="0"/>
              <a:t>6 pages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31</a:t>
            </a:fld>
            <a:endParaRPr lang="en-US"/>
          </a:p>
        </p:txBody>
      </p:sp>
    </p:spTree>
    <p:extLst>
      <p:ext uri="{BB962C8B-B14F-4D97-AF65-F5344CB8AC3E}">
        <p14:creationId xmlns:p14="http://schemas.microsoft.com/office/powerpoint/2010/main" xmlns="" val="2623928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Paper</a:t>
            </a:r>
            <a:r>
              <a:rPr lang="en-US" baseline="0" dirty="0" smtClean="0"/>
              <a:t> is 13 pages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32</a:t>
            </a:fld>
            <a:endParaRPr lang="en-US"/>
          </a:p>
        </p:txBody>
      </p:sp>
    </p:spTree>
    <p:extLst>
      <p:ext uri="{BB962C8B-B14F-4D97-AF65-F5344CB8AC3E}">
        <p14:creationId xmlns:p14="http://schemas.microsoft.com/office/powerpoint/2010/main" xmlns="" val="2344276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33</a:t>
            </a:fld>
            <a:endParaRPr lang="en-US"/>
          </a:p>
        </p:txBody>
      </p:sp>
    </p:spTree>
    <p:extLst>
      <p:ext uri="{BB962C8B-B14F-4D97-AF65-F5344CB8AC3E}">
        <p14:creationId xmlns:p14="http://schemas.microsoft.com/office/powerpoint/2010/main" xmlns="" val="2581289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In the code: </a:t>
            </a:r>
            <a:r>
              <a:rPr lang="en-US" sz="1200" b="0" i="0" kern="1200" dirty="0" smtClean="0">
                <a:solidFill>
                  <a:schemeClr val="tx1"/>
                </a:solidFill>
                <a:effectLst/>
                <a:latin typeface="+mn-lt"/>
                <a:ea typeface="+mn-ea"/>
                <a:cs typeface="+mn-cs"/>
              </a:rPr>
              <a:t>Apply functions to results of SQL queries.</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Run unmodified Hive queries on existing warehouses.</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Connect through JDBC or ODBC.</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Special Interest Group</a:t>
            </a:r>
            <a:r>
              <a:rPr lang="en-US" sz="1200" b="0" i="0" kern="1200" baseline="0" dirty="0" smtClean="0">
                <a:solidFill>
                  <a:schemeClr val="tx1"/>
                </a:solidFill>
                <a:effectLst/>
                <a:latin typeface="+mn-lt"/>
                <a:ea typeface="+mn-ea"/>
                <a:cs typeface="+mn-cs"/>
              </a:rPr>
              <a:t> for Management of Data</a:t>
            </a:r>
          </a:p>
          <a:p>
            <a:pPr rtl="0"/>
            <a:endParaRPr lang="en-US" sz="1200" b="0" i="0" kern="1200" baseline="0" dirty="0" smtClean="0">
              <a:solidFill>
                <a:schemeClr val="tx1"/>
              </a:solidFill>
              <a:effectLst/>
              <a:latin typeface="+mn-lt"/>
              <a:ea typeface="+mn-ea"/>
              <a:cs typeface="+mn-cs"/>
            </a:endParaRPr>
          </a:p>
          <a:p>
            <a:pPr rtl="0"/>
            <a:r>
              <a:rPr lang="en-US" sz="1200" b="0" i="0" kern="1200" baseline="0" dirty="0" smtClean="0">
                <a:solidFill>
                  <a:schemeClr val="tx1"/>
                </a:solidFill>
                <a:effectLst/>
                <a:latin typeface="+mn-lt"/>
                <a:ea typeface="+mn-ea"/>
                <a:cs typeface="+mn-cs"/>
              </a:rPr>
              <a:t>This was an invited paper for the Industrial track to be held in Melbourne, Australia in early June 2015</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34</a:t>
            </a:fld>
            <a:endParaRPr lang="en-US"/>
          </a:p>
        </p:txBody>
      </p:sp>
    </p:spTree>
    <p:extLst>
      <p:ext uri="{BB962C8B-B14F-4D97-AF65-F5344CB8AC3E}">
        <p14:creationId xmlns:p14="http://schemas.microsoft.com/office/powerpoint/2010/main" xmlns="" val="629988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GraphX</a:t>
            </a:r>
            <a:r>
              <a:rPr lang="en-US" sz="1200" b="0" i="0" kern="1200" dirty="0" smtClean="0">
                <a:solidFill>
                  <a:schemeClr val="tx1"/>
                </a:solidFill>
                <a:effectLst/>
                <a:latin typeface="+mn-lt"/>
                <a:ea typeface="+mn-ea"/>
                <a:cs typeface="+mn-cs"/>
              </a:rPr>
              <a:t> unifies ETL, exploratory analysis, and iterative graph computation within a single system. You can </a:t>
            </a:r>
            <a:r>
              <a:rPr lang="en-US" sz="1200" b="0" i="0" u="none" strike="noStrike" kern="1200" dirty="0" smtClean="0">
                <a:solidFill>
                  <a:schemeClr val="tx1"/>
                </a:solidFill>
                <a:effectLst/>
                <a:latin typeface="+mn-lt"/>
                <a:ea typeface="+mn-ea"/>
                <a:cs typeface="+mn-cs"/>
                <a:hlinkClick r:id="rId3"/>
              </a:rPr>
              <a:t>view</a:t>
            </a:r>
            <a:r>
              <a:rPr lang="en-US" sz="1200" b="0" i="0" kern="1200" dirty="0" smtClean="0">
                <a:solidFill>
                  <a:schemeClr val="tx1"/>
                </a:solidFill>
                <a:effectLst/>
                <a:latin typeface="+mn-lt"/>
                <a:ea typeface="+mn-ea"/>
                <a:cs typeface="+mn-cs"/>
              </a:rPr>
              <a:t> the same data as both graphs and collections, </a:t>
            </a:r>
            <a:r>
              <a:rPr lang="en-US" sz="1200" b="0" i="0" u="none" strike="noStrike" kern="1200" dirty="0" smtClean="0">
                <a:solidFill>
                  <a:schemeClr val="tx1"/>
                </a:solidFill>
                <a:effectLst/>
                <a:latin typeface="+mn-lt"/>
                <a:ea typeface="+mn-ea"/>
                <a:cs typeface="+mn-cs"/>
                <a:hlinkClick r:id="rId3"/>
              </a:rPr>
              <a:t>transform</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3"/>
              </a:rPr>
              <a:t>join</a:t>
            </a:r>
            <a:r>
              <a:rPr lang="en-US" sz="1200" b="0" i="0" kern="1200" dirty="0" smtClean="0">
                <a:solidFill>
                  <a:schemeClr val="tx1"/>
                </a:solidFill>
                <a:effectLst/>
                <a:latin typeface="+mn-lt"/>
                <a:ea typeface="+mn-ea"/>
                <a:cs typeface="+mn-cs"/>
              </a:rPr>
              <a:t> graphs with RDDs efficiently, and write custom iterative graph algorithms using the </a:t>
            </a:r>
            <a:r>
              <a:rPr lang="en-US" sz="1200" b="0" i="0" u="none" strike="noStrike" kern="1200" dirty="0" err="1" smtClean="0">
                <a:solidFill>
                  <a:schemeClr val="tx1"/>
                </a:solidFill>
                <a:effectLst/>
                <a:latin typeface="+mn-lt"/>
                <a:ea typeface="+mn-ea"/>
                <a:cs typeface="+mn-cs"/>
                <a:hlinkClick r:id="rId3"/>
              </a:rPr>
              <a:t>Pregel</a:t>
            </a:r>
            <a:r>
              <a:rPr lang="en-US" sz="1200" b="0" i="0" u="none" strike="noStrike" kern="1200" dirty="0" smtClean="0">
                <a:solidFill>
                  <a:schemeClr val="tx1"/>
                </a:solidFill>
                <a:effectLst/>
                <a:latin typeface="+mn-lt"/>
                <a:ea typeface="+mn-ea"/>
                <a:cs typeface="+mn-cs"/>
                <a:hlinkClick r:id="rId3"/>
              </a:rPr>
              <a:t> API</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35</a:t>
            </a:fld>
            <a:endParaRPr lang="en-US"/>
          </a:p>
        </p:txBody>
      </p:sp>
    </p:spTree>
    <p:extLst>
      <p:ext uri="{BB962C8B-B14F-4D97-AF65-F5344CB8AC3E}">
        <p14:creationId xmlns:p14="http://schemas.microsoft.com/office/powerpoint/2010/main" xmlns="" val="3930395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err="1" smtClean="0"/>
              <a:t>BlinkDB</a:t>
            </a:r>
            <a:r>
              <a:rPr lang="en-US" baseline="0" dirty="0" smtClean="0"/>
              <a:t>: is an approximate query engine for running interactive SQL queries on large volumes of data. It allows users to trade off query accuracy for response time by running queries on data samples and presenting results annotated with error bars. </a:t>
            </a:r>
            <a:r>
              <a:rPr lang="en-US" baseline="0" dirty="0" err="1" smtClean="0"/>
              <a:t>BlinkDB</a:t>
            </a:r>
            <a:r>
              <a:rPr lang="en-US" baseline="0" dirty="0" smtClean="0"/>
              <a:t> was demoed in 2012 on a 100 node Amazon EC2 cluster answering a range of queries on 17 TBs of data in less than 2 seconds (which is over 200x faster than Hive) with an error of 2 – 10%. To do this, </a:t>
            </a:r>
            <a:r>
              <a:rPr lang="en-US" baseline="0" dirty="0" err="1" smtClean="0"/>
              <a:t>BlinkDB</a:t>
            </a:r>
            <a:r>
              <a:rPr lang="en-US" baseline="0" dirty="0" smtClean="0"/>
              <a:t> uses an offline sampling module that creates uniform and stratified samples from underlying data.  Two of the big users of </a:t>
            </a:r>
            <a:r>
              <a:rPr lang="en-US" baseline="0" dirty="0" err="1" smtClean="0"/>
              <a:t>BlinkDB</a:t>
            </a:r>
            <a:r>
              <a:rPr lang="en-US" baseline="0" dirty="0" smtClean="0"/>
              <a:t> are </a:t>
            </a:r>
            <a:r>
              <a:rPr lang="en-US" baseline="0" dirty="0" err="1" smtClean="0"/>
              <a:t>Conviva</a:t>
            </a:r>
            <a:r>
              <a:rPr lang="en-US" baseline="0" dirty="0" smtClean="0"/>
              <a:t> and Facebook.</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36</a:t>
            </a:fld>
            <a:endParaRPr lang="en-US"/>
          </a:p>
        </p:txBody>
      </p:sp>
    </p:spTree>
    <p:extLst>
      <p:ext uri="{BB962C8B-B14F-4D97-AF65-F5344CB8AC3E}">
        <p14:creationId xmlns:p14="http://schemas.microsoft.com/office/powerpoint/2010/main" xmlns="" val="340536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of the art Machine Learning algorithms don’t scale easily b/c it is prohibitive to process all the data points.</a:t>
            </a:r>
          </a:p>
          <a:p>
            <a:endParaRPr lang="en-US" dirty="0" smtClean="0"/>
          </a:p>
          <a:p>
            <a:r>
              <a:rPr lang="en-US" dirty="0" smtClean="0"/>
              <a:t>SO, how do you know when</a:t>
            </a:r>
            <a:r>
              <a:rPr lang="en-US" baseline="0" dirty="0" smtClean="0"/>
              <a:t> you can stop processing more data b/c you are close enough to the final answer?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37</a:t>
            </a:fld>
            <a:endParaRPr lang="en-US"/>
          </a:p>
        </p:txBody>
      </p:sp>
    </p:spTree>
    <p:extLst>
      <p:ext uri="{BB962C8B-B14F-4D97-AF65-F5344CB8AC3E}">
        <p14:creationId xmlns:p14="http://schemas.microsoft.com/office/powerpoint/2010/main" xmlns="" val="2256648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of the art Machine Learning algorithms don’t scale easily b/c it is prohibitive to process all the data points.</a:t>
            </a:r>
          </a:p>
          <a:p>
            <a:endParaRPr lang="en-US" dirty="0" smtClean="0"/>
          </a:p>
          <a:p>
            <a:r>
              <a:rPr lang="en-US" dirty="0" smtClean="0"/>
              <a:t>SO, how do you know when</a:t>
            </a:r>
            <a:r>
              <a:rPr lang="en-US" baseline="0" dirty="0" smtClean="0"/>
              <a:t> you can stop processing more data b/c you are close enough to the final answer?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38</a:t>
            </a:fld>
            <a:endParaRPr lang="en-US"/>
          </a:p>
        </p:txBody>
      </p:sp>
    </p:spTree>
    <p:extLst>
      <p:ext uri="{BB962C8B-B14F-4D97-AF65-F5344CB8AC3E}">
        <p14:creationId xmlns:p14="http://schemas.microsoft.com/office/powerpoint/2010/main" xmlns="" val="1782736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39</a:t>
            </a:fld>
            <a:endParaRPr lang="en-US"/>
          </a:p>
        </p:txBody>
      </p:sp>
    </p:spTree>
    <p:extLst>
      <p:ext uri="{BB962C8B-B14F-4D97-AF65-F5344CB8AC3E}">
        <p14:creationId xmlns:p14="http://schemas.microsoft.com/office/powerpoint/2010/main" xmlns="" val="189755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a:t>
            </a:r>
          </a:p>
          <a:p>
            <a:endParaRPr lang="en-US" dirty="0" smtClean="0"/>
          </a:p>
          <a:p>
            <a:r>
              <a:rPr lang="en-US" dirty="0" smtClean="0"/>
              <a:t>This will be a fast-paced,</a:t>
            </a:r>
            <a:r>
              <a:rPr lang="en-US" baseline="0" dirty="0" smtClean="0"/>
              <a:t> very technical and vendor agnostic class on Spark</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a:t>
            </a:fld>
            <a:endParaRPr lang="en-US"/>
          </a:p>
        </p:txBody>
      </p:sp>
    </p:spTree>
    <p:extLst>
      <p:ext uri="{BB962C8B-B14F-4D97-AF65-F5344CB8AC3E}">
        <p14:creationId xmlns:p14="http://schemas.microsoft.com/office/powerpoint/2010/main" xmlns="" val="1351675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has</a:t>
            </a:r>
            <a:r>
              <a:rPr lang="en-US" baseline="0" dirty="0" smtClean="0"/>
              <a:t> 4 out of 5 stars between 25 reviews at Amazon.com and O’Reilly as of March 2015.</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40</a:t>
            </a:fld>
            <a:endParaRPr lang="en-US"/>
          </a:p>
        </p:txBody>
      </p:sp>
    </p:spTree>
    <p:extLst>
      <p:ext uri="{BB962C8B-B14F-4D97-AF65-F5344CB8AC3E}">
        <p14:creationId xmlns:p14="http://schemas.microsoft.com/office/powerpoint/2010/main" xmlns="" val="2711721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41</a:t>
            </a:fld>
            <a:endParaRPr lang="en-US"/>
          </a:p>
        </p:txBody>
      </p:sp>
    </p:spTree>
    <p:extLst>
      <p:ext uri="{BB962C8B-B14F-4D97-AF65-F5344CB8AC3E}">
        <p14:creationId xmlns:p14="http://schemas.microsoft.com/office/powerpoint/2010/main" xmlns="" val="2915576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 we are happy to announce </a:t>
            </a:r>
            <a:r>
              <a:rPr lang="en-US" sz="1200" b="0" i="1" kern="1200" dirty="0" smtClean="0">
                <a:solidFill>
                  <a:schemeClr val="tx1"/>
                </a:solidFill>
                <a:effectLst/>
                <a:latin typeface="+mn-lt"/>
                <a:ea typeface="+mn-ea"/>
                <a:cs typeface="+mn-cs"/>
              </a:rPr>
              <a:t>Spark Packages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tooltip="http://spark-packages.org"/>
              </a:rPr>
              <a:t>http://spark-packages.org</a:t>
            </a:r>
            <a:r>
              <a:rPr lang="en-US" sz="1200" b="0" i="0" kern="1200" dirty="0" smtClean="0">
                <a:solidFill>
                  <a:schemeClr val="tx1"/>
                </a:solidFill>
                <a:effectLst/>
                <a:latin typeface="+mn-lt"/>
                <a:ea typeface="+mn-ea"/>
                <a:cs typeface="+mn-cs"/>
              </a:rPr>
              <a:t>), a community package index to track the growing number of open source packages and libraries that work with Apache Spark. </a:t>
            </a:r>
            <a:r>
              <a:rPr lang="en-US" sz="1200" b="0" i="1" kern="1200" dirty="0" smtClean="0">
                <a:solidFill>
                  <a:schemeClr val="tx1"/>
                </a:solidFill>
                <a:effectLst/>
                <a:latin typeface="+mn-lt"/>
                <a:ea typeface="+mn-ea"/>
                <a:cs typeface="+mn-cs"/>
              </a:rPr>
              <a:t>Spark Packages</a:t>
            </a:r>
            <a:r>
              <a:rPr lang="en-US" sz="1200" b="0" i="0" kern="1200" dirty="0" smtClean="0">
                <a:solidFill>
                  <a:schemeClr val="tx1"/>
                </a:solidFill>
                <a:effectLst/>
                <a:latin typeface="+mn-lt"/>
                <a:ea typeface="+mn-ea"/>
                <a:cs typeface="+mn-cs"/>
              </a:rPr>
              <a:t> makes it easy for users to find, discuss, rate, and install packages for any version of Spark, and makes it easy for developers to contribute packages.</a:t>
            </a:r>
          </a:p>
          <a:p>
            <a:r>
              <a:rPr lang="en-US" sz="1200" b="0" i="1" kern="1200" dirty="0" smtClean="0">
                <a:solidFill>
                  <a:schemeClr val="tx1"/>
                </a:solidFill>
                <a:effectLst/>
                <a:latin typeface="+mn-lt"/>
                <a:ea typeface="+mn-ea"/>
                <a:cs typeface="+mn-cs"/>
              </a:rPr>
              <a:t>Spark Packages</a:t>
            </a:r>
            <a:r>
              <a:rPr lang="en-US" sz="1200" b="0" i="0" kern="1200" dirty="0" smtClean="0">
                <a:solidFill>
                  <a:schemeClr val="tx1"/>
                </a:solidFill>
                <a:effectLst/>
                <a:latin typeface="+mn-lt"/>
                <a:ea typeface="+mn-ea"/>
                <a:cs typeface="+mn-cs"/>
              </a:rPr>
              <a:t> will feature integrations with various data sources, management tools, higher level domain-specific libraries, machine learning algorithms, code samples, and other Spark content. Thanks to the package authors, the initial listing of packages includes </a:t>
            </a:r>
            <a:r>
              <a:rPr lang="en-US" sz="1200" b="0" i="0" u="none" strike="noStrike" kern="1200" dirty="0" smtClean="0">
                <a:solidFill>
                  <a:schemeClr val="tx1"/>
                </a:solidFill>
                <a:effectLst/>
                <a:latin typeface="+mn-lt"/>
                <a:ea typeface="+mn-ea"/>
                <a:cs typeface="+mn-cs"/>
                <a:hlinkClick r:id="rId4"/>
              </a:rPr>
              <a:t>scientific computing libraries</a:t>
            </a:r>
            <a:r>
              <a:rPr lang="en-US" sz="1200" b="0" i="0" kern="1200" dirty="0" smtClean="0">
                <a:solidFill>
                  <a:schemeClr val="tx1"/>
                </a:solidFill>
                <a:effectLst/>
                <a:latin typeface="+mn-lt"/>
                <a:ea typeface="+mn-ea"/>
                <a:cs typeface="+mn-cs"/>
              </a:rPr>
              <a:t>, a </a:t>
            </a:r>
            <a:r>
              <a:rPr lang="en-US" sz="1200" b="0" i="0" u="none" strike="noStrike" kern="1200" dirty="0" smtClean="0">
                <a:solidFill>
                  <a:schemeClr val="tx1"/>
                </a:solidFill>
                <a:effectLst/>
                <a:latin typeface="+mn-lt"/>
                <a:ea typeface="+mn-ea"/>
                <a:cs typeface="+mn-cs"/>
                <a:hlinkClick r:id="rId5"/>
              </a:rPr>
              <a:t>job execution server</a:t>
            </a:r>
            <a:r>
              <a:rPr lang="en-US" sz="1200" b="0" i="0" kern="1200" dirty="0" smtClean="0">
                <a:solidFill>
                  <a:schemeClr val="tx1"/>
                </a:solidFill>
                <a:effectLst/>
                <a:latin typeface="+mn-lt"/>
                <a:ea typeface="+mn-ea"/>
                <a:cs typeface="+mn-cs"/>
              </a:rPr>
              <a:t>, a connector for </a:t>
            </a:r>
            <a:r>
              <a:rPr lang="en-US" sz="1200" b="0" i="0" u="none" strike="noStrike" kern="1200" dirty="0" smtClean="0">
                <a:solidFill>
                  <a:schemeClr val="tx1"/>
                </a:solidFill>
                <a:effectLst/>
                <a:latin typeface="+mn-lt"/>
                <a:ea typeface="+mn-ea"/>
                <a:cs typeface="+mn-cs"/>
                <a:hlinkClick r:id="rId6"/>
              </a:rPr>
              <a:t>importing Avro data</a:t>
            </a:r>
            <a:r>
              <a:rPr lang="en-US" sz="1200" b="0" i="0" kern="1200" dirty="0" smtClean="0">
                <a:solidFill>
                  <a:schemeClr val="tx1"/>
                </a:solidFill>
                <a:effectLst/>
                <a:latin typeface="+mn-lt"/>
                <a:ea typeface="+mn-ea"/>
                <a:cs typeface="+mn-cs"/>
              </a:rPr>
              <a:t>, tools for launching Spark on </a:t>
            </a:r>
            <a:r>
              <a:rPr lang="en-US" sz="1200" b="0" i="0" u="none" strike="noStrike" kern="1200" dirty="0" smtClean="0">
                <a:solidFill>
                  <a:schemeClr val="tx1"/>
                </a:solidFill>
                <a:effectLst/>
                <a:latin typeface="+mn-lt"/>
                <a:ea typeface="+mn-ea"/>
                <a:cs typeface="+mn-cs"/>
                <a:hlinkClick r:id="rId7"/>
              </a:rPr>
              <a:t>Google Compute Engine</a:t>
            </a:r>
            <a:r>
              <a:rPr lang="en-US" sz="1200" b="0" i="0" kern="1200" dirty="0" smtClean="0">
                <a:solidFill>
                  <a:schemeClr val="tx1"/>
                </a:solidFill>
                <a:effectLst/>
                <a:latin typeface="+mn-lt"/>
                <a:ea typeface="+mn-ea"/>
                <a:cs typeface="+mn-cs"/>
              </a:rPr>
              <a:t>, and many others. We expect this list to grow substantially in 2015, and to help fuel this growth we’re continuing to invest in extension points to Spark such as the Spark SQL data sources API, the Spark streaming Receiver API, and the Spark ML pipeline API. Package authors who submit a listing retain full rights to your code, including your choice of open-source license.</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42</a:t>
            </a:fld>
            <a:endParaRPr lang="en-US"/>
          </a:p>
        </p:txBody>
      </p:sp>
    </p:spTree>
    <p:extLst>
      <p:ext uri="{BB962C8B-B14F-4D97-AF65-F5344CB8AC3E}">
        <p14:creationId xmlns:p14="http://schemas.microsoft.com/office/powerpoint/2010/main" xmlns="" val="687634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Organizations from around the world often build dedicated sort machines (specialized software and sometimes specialized hardware) to compete in this benchmark.. </a:t>
            </a:r>
            <a:r>
              <a:rPr lang="en-US" dirty="0" smtClean="0"/>
              <a:t>Spark actually tied for 1</a:t>
            </a:r>
            <a:r>
              <a:rPr lang="en-US" baseline="30000" dirty="0" smtClean="0"/>
              <a:t>st</a:t>
            </a:r>
            <a:r>
              <a:rPr lang="en-US" dirty="0" smtClean="0"/>
              <a:t> place with a team from University</a:t>
            </a:r>
            <a:r>
              <a:rPr lang="en-US" baseline="0" dirty="0" smtClean="0"/>
              <a:t> of California</a:t>
            </a:r>
            <a:r>
              <a:rPr lang="en-US" dirty="0" smtClean="0"/>
              <a:t> San Diego who have</a:t>
            </a:r>
            <a:r>
              <a:rPr lang="en-US" baseline="0" dirty="0" smtClean="0"/>
              <a:t> been working on creating a specialized sorting system called </a:t>
            </a:r>
            <a:r>
              <a:rPr lang="en-US" baseline="0" dirty="0" err="1" smtClean="0"/>
              <a:t>TritonSort</a:t>
            </a:r>
            <a:r>
              <a:rPr lang="en-US" baseline="0" dirty="0" smtClean="0"/>
              <a:t>.</a:t>
            </a:r>
          </a:p>
          <a:p>
            <a:endParaRPr lang="en-US" baseline="0" dirty="0" smtClean="0"/>
          </a:p>
          <a:p>
            <a:r>
              <a:rPr lang="en-US" sz="1200" b="0" i="0" kern="1200" dirty="0" smtClean="0">
                <a:solidFill>
                  <a:schemeClr val="tx1"/>
                </a:solidFill>
                <a:effectLst/>
                <a:latin typeface="+mn-lt"/>
                <a:ea typeface="+mn-ea"/>
                <a:cs typeface="+mn-cs"/>
              </a:rPr>
              <a:t>Winning this benchmark as a general, fault-tolerant system marks an important milestone for the Spark project. It demonstrates that Spark is fulfilling its promise to serve as a faster and more scalable engine for data processing of all sizes, from GBs to TBs to PBs. </a:t>
            </a:r>
            <a:endParaRPr lang="en-US" baseline="0" dirty="0" smtClean="0"/>
          </a:p>
          <a:p>
            <a:endParaRPr lang="en-US" baseline="0" dirty="0" smtClean="0"/>
          </a:p>
          <a:p>
            <a:r>
              <a:rPr lang="en-US" sz="1200" b="0" i="0" kern="1200" dirty="0" smtClean="0">
                <a:solidFill>
                  <a:schemeClr val="tx1"/>
                </a:solidFill>
                <a:effectLst/>
                <a:latin typeface="+mn-lt"/>
                <a:ea typeface="+mn-ea"/>
                <a:cs typeface="+mn-cs"/>
              </a:rPr>
              <a:t>Named after Jim Gray, the benchmark workload is resource intensive by any measure: sorting 100 TB of data following the strict rules generates 500 TB of disk I/O and 200 TB of network I/O.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Requires read and write of 500 TB of disk I/O and 200 TB of network (b/c you have to replicate the output to make it fault </a:t>
            </a:r>
            <a:r>
              <a:rPr lang="en-US" sz="1200" b="0" i="0" kern="1200" dirty="0" err="1" smtClean="0">
                <a:solidFill>
                  <a:schemeClr val="tx1"/>
                </a:solidFill>
                <a:effectLst/>
                <a:latin typeface="+mn-lt"/>
                <a:ea typeface="+mn-ea"/>
                <a:cs typeface="+mn-cs"/>
              </a:rPr>
              <a:t>taulerant</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time a system based on a public cloud system has won</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43</a:t>
            </a:fld>
            <a:endParaRPr lang="en-US"/>
          </a:p>
        </p:txBody>
      </p:sp>
    </p:spTree>
    <p:extLst>
      <p:ext uri="{BB962C8B-B14F-4D97-AF65-F5344CB8AC3E}">
        <p14:creationId xmlns:p14="http://schemas.microsoft.com/office/powerpoint/2010/main" xmlns="" val="2676936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44</a:t>
            </a:fld>
            <a:endParaRPr lang="en-US"/>
          </a:p>
        </p:txBody>
      </p:sp>
    </p:spTree>
    <p:extLst>
      <p:ext uri="{BB962C8B-B14F-4D97-AF65-F5344CB8AC3E}">
        <p14:creationId xmlns:p14="http://schemas.microsoft.com/office/powerpoint/2010/main" xmlns="" val="2039638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Zero-Copy (terminology): With </a:t>
            </a:r>
            <a:r>
              <a:rPr lang="en-US" dirty="0" err="1" smtClean="0"/>
              <a:t>Netty</a:t>
            </a:r>
            <a:r>
              <a:rPr lang="en-US" dirty="0" smtClean="0"/>
              <a:t>,</a:t>
            </a:r>
            <a:r>
              <a:rPr lang="en-US" baseline="0" dirty="0" smtClean="0"/>
              <a:t> the data from disk only gets sent to one NIC buffer and sent out to other node from there.</a:t>
            </a:r>
          </a:p>
          <a:p>
            <a:endParaRPr lang="en-US" baseline="0" dirty="0" smtClean="0"/>
          </a:p>
          <a:p>
            <a:r>
              <a:rPr lang="en-US" baseline="0" dirty="0" smtClean="0"/>
              <a:t>Older implementation (normal) would have to first copy to </a:t>
            </a:r>
            <a:r>
              <a:rPr lang="en-US" baseline="0" dirty="0" err="1" smtClean="0"/>
              <a:t>FileSystem</a:t>
            </a:r>
            <a:r>
              <a:rPr lang="en-US" baseline="0" dirty="0" smtClean="0"/>
              <a:t> kernel buffer cache, then to a Executor JVM user-space buffer, and then to kernel NIC buffer and out to the remove reducer node</a:t>
            </a:r>
          </a:p>
          <a:p>
            <a:endParaRPr lang="en-US" baseline="0" dirty="0" smtClean="0"/>
          </a:p>
          <a:p>
            <a:r>
              <a:rPr lang="en-US" baseline="0" dirty="0" smtClean="0"/>
              <a:t>GC: </a:t>
            </a:r>
            <a:r>
              <a:rPr lang="en-US" baseline="0" dirty="0" err="1" smtClean="0"/>
              <a:t>Netty</a:t>
            </a:r>
            <a:r>
              <a:rPr lang="en-US" baseline="0" dirty="0" smtClean="0"/>
              <a:t> does an explicit managed memory, </a:t>
            </a:r>
            <a:r>
              <a:rPr lang="en-US" baseline="0" dirty="0" err="1" smtClean="0"/>
              <a:t>malloc</a:t>
            </a:r>
            <a:r>
              <a:rPr lang="en-US" baseline="0" dirty="0" smtClean="0"/>
              <a:t> (outside of JVM). </a:t>
            </a:r>
            <a:r>
              <a:rPr lang="en-US" baseline="0" dirty="0" err="1" smtClean="0"/>
              <a:t>Netty</a:t>
            </a:r>
            <a:r>
              <a:rPr lang="en-US" baseline="0" dirty="0" smtClean="0"/>
              <a:t> is in the normal Executor JVM process that allocates a bunch of memory buffers off-heap and manages these transport buffers entirely by itself.</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45</a:t>
            </a:fld>
            <a:endParaRPr lang="en-US"/>
          </a:p>
        </p:txBody>
      </p:sp>
    </p:spTree>
    <p:extLst>
      <p:ext uri="{BB962C8B-B14F-4D97-AF65-F5344CB8AC3E}">
        <p14:creationId xmlns:p14="http://schemas.microsoft.com/office/powerpoint/2010/main" xmlns="" val="2505870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HDFS, reads normally go through the </a:t>
            </a:r>
            <a:r>
              <a:rPr lang="en-US" dirty="0" err="1" smtClean="0"/>
              <a:t>DataNode</a:t>
            </a:r>
            <a:r>
              <a:rPr lang="en-US" dirty="0" smtClean="0"/>
              <a:t>. Thus, when the client asks the </a:t>
            </a:r>
            <a:r>
              <a:rPr lang="en-US" dirty="0" err="1" smtClean="0"/>
              <a:t>DataNode</a:t>
            </a:r>
            <a:r>
              <a:rPr lang="en-US" dirty="0" smtClean="0"/>
              <a:t> to read a file, the </a:t>
            </a:r>
            <a:r>
              <a:rPr lang="en-US" dirty="0" err="1" smtClean="0"/>
              <a:t>DataNode</a:t>
            </a:r>
            <a:r>
              <a:rPr lang="en-US" dirty="0" smtClean="0"/>
              <a:t> reads that file off of the disk and sends the data to the client over a TCP socket. So-called "short-circuit" reads bypass the </a:t>
            </a:r>
            <a:r>
              <a:rPr lang="en-US" dirty="0" err="1" smtClean="0"/>
              <a:t>DataNode</a:t>
            </a:r>
            <a:r>
              <a:rPr lang="en-US" dirty="0" smtClean="0"/>
              <a:t>, allowing the client to read the file directly. Obviously, this is only possible in cases where the client is co-located with the data. Short-circuit reads provide a substantial performance boost to many applications.</a:t>
            </a:r>
          </a:p>
          <a:p>
            <a:endParaRPr lang="en-US" dirty="0" smtClean="0"/>
          </a:p>
          <a:p>
            <a:r>
              <a:rPr lang="en-US" dirty="0" smtClean="0"/>
              <a:t>&lt;name&gt;</a:t>
            </a:r>
            <a:r>
              <a:rPr lang="en-US" dirty="0" err="1" smtClean="0"/>
              <a:t>dfs.client.read.shortcircuit</a:t>
            </a:r>
            <a:r>
              <a:rPr lang="en-US" dirty="0" smtClean="0"/>
              <a:t>&lt;/name&gt; &lt;value&gt;true&lt;/value&gt; </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46</a:t>
            </a:fld>
            <a:endParaRPr lang="en-US"/>
          </a:p>
        </p:txBody>
      </p:sp>
    </p:spTree>
    <p:extLst>
      <p:ext uri="{BB962C8B-B14F-4D97-AF65-F5344CB8AC3E}">
        <p14:creationId xmlns:p14="http://schemas.microsoft.com/office/powerpoint/2010/main" xmlns="" val="1810036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 students know that they can go to Databricks.com</a:t>
            </a:r>
            <a:r>
              <a:rPr lang="en-US" baseline="0" dirty="0" smtClean="0"/>
              <a:t> to request the expanded 3-day version of this class for their own teams on-site.</a:t>
            </a:r>
          </a:p>
          <a:p>
            <a:pPr marL="171450" indent="-171450">
              <a:buFontTx/>
              <a:buChar char="-"/>
            </a:pPr>
            <a:endParaRPr lang="en-US" baseline="0" dirty="0" smtClean="0"/>
          </a:p>
          <a:p>
            <a:pPr marL="171450" indent="-171450">
              <a:buFontTx/>
              <a:buChar char="-"/>
            </a:pPr>
            <a:r>
              <a:rPr lang="en-US" baseline="0" dirty="0" smtClean="0"/>
              <a:t>Introduce Ben/Tag from </a:t>
            </a:r>
            <a:r>
              <a:rPr lang="en-US" baseline="0" dirty="0" err="1" smtClean="0"/>
              <a:t>NewCircle</a:t>
            </a:r>
            <a:r>
              <a:rPr lang="en-US" baseline="0" dirty="0" smtClean="0"/>
              <a:t> as our training partner company who students can talk to about purchasing Spark classes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47</a:t>
            </a:fld>
            <a:endParaRPr lang="en-US"/>
          </a:p>
        </p:txBody>
      </p:sp>
    </p:spTree>
    <p:extLst>
      <p:ext uri="{BB962C8B-B14F-4D97-AF65-F5344CB8AC3E}">
        <p14:creationId xmlns:p14="http://schemas.microsoft.com/office/powerpoint/2010/main" xmlns="" val="4099226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48</a:t>
            </a:fld>
            <a:endParaRPr lang="en-US"/>
          </a:p>
        </p:txBody>
      </p:sp>
    </p:spTree>
    <p:extLst>
      <p:ext uri="{BB962C8B-B14F-4D97-AF65-F5344CB8AC3E}">
        <p14:creationId xmlns:p14="http://schemas.microsoft.com/office/powerpoint/2010/main" xmlns="" val="32796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49</a:t>
            </a:fld>
            <a:endParaRPr lang="en-US"/>
          </a:p>
        </p:txBody>
      </p:sp>
    </p:spTree>
    <p:extLst>
      <p:ext uri="{BB962C8B-B14F-4D97-AF65-F5344CB8AC3E}">
        <p14:creationId xmlns:p14="http://schemas.microsoft.com/office/powerpoint/2010/main" xmlns="" val="888939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a:t>
            </a:fld>
            <a:endParaRPr lang="en-US"/>
          </a:p>
        </p:txBody>
      </p:sp>
    </p:spTree>
    <p:extLst>
      <p:ext uri="{BB962C8B-B14F-4D97-AF65-F5344CB8AC3E}">
        <p14:creationId xmlns:p14="http://schemas.microsoft.com/office/powerpoint/2010/main" xmlns="" val="350836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When you start a driver program,</a:t>
            </a:r>
            <a:r>
              <a:rPr lang="en-US" baseline="0" dirty="0" smtClean="0"/>
              <a:t>  it connects to the Spark Cluster</a:t>
            </a:r>
          </a:p>
          <a:p>
            <a:pPr rtl="0"/>
            <a:endParaRPr lang="en-US" dirty="0" smtClean="0"/>
          </a:p>
          <a:p>
            <a:pPr rtl="0"/>
            <a:r>
              <a:rPr lang="en-US" dirty="0" smtClean="0"/>
              <a:t>You can make the Driver</a:t>
            </a:r>
            <a:r>
              <a:rPr lang="en-US" baseline="0" dirty="0" smtClean="0"/>
              <a:t> HA in standalone by setting the Boolean for –supervise to true when using Spark Submit (https://github.com/apache/spark/search?utf8=%E2%9C%93&amp;q=supervise)</a:t>
            </a:r>
          </a:p>
          <a:p>
            <a:pPr rtl="0"/>
            <a:endParaRPr lang="en-US" baseline="0" dirty="0" smtClean="0"/>
          </a:p>
          <a:p>
            <a:pPr rtl="0"/>
            <a:r>
              <a:rPr lang="en-US" baseline="0" dirty="0" smtClean="0"/>
              <a:t>In YARN the driver is HA via YARN primitives</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50</a:t>
            </a:fld>
            <a:endParaRPr lang="en-US"/>
          </a:p>
        </p:txBody>
      </p:sp>
    </p:spTree>
    <p:extLst>
      <p:ext uri="{BB962C8B-B14F-4D97-AF65-F5344CB8AC3E}">
        <p14:creationId xmlns:p14="http://schemas.microsoft.com/office/powerpoint/2010/main" xmlns="" val="3444882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RDD has 5 partitions.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RDD is simply a distributed collection of elements. You can think of the distributed collections like of like an</a:t>
            </a:r>
            <a:r>
              <a:rPr lang="en-US" baseline="0" dirty="0" smtClean="0"/>
              <a:t> array or list in your single machine program, except that it’s spread out across multiple nodes in the cluster.</a:t>
            </a:r>
            <a:endParaRPr lang="en-US" dirty="0" smtClean="0"/>
          </a:p>
          <a:p>
            <a:endParaRPr lang="en-US" dirty="0" smtClean="0"/>
          </a:p>
          <a:p>
            <a:r>
              <a:rPr lang="en-US" dirty="0" smtClean="0"/>
              <a:t> In Spark all work is expressed as either creating new RDDs, transforming existing RDDs, or calling operations on RDDs to compute a result. Under the hood, Spark automatically distributes the data contained in RDDs across your cluster and parallelizes the operations you perform on them.</a:t>
            </a:r>
          </a:p>
          <a:p>
            <a:endParaRPr lang="en-US" dirty="0" smtClean="0"/>
          </a:p>
          <a:p>
            <a:r>
              <a:rPr lang="en-US" dirty="0" smtClean="0"/>
              <a:t>So, Spark gives you APIs and functions</a:t>
            </a:r>
            <a:r>
              <a:rPr lang="en-US" baseline="0" dirty="0" smtClean="0"/>
              <a:t> that lets you do something on the whole collection in parallel  using all the nodes.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51</a:t>
            </a:fld>
            <a:endParaRPr lang="en-US"/>
          </a:p>
        </p:txBody>
      </p:sp>
    </p:spTree>
    <p:extLst>
      <p:ext uri="{BB962C8B-B14F-4D97-AF65-F5344CB8AC3E}">
        <p14:creationId xmlns:p14="http://schemas.microsoft.com/office/powerpoint/2010/main" xmlns="" val="3406177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(6/15/15 15:53) -----</a:t>
            </a:r>
          </a:p>
          <a:p>
            <a:r>
              <a:rPr lang="en-US" dirty="0"/>
              <a:t>Each data source feeds the partitions differently.</a:t>
            </a:r>
          </a:p>
          <a:p>
            <a:r>
              <a:rPr lang="en-US" dirty="0"/>
              <a:t>e.g., Each HDFS block maps to a partition. In Cassandra, by default, 100,000 rows per partition.  </a:t>
            </a:r>
          </a:p>
        </p:txBody>
      </p:sp>
      <p:sp>
        <p:nvSpPr>
          <p:cNvPr id="4" name="Slide Number Placeholder 3"/>
          <p:cNvSpPr>
            <a:spLocks noGrp="1"/>
          </p:cNvSpPr>
          <p:nvPr>
            <p:ph type="sldNum" sz="quarter" idx="10"/>
          </p:nvPr>
        </p:nvSpPr>
        <p:spPr/>
        <p:txBody>
          <a:bodyPr/>
          <a:lstStyle/>
          <a:p>
            <a:fld id="{6ABF7D8C-7970-48FE-9283-7C11973B602A}" type="slidenum">
              <a:rPr lang="en-US" smtClean="0"/>
              <a:pPr/>
              <a:t>52</a:t>
            </a:fld>
            <a:endParaRPr lang="en-US"/>
          </a:p>
        </p:txBody>
      </p:sp>
    </p:spTree>
    <p:extLst>
      <p:ext uri="{BB962C8B-B14F-4D97-AF65-F5344CB8AC3E}">
        <p14:creationId xmlns:p14="http://schemas.microsoft.com/office/powerpoint/2010/main" xmlns="" val="1983972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53</a:t>
            </a:fld>
            <a:endParaRPr lang="en-US"/>
          </a:p>
        </p:txBody>
      </p:sp>
    </p:spTree>
    <p:extLst>
      <p:ext uri="{BB962C8B-B14F-4D97-AF65-F5344CB8AC3E}">
        <p14:creationId xmlns:p14="http://schemas.microsoft.com/office/powerpoint/2010/main" xmlns="" val="3694709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54</a:t>
            </a:fld>
            <a:endParaRPr lang="en-US"/>
          </a:p>
        </p:txBody>
      </p:sp>
    </p:spTree>
    <p:extLst>
      <p:ext uri="{BB962C8B-B14F-4D97-AF65-F5344CB8AC3E}">
        <p14:creationId xmlns:p14="http://schemas.microsoft.com/office/powerpoint/2010/main" xmlns="" val="37911523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that Spark has Operations which can be transformations or actions.</a:t>
            </a:r>
            <a:endParaRPr lang="en-US" dirty="0" smtClean="0"/>
          </a:p>
          <a:p>
            <a:endParaRPr lang="en-US" dirty="0" smtClean="0"/>
          </a:p>
          <a:p>
            <a:r>
              <a:rPr lang="en-US" dirty="0" smtClean="0"/>
              <a:t>Those are 4 green</a:t>
            </a:r>
            <a:r>
              <a:rPr lang="en-US" baseline="0" dirty="0" smtClean="0"/>
              <a:t> unique blocks in a single HDFS file</a:t>
            </a:r>
          </a:p>
          <a:p>
            <a:endParaRPr lang="en-US" baseline="0" dirty="0" smtClean="0"/>
          </a:p>
          <a:p>
            <a:r>
              <a:rPr lang="en-US" baseline="0" dirty="0" smtClean="0"/>
              <a:t>Here we are filtering out the warnings and info messages so we are left with just errors in the RDD.</a:t>
            </a:r>
          </a:p>
          <a:p>
            <a:endParaRPr lang="en-US" baseline="0" dirty="0" smtClean="0"/>
          </a:p>
          <a:p>
            <a:r>
              <a:rPr lang="en-US" baseline="0" dirty="0" smtClean="0"/>
              <a:t>This doesn’t actually read the file from HDFS just yet… we’re just building out a lineage graph</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55</a:t>
            </a:fld>
            <a:endParaRPr lang="en-US"/>
          </a:p>
        </p:txBody>
      </p:sp>
    </p:spTree>
    <p:extLst>
      <p:ext uri="{BB962C8B-B14F-4D97-AF65-F5344CB8AC3E}">
        <p14:creationId xmlns:p14="http://schemas.microsoft.com/office/powerpoint/2010/main" xmlns="" val="9658674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56</a:t>
            </a:fld>
            <a:endParaRPr lang="en-US"/>
          </a:p>
        </p:txBody>
      </p:sp>
    </p:spTree>
    <p:extLst>
      <p:ext uri="{BB962C8B-B14F-4D97-AF65-F5344CB8AC3E}">
        <p14:creationId xmlns:p14="http://schemas.microsoft.com/office/powerpoint/2010/main" xmlns="" val="6375442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directed acyclic graph.</a:t>
            </a: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That is, it is formed by a collection of </a:t>
            </a:r>
            <a:r>
              <a:rPr lang="en-US" sz="1200" b="0" i="0" u="none" strike="noStrike" kern="1200" dirty="0" smtClean="0">
                <a:solidFill>
                  <a:schemeClr val="tx1"/>
                </a:solidFill>
                <a:effectLst/>
                <a:latin typeface="+mn-lt"/>
                <a:ea typeface="+mn-ea"/>
                <a:cs typeface="+mn-cs"/>
                <a:hlinkClick r:id="rId3" tooltip="Vertex (graph theory)"/>
              </a:rPr>
              <a:t>vertices</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4" tooltip="Edge (graph theory)"/>
              </a:rPr>
              <a:t>directed edges</a:t>
            </a:r>
            <a:r>
              <a:rPr lang="en-US" sz="1200" b="0" i="0" kern="1200" dirty="0" smtClean="0">
                <a:solidFill>
                  <a:schemeClr val="tx1"/>
                </a:solidFill>
                <a:effectLst/>
                <a:latin typeface="+mn-lt"/>
                <a:ea typeface="+mn-ea"/>
                <a:cs typeface="+mn-cs"/>
              </a:rPr>
              <a:t>, each edge connecting one vertex to another, such that there is no way to start at some vertex </a:t>
            </a:r>
            <a:r>
              <a:rPr lang="en-US" sz="1200" b="0" i="1" kern="1200" dirty="0" smtClean="0">
                <a:solidFill>
                  <a:schemeClr val="tx1"/>
                </a:solidFill>
                <a:effectLst/>
                <a:latin typeface="+mn-lt"/>
                <a:ea typeface="+mn-ea"/>
                <a:cs typeface="+mn-cs"/>
              </a:rPr>
              <a:t>v</a:t>
            </a:r>
            <a:r>
              <a:rPr lang="en-US" sz="1200" b="0" i="0" kern="1200" dirty="0" smtClean="0">
                <a:solidFill>
                  <a:schemeClr val="tx1"/>
                </a:solidFill>
                <a:effectLst/>
                <a:latin typeface="+mn-lt"/>
                <a:ea typeface="+mn-ea"/>
                <a:cs typeface="+mn-cs"/>
              </a:rPr>
              <a:t> and follow a sequence of edges that eventually loops back to </a:t>
            </a:r>
            <a:r>
              <a:rPr lang="en-US" sz="1200" b="0" i="1" kern="1200" dirty="0" smtClean="0">
                <a:solidFill>
                  <a:schemeClr val="tx1"/>
                </a:solidFill>
                <a:effectLst/>
                <a:latin typeface="+mn-lt"/>
                <a:ea typeface="+mn-ea"/>
                <a:cs typeface="+mn-cs"/>
              </a:rPr>
              <a:t>v </a:t>
            </a:r>
            <a:r>
              <a:rPr lang="en-US" sz="1200" b="0" i="0" kern="1200" dirty="0" smtClean="0">
                <a:solidFill>
                  <a:schemeClr val="tx1"/>
                </a:solidFill>
                <a:effectLst/>
                <a:latin typeface="+mn-lt"/>
                <a:ea typeface="+mn-ea"/>
                <a:cs typeface="+mn-cs"/>
              </a:rPr>
              <a:t>again.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collection of tasks that must be ordered into a sequence, subject to constraints that certain tasks must be performed earlier than others, may be represented as a DAG with a vertex for each task and an edge for each constraint</a:t>
            </a:r>
          </a:p>
          <a:p>
            <a:endParaRPr lang="en-US" sz="1200" b="0" i="0" kern="1200" dirty="0" smtClean="0">
              <a:solidFill>
                <a:schemeClr val="tx1"/>
              </a:solidFill>
              <a:effectLst/>
              <a:latin typeface="+mn-lt"/>
              <a:ea typeface="+mn-ea"/>
              <a:cs typeface="+mn-cs"/>
            </a:endParaRPr>
          </a:p>
          <a:p>
            <a:r>
              <a:rPr lang="en-US" dirty="0" smtClean="0"/>
              <a:t>https://en.wikipedia.org/wiki/Directed_acyclic_graph</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57</a:t>
            </a:fld>
            <a:endParaRPr lang="en-US"/>
          </a:p>
        </p:txBody>
      </p:sp>
    </p:spTree>
    <p:extLst>
      <p:ext uri="{BB962C8B-B14F-4D97-AF65-F5344CB8AC3E}">
        <p14:creationId xmlns:p14="http://schemas.microsoft.com/office/powerpoint/2010/main" xmlns="" val="2633856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58</a:t>
            </a:fld>
            <a:endParaRPr lang="en-US"/>
          </a:p>
        </p:txBody>
      </p:sp>
    </p:spTree>
    <p:extLst>
      <p:ext uri="{BB962C8B-B14F-4D97-AF65-F5344CB8AC3E}">
        <p14:creationId xmlns:p14="http://schemas.microsoft.com/office/powerpoint/2010/main" xmlns="" val="3168608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59</a:t>
            </a:fld>
            <a:endParaRPr lang="en-US"/>
          </a:p>
        </p:txBody>
      </p:sp>
    </p:spTree>
    <p:extLst>
      <p:ext uri="{BB962C8B-B14F-4D97-AF65-F5344CB8AC3E}">
        <p14:creationId xmlns:p14="http://schemas.microsoft.com/office/powerpoint/2010/main" xmlns="" val="427700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you’ve taught</a:t>
            </a:r>
            <a:r>
              <a:rPr lang="en-US" baseline="0" dirty="0" smtClean="0"/>
              <a:t> classes on Python, Ruby, Scala and Java</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6</a:t>
            </a:fld>
            <a:endParaRPr lang="en-US"/>
          </a:p>
        </p:txBody>
      </p:sp>
    </p:spTree>
    <p:extLst>
      <p:ext uri="{BB962C8B-B14F-4D97-AF65-F5344CB8AC3E}">
        <p14:creationId xmlns:p14="http://schemas.microsoft.com/office/powerpoint/2010/main" xmlns="" val="14131362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(6/15/15 16:02) -----</a:t>
            </a:r>
          </a:p>
          <a:p>
            <a:r>
              <a:rPr lang="en-US" dirty="0"/>
              <a:t>This is a stage (which we'll talk about later).</a:t>
            </a:r>
          </a:p>
        </p:txBody>
      </p:sp>
      <p:sp>
        <p:nvSpPr>
          <p:cNvPr id="4" name="Slide Number Placeholder 3"/>
          <p:cNvSpPr>
            <a:spLocks noGrp="1"/>
          </p:cNvSpPr>
          <p:nvPr>
            <p:ph type="sldNum" sz="quarter" idx="10"/>
          </p:nvPr>
        </p:nvSpPr>
        <p:spPr/>
        <p:txBody>
          <a:bodyPr/>
          <a:lstStyle/>
          <a:p>
            <a:fld id="{6ABF7D8C-7970-48FE-9283-7C11973B602A}" type="slidenum">
              <a:rPr lang="en-US" smtClean="0"/>
              <a:pPr/>
              <a:t>60</a:t>
            </a:fld>
            <a:endParaRPr lang="en-US"/>
          </a:p>
        </p:txBody>
      </p:sp>
    </p:spTree>
    <p:extLst>
      <p:ext uri="{BB962C8B-B14F-4D97-AF65-F5344CB8AC3E}">
        <p14:creationId xmlns:p14="http://schemas.microsoft.com/office/powerpoint/2010/main" xmlns="" val="27458537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RDDs </a:t>
            </a:r>
            <a:r>
              <a:rPr lang="en-US" dirty="0" err="1" smtClean="0"/>
              <a:t>dissapear</a:t>
            </a:r>
            <a:r>
              <a:rPr lang="en-US" dirty="0" smtClean="0"/>
              <a:t> and get destroyed</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61</a:t>
            </a:fld>
            <a:endParaRPr lang="en-US"/>
          </a:p>
        </p:txBody>
      </p:sp>
    </p:spTree>
    <p:extLst>
      <p:ext uri="{BB962C8B-B14F-4D97-AF65-F5344CB8AC3E}">
        <p14:creationId xmlns:p14="http://schemas.microsoft.com/office/powerpoint/2010/main" xmlns="" val="25303085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62</a:t>
            </a:fld>
            <a:endParaRPr lang="en-US"/>
          </a:p>
        </p:txBody>
      </p:sp>
    </p:spTree>
    <p:extLst>
      <p:ext uri="{BB962C8B-B14F-4D97-AF65-F5344CB8AC3E}">
        <p14:creationId xmlns:p14="http://schemas.microsoft.com/office/powerpoint/2010/main" xmlns="" val="8800631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63</a:t>
            </a:fld>
            <a:endParaRPr lang="en-US"/>
          </a:p>
        </p:txBody>
      </p:sp>
    </p:spTree>
    <p:extLst>
      <p:ext uri="{BB962C8B-B14F-4D97-AF65-F5344CB8AC3E}">
        <p14:creationId xmlns:p14="http://schemas.microsoft.com/office/powerpoint/2010/main" xmlns="" val="3384375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okay if only part of the RDD actually fits in memory</a:t>
            </a:r>
          </a:p>
          <a:p>
            <a:endParaRPr lang="en-US" dirty="0" smtClean="0"/>
          </a:p>
          <a:p>
            <a:r>
              <a:rPr lang="en-US" dirty="0" smtClean="0"/>
              <a:t>Talk about lineage: parent RDD and child RDD</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64</a:t>
            </a:fld>
            <a:endParaRPr lang="en-US"/>
          </a:p>
        </p:txBody>
      </p:sp>
    </p:spTree>
    <p:extLst>
      <p:ext uri="{BB962C8B-B14F-4D97-AF65-F5344CB8AC3E}">
        <p14:creationId xmlns:p14="http://schemas.microsoft.com/office/powerpoint/2010/main" xmlns="" val="27161508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(6/15/15 16:08) -----</a:t>
            </a:r>
          </a:p>
          <a:p>
            <a:r>
              <a:rPr lang="en-US" dirty="0"/>
              <a:t>Also note that an application can have many such 1 through 4 procedures.</a:t>
            </a:r>
          </a:p>
        </p:txBody>
      </p:sp>
      <p:sp>
        <p:nvSpPr>
          <p:cNvPr id="4" name="Slide Number Placeholder 3"/>
          <p:cNvSpPr>
            <a:spLocks noGrp="1"/>
          </p:cNvSpPr>
          <p:nvPr>
            <p:ph type="sldNum" sz="quarter" idx="10"/>
          </p:nvPr>
        </p:nvSpPr>
        <p:spPr/>
        <p:txBody>
          <a:bodyPr/>
          <a:lstStyle/>
          <a:p>
            <a:fld id="{6ABF7D8C-7970-48FE-9283-7C11973B602A}" type="slidenum">
              <a:rPr lang="en-US" smtClean="0"/>
              <a:pPr/>
              <a:t>65</a:t>
            </a:fld>
            <a:endParaRPr lang="en-US"/>
          </a:p>
        </p:txBody>
      </p:sp>
    </p:spTree>
    <p:extLst>
      <p:ext uri="{BB962C8B-B14F-4D97-AF65-F5344CB8AC3E}">
        <p14:creationId xmlns:p14="http://schemas.microsoft.com/office/powerpoint/2010/main" xmlns="" val="7993911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66</a:t>
            </a:fld>
            <a:endParaRPr lang="en-US"/>
          </a:p>
        </p:txBody>
      </p:sp>
    </p:spTree>
    <p:extLst>
      <p:ext uri="{BB962C8B-B14F-4D97-AF65-F5344CB8AC3E}">
        <p14:creationId xmlns:p14="http://schemas.microsoft.com/office/powerpoint/2010/main" xmlns="" val="2888014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Actions force the evaluation of the transformations required for the RDD they are called on, since they are required to actually produce output.</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67</a:t>
            </a:fld>
            <a:endParaRPr lang="en-US"/>
          </a:p>
        </p:txBody>
      </p:sp>
    </p:spTree>
    <p:extLst>
      <p:ext uri="{BB962C8B-B14F-4D97-AF65-F5344CB8AC3E}">
        <p14:creationId xmlns:p14="http://schemas.microsoft.com/office/powerpoint/2010/main" xmlns="" val="2122017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68</a:t>
            </a:fld>
            <a:endParaRPr lang="en-US"/>
          </a:p>
        </p:txBody>
      </p:sp>
    </p:spTree>
    <p:extLst>
      <p:ext uri="{BB962C8B-B14F-4D97-AF65-F5344CB8AC3E}">
        <p14:creationId xmlns:p14="http://schemas.microsoft.com/office/powerpoint/2010/main" xmlns="" val="37815820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an abstract class…</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69</a:t>
            </a:fld>
            <a:endParaRPr lang="en-US"/>
          </a:p>
        </p:txBody>
      </p:sp>
    </p:spTree>
    <p:extLst>
      <p:ext uri="{BB962C8B-B14F-4D97-AF65-F5344CB8AC3E}">
        <p14:creationId xmlns:p14="http://schemas.microsoft.com/office/powerpoint/2010/main" xmlns="" val="1007796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42 people</a:t>
            </a:r>
          </a:p>
          <a:p>
            <a:r>
              <a:rPr lang="en-US" dirty="0" smtClean="0"/>
              <a:t>Data Scientists: 15 people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a:t>
            </a:fld>
            <a:endParaRPr lang="en-US"/>
          </a:p>
        </p:txBody>
      </p:sp>
    </p:spTree>
    <p:extLst>
      <p:ext uri="{BB962C8B-B14F-4D97-AF65-F5344CB8AC3E}">
        <p14:creationId xmlns:p14="http://schemas.microsoft.com/office/powerpoint/2010/main" xmlns="" val="2374693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70</a:t>
            </a:fld>
            <a:endParaRPr lang="en-US"/>
          </a:p>
        </p:txBody>
      </p:sp>
    </p:spTree>
    <p:extLst>
      <p:ext uri="{BB962C8B-B14F-4D97-AF65-F5344CB8AC3E}">
        <p14:creationId xmlns:p14="http://schemas.microsoft.com/office/powerpoint/2010/main" xmlns="" val="36343719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71</a:t>
            </a:fld>
            <a:endParaRPr lang="en-US"/>
          </a:p>
        </p:txBody>
      </p:sp>
    </p:spTree>
    <p:extLst>
      <p:ext uri="{BB962C8B-B14F-4D97-AF65-F5344CB8AC3E}">
        <p14:creationId xmlns:p14="http://schemas.microsoft.com/office/powerpoint/2010/main" xmlns="" val="4277659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(6/15/15 16:08) -----</a:t>
            </a:r>
          </a:p>
          <a:p>
            <a:r>
              <a:rPr lang="en-US" dirty="0"/>
              <a:t>From here, go to DBC and the lab. From there, to Adam's deck. Then, back here after Adam's deck and Adam's lab.</a:t>
            </a:r>
          </a:p>
        </p:txBody>
      </p:sp>
      <p:sp>
        <p:nvSpPr>
          <p:cNvPr id="4" name="Slide Number Placeholder 3"/>
          <p:cNvSpPr>
            <a:spLocks noGrp="1"/>
          </p:cNvSpPr>
          <p:nvPr>
            <p:ph type="sldNum" sz="quarter" idx="10"/>
          </p:nvPr>
        </p:nvSpPr>
        <p:spPr/>
        <p:txBody>
          <a:bodyPr/>
          <a:lstStyle/>
          <a:p>
            <a:fld id="{6ABF7D8C-7970-48FE-9283-7C11973B602A}" type="slidenum">
              <a:rPr lang="en-US" smtClean="0"/>
              <a:pPr/>
              <a:t>72</a:t>
            </a:fld>
            <a:endParaRPr lang="en-US"/>
          </a:p>
        </p:txBody>
      </p:sp>
    </p:spTree>
    <p:extLst>
      <p:ext uri="{BB962C8B-B14F-4D97-AF65-F5344CB8AC3E}">
        <p14:creationId xmlns:p14="http://schemas.microsoft.com/office/powerpoint/2010/main" xmlns="" val="38795254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73</a:t>
            </a:fld>
            <a:endParaRPr lang="en-US"/>
          </a:p>
        </p:txBody>
      </p:sp>
    </p:spTree>
    <p:extLst>
      <p:ext uri="{BB962C8B-B14F-4D97-AF65-F5344CB8AC3E}">
        <p14:creationId xmlns:p14="http://schemas.microsoft.com/office/powerpoint/2010/main" xmlns="" val="1919335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74</a:t>
            </a:fld>
            <a:endParaRPr lang="en-US"/>
          </a:p>
        </p:txBody>
      </p:sp>
    </p:spTree>
    <p:extLst>
      <p:ext uri="{BB962C8B-B14F-4D97-AF65-F5344CB8AC3E}">
        <p14:creationId xmlns:p14="http://schemas.microsoft.com/office/powerpoint/2010/main" xmlns="" val="1895277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75</a:t>
            </a:fld>
            <a:endParaRPr lang="en-US"/>
          </a:p>
        </p:txBody>
      </p:sp>
    </p:spTree>
    <p:extLst>
      <p:ext uri="{BB962C8B-B14F-4D97-AF65-F5344CB8AC3E}">
        <p14:creationId xmlns:p14="http://schemas.microsoft.com/office/powerpoint/2010/main" xmlns="" val="20606080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76</a:t>
            </a:fld>
            <a:endParaRPr lang="en-US"/>
          </a:p>
        </p:txBody>
      </p:sp>
    </p:spTree>
    <p:extLst>
      <p:ext uri="{BB962C8B-B14F-4D97-AF65-F5344CB8AC3E}">
        <p14:creationId xmlns:p14="http://schemas.microsoft.com/office/powerpoint/2010/main" xmlns="" val="3325086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Apache Parquet is a </a:t>
            </a:r>
            <a:r>
              <a:rPr lang="en-US" sz="1200" b="0" i="0" u="none" strike="noStrike" kern="1200" dirty="0" smtClean="0">
                <a:solidFill>
                  <a:schemeClr val="tx1"/>
                </a:solidFill>
                <a:effectLst/>
                <a:latin typeface="+mn-lt"/>
                <a:ea typeface="+mn-ea"/>
                <a:cs typeface="+mn-cs"/>
                <a:hlinkClick r:id="rId3"/>
              </a:rPr>
              <a:t>columnar storage</a:t>
            </a:r>
            <a:r>
              <a:rPr lang="en-US" sz="1200" b="0" i="0" kern="1200" dirty="0" smtClean="0">
                <a:solidFill>
                  <a:schemeClr val="tx1"/>
                </a:solidFill>
                <a:effectLst/>
                <a:latin typeface="+mn-lt"/>
                <a:ea typeface="+mn-ea"/>
                <a:cs typeface="+mn-cs"/>
              </a:rPr>
              <a:t> format available to any project in the Hadoop ecosystem</a:t>
            </a:r>
            <a:endParaRPr lang="en-US" dirty="0" smtClean="0"/>
          </a:p>
          <a:p>
            <a:pPr fontAlgn="base"/>
            <a:endParaRPr lang="en-US" dirty="0" smtClean="0"/>
          </a:p>
          <a:p>
            <a:pPr fontAlgn="base"/>
            <a:r>
              <a:rPr lang="en-US" dirty="0" smtClean="0"/>
              <a:t>Simba:</a:t>
            </a:r>
            <a:r>
              <a:rPr lang="en-US" baseline="0" dirty="0" smtClean="0"/>
              <a:t> </a:t>
            </a:r>
            <a:r>
              <a:rPr lang="en-US" sz="1200" b="0" i="0" kern="1200" dirty="0" smtClean="0">
                <a:solidFill>
                  <a:schemeClr val="tx1"/>
                </a:solidFill>
                <a:effectLst/>
                <a:latin typeface="+mn-lt"/>
                <a:ea typeface="+mn-ea"/>
                <a:cs typeface="+mn-cs"/>
              </a:rPr>
              <a:t>Supports all major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and cloud Spark distributions</a:t>
            </a:r>
          </a:p>
          <a:p>
            <a:pPr fontAlgn="base"/>
            <a:r>
              <a:rPr lang="en-US" sz="1200" b="0" i="0" kern="1200" dirty="0" smtClean="0">
                <a:solidFill>
                  <a:schemeClr val="tx1"/>
                </a:solidFill>
                <a:effectLst/>
                <a:latin typeface="+mn-lt"/>
                <a:ea typeface="+mn-ea"/>
                <a:cs typeface="+mn-cs"/>
              </a:rPr>
              <a:t>Supports all common data types</a:t>
            </a:r>
          </a:p>
          <a:p>
            <a:pPr fontAlgn="base"/>
            <a:r>
              <a:rPr lang="en-US" sz="1200" b="0" i="0" kern="1200" dirty="0" smtClean="0">
                <a:solidFill>
                  <a:schemeClr val="tx1"/>
                </a:solidFill>
                <a:effectLst/>
                <a:latin typeface="+mn-lt"/>
                <a:ea typeface="+mn-ea"/>
                <a:cs typeface="+mn-cs"/>
              </a:rPr>
              <a:t>Maps SQL to Spark SQL</a:t>
            </a:r>
          </a:p>
          <a:p>
            <a:pPr fontAlgn="base"/>
            <a:r>
              <a:rPr lang="en-US" sz="1200" b="0" i="0" kern="1200" dirty="0" smtClean="0">
                <a:solidFill>
                  <a:schemeClr val="tx1"/>
                </a:solidFill>
                <a:effectLst/>
                <a:latin typeface="+mn-lt"/>
                <a:ea typeface="+mn-ea"/>
                <a:cs typeface="+mn-cs"/>
              </a:rPr>
              <a:t>Only direct, universal ODBC 3.52 data access solution for Apache Spark</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77</a:t>
            </a:fld>
            <a:endParaRPr lang="en-US"/>
          </a:p>
        </p:txBody>
      </p:sp>
    </p:spTree>
    <p:extLst>
      <p:ext uri="{BB962C8B-B14F-4D97-AF65-F5344CB8AC3E}">
        <p14:creationId xmlns:p14="http://schemas.microsoft.com/office/powerpoint/2010/main" xmlns="" val="29845077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78</a:t>
            </a:fld>
            <a:endParaRPr lang="en-US"/>
          </a:p>
        </p:txBody>
      </p:sp>
    </p:spTree>
    <p:extLst>
      <p:ext uri="{BB962C8B-B14F-4D97-AF65-F5344CB8AC3E}">
        <p14:creationId xmlns:p14="http://schemas.microsoft.com/office/powerpoint/2010/main" xmlns="" val="4118414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79</a:t>
            </a:fld>
            <a:endParaRPr lang="en-US"/>
          </a:p>
        </p:txBody>
      </p:sp>
    </p:spTree>
    <p:extLst>
      <p:ext uri="{BB962C8B-B14F-4D97-AF65-F5344CB8AC3E}">
        <p14:creationId xmlns:p14="http://schemas.microsoft.com/office/powerpoint/2010/main" xmlns="" val="331372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8</a:t>
            </a:fld>
            <a:endParaRPr lang="en-US"/>
          </a:p>
        </p:txBody>
      </p:sp>
    </p:spTree>
    <p:extLst>
      <p:ext uri="{BB962C8B-B14F-4D97-AF65-F5344CB8AC3E}">
        <p14:creationId xmlns:p14="http://schemas.microsoft.com/office/powerpoint/2010/main" xmlns="" val="12370370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Although  inspired by data frames in R and Python (Pandas), Spark Dataframes</a:t>
            </a:r>
            <a:r>
              <a:rPr lang="en-US" sz="1200" b="0" i="0" kern="1200" baseline="0" dirty="0" smtClean="0">
                <a:solidFill>
                  <a:schemeClr val="tx1"/>
                </a:solidFill>
                <a:effectLst/>
                <a:latin typeface="+mn-lt"/>
                <a:ea typeface="+mn-ea"/>
                <a:cs typeface="+mn-cs"/>
              </a:rPr>
              <a:t> was </a:t>
            </a:r>
            <a:r>
              <a:rPr lang="en-US" sz="1200" b="0" i="0" kern="1200" dirty="0" smtClean="0">
                <a:solidFill>
                  <a:schemeClr val="tx1"/>
                </a:solidFill>
                <a:effectLst/>
                <a:latin typeface="+mn-lt"/>
                <a:ea typeface="+mn-ea"/>
                <a:cs typeface="+mn-cs"/>
              </a:rPr>
              <a:t>designed from the ground-up to support modern big data and data science applications.</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80</a:t>
            </a:fld>
            <a:endParaRPr lang="en-US"/>
          </a:p>
        </p:txBody>
      </p:sp>
    </p:spTree>
    <p:extLst>
      <p:ext uri="{BB962C8B-B14F-4D97-AF65-F5344CB8AC3E}">
        <p14:creationId xmlns:p14="http://schemas.microsoft.com/office/powerpoint/2010/main" xmlns="" val="1803064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a </a:t>
            </a:r>
            <a:r>
              <a:rPr lang="en-US" sz="1200" b="0" i="0" kern="1200" dirty="0" err="1" smtClean="0">
                <a:solidFill>
                  <a:schemeClr val="tx1"/>
                </a:solidFill>
                <a:effectLst/>
                <a:latin typeface="+mn-lt"/>
                <a:ea typeface="+mn-ea"/>
                <a:cs typeface="+mn-cs"/>
              </a:rPr>
              <a:t>SQLContext</a:t>
            </a:r>
            <a:r>
              <a:rPr lang="en-US" sz="1200" b="0" i="0" kern="1200" dirty="0" smtClean="0">
                <a:solidFill>
                  <a:schemeClr val="tx1"/>
                </a:solidFill>
                <a:effectLst/>
                <a:latin typeface="+mn-lt"/>
                <a:ea typeface="+mn-ea"/>
                <a:cs typeface="+mn-cs"/>
              </a:rPr>
              <a:t>, applications can create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from an </a:t>
            </a:r>
            <a:r>
              <a:rPr lang="en-US" sz="1200" b="0" i="0" u="none" strike="noStrike" kern="1200" dirty="0" smtClean="0">
                <a:solidFill>
                  <a:schemeClr val="tx1"/>
                </a:solidFill>
                <a:effectLst/>
                <a:latin typeface="+mn-lt"/>
                <a:ea typeface="+mn-ea"/>
                <a:cs typeface="+mn-cs"/>
                <a:hlinkClick r:id="rId3"/>
              </a:rPr>
              <a:t>existing RDD</a:t>
            </a:r>
            <a:r>
              <a:rPr lang="en-US" sz="1200" b="0" i="0" kern="1200" dirty="0" smtClean="0">
                <a:solidFill>
                  <a:schemeClr val="tx1"/>
                </a:solidFill>
                <a:effectLst/>
                <a:latin typeface="+mn-lt"/>
                <a:ea typeface="+mn-ea"/>
                <a:cs typeface="+mn-cs"/>
              </a:rPr>
              <a:t>, from a Hive table, or from </a:t>
            </a:r>
            <a:r>
              <a:rPr lang="en-US" sz="1200" b="0" i="0" u="none" strike="noStrike" kern="1200" dirty="0" smtClean="0">
                <a:solidFill>
                  <a:schemeClr val="tx1"/>
                </a:solidFill>
                <a:effectLst/>
                <a:latin typeface="+mn-lt"/>
                <a:ea typeface="+mn-ea"/>
                <a:cs typeface="+mn-cs"/>
                <a:hlinkClick r:id="rId3"/>
              </a:rPr>
              <a:t>data sources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an example, the following creates a DataFrame based on the content of a JSON file: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BF7D8C-7970-48FE-9283-7C11973B602A}" type="slidenum">
              <a:rPr lang="en-US" smtClean="0"/>
              <a:pPr/>
              <a:t>81</a:t>
            </a:fld>
            <a:endParaRPr lang="en-US"/>
          </a:p>
        </p:txBody>
      </p:sp>
    </p:spTree>
    <p:extLst>
      <p:ext uri="{BB962C8B-B14F-4D97-AF65-F5344CB8AC3E}">
        <p14:creationId xmlns:p14="http://schemas.microsoft.com/office/powerpoint/2010/main" xmlns="" val="31161796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built,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provide a domain-specific language for distributed data manipulation.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Here we include some basic examples of structured data processing using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82</a:t>
            </a:fld>
            <a:endParaRPr lang="en-US"/>
          </a:p>
        </p:txBody>
      </p:sp>
    </p:spTree>
    <p:extLst>
      <p:ext uri="{BB962C8B-B14F-4D97-AF65-F5344CB8AC3E}">
        <p14:creationId xmlns:p14="http://schemas.microsoft.com/office/powerpoint/2010/main" xmlns="" val="38210104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dirty="0" err="1" smtClean="0"/>
              <a:t>sql</a:t>
            </a:r>
            <a:r>
              <a:rPr lang="en-US" sz="1200" b="0" i="0" kern="1200" dirty="0" smtClean="0">
                <a:solidFill>
                  <a:schemeClr val="tx1"/>
                </a:solidFill>
                <a:effectLst/>
                <a:latin typeface="+mn-lt"/>
                <a:ea typeface="+mn-ea"/>
                <a:cs typeface="+mn-cs"/>
              </a:rPr>
              <a:t> function on a </a:t>
            </a:r>
            <a:r>
              <a:rPr lang="en-US" dirty="0" err="1" smtClean="0"/>
              <a:t>SQLContext</a:t>
            </a:r>
            <a:r>
              <a:rPr lang="en-US" sz="1200" b="0" i="0" kern="1200" dirty="0" smtClean="0">
                <a:solidFill>
                  <a:schemeClr val="tx1"/>
                </a:solidFill>
                <a:effectLst/>
                <a:latin typeface="+mn-lt"/>
                <a:ea typeface="+mn-ea"/>
                <a:cs typeface="+mn-cs"/>
              </a:rPr>
              <a:t> enables applications to run SQL queries programmatically and returns the result as a </a:t>
            </a:r>
            <a:r>
              <a:rPr lang="en-US" dirty="0" smtClean="0"/>
              <a:t>DataFrame</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83</a:t>
            </a:fld>
            <a:endParaRPr lang="en-US"/>
          </a:p>
        </p:txBody>
      </p:sp>
    </p:spTree>
    <p:extLst>
      <p:ext uri="{BB962C8B-B14F-4D97-AF65-F5344CB8AC3E}">
        <p14:creationId xmlns:p14="http://schemas.microsoft.com/office/powerpoint/2010/main" xmlns="" val="12727120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a:t>
            </a:r>
            <a:r>
              <a:rPr lang="en-US" baseline="30000" dirty="0" smtClean="0"/>
              <a:t>st</a:t>
            </a:r>
            <a:r>
              <a:rPr lang="en-US" dirty="0" smtClean="0"/>
              <a:t> method </a:t>
            </a:r>
            <a:r>
              <a:rPr lang="en-US" sz="1200" b="0" i="0" kern="1200" dirty="0" smtClean="0">
                <a:solidFill>
                  <a:schemeClr val="tx1"/>
                </a:solidFill>
                <a:effectLst/>
                <a:latin typeface="+mn-lt"/>
                <a:ea typeface="+mn-ea"/>
                <a:cs typeface="+mn-cs"/>
              </a:rPr>
              <a:t>works well when you already know the schema while writing your Spark application.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While the 2</a:t>
            </a:r>
            <a:r>
              <a:rPr lang="en-US" sz="1200" b="0" i="0" kern="1200" baseline="30000" dirty="0" smtClean="0">
                <a:solidFill>
                  <a:schemeClr val="tx1"/>
                </a:solidFill>
                <a:effectLst/>
                <a:latin typeface="+mn-lt"/>
                <a:ea typeface="+mn-ea"/>
                <a:cs typeface="+mn-cs"/>
              </a:rPr>
              <a:t>nd</a:t>
            </a:r>
            <a:r>
              <a:rPr lang="en-US" sz="1200" b="0" i="0" kern="1200" dirty="0" smtClean="0">
                <a:solidFill>
                  <a:schemeClr val="tx1"/>
                </a:solidFill>
                <a:effectLst/>
                <a:latin typeface="+mn-lt"/>
                <a:ea typeface="+mn-ea"/>
                <a:cs typeface="+mn-cs"/>
              </a:rPr>
              <a:t> method</a:t>
            </a:r>
            <a:r>
              <a:rPr lang="en-US" sz="1200" b="0" i="0" kern="1200" baseline="0" dirty="0" smtClean="0">
                <a:solidFill>
                  <a:schemeClr val="tx1"/>
                </a:solidFill>
                <a:effectLst/>
                <a:latin typeface="+mn-lt"/>
                <a:ea typeface="+mn-ea"/>
                <a:cs typeface="+mn-cs"/>
              </a:rPr>
              <a:t> is more verbose, </a:t>
            </a:r>
            <a:r>
              <a:rPr lang="en-US" sz="1200" b="0" i="0" kern="1200" dirty="0" smtClean="0">
                <a:solidFill>
                  <a:schemeClr val="tx1"/>
                </a:solidFill>
                <a:effectLst/>
                <a:latin typeface="+mn-lt"/>
                <a:ea typeface="+mn-ea"/>
                <a:cs typeface="+mn-cs"/>
              </a:rPr>
              <a:t>it allows you to construct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when the columns and their types are not known until runtime.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84</a:t>
            </a:fld>
            <a:endParaRPr lang="en-US"/>
          </a:p>
        </p:txBody>
      </p:sp>
    </p:spTree>
    <p:extLst>
      <p:ext uri="{BB962C8B-B14F-4D97-AF65-F5344CB8AC3E}">
        <p14:creationId xmlns:p14="http://schemas.microsoft.com/office/powerpoint/2010/main" xmlns="" val="3004093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SQL can convert an RDD of Row objects to a DataFrame, inferring the datatypes.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Rows are constructed by passing a list of key/value pairs as </a:t>
            </a:r>
            <a:r>
              <a:rPr lang="en-US" sz="1200" b="0" i="0" kern="1200" dirty="0" err="1" smtClean="0">
                <a:solidFill>
                  <a:schemeClr val="tx1"/>
                </a:solidFill>
                <a:effectLst/>
                <a:latin typeface="+mn-lt"/>
                <a:ea typeface="+mn-ea"/>
                <a:cs typeface="+mn-cs"/>
              </a:rPr>
              <a:t>kwargs</a:t>
            </a:r>
            <a:r>
              <a:rPr lang="en-US" sz="1200" b="0" i="0" kern="1200" dirty="0" smtClean="0">
                <a:solidFill>
                  <a:schemeClr val="tx1"/>
                </a:solidFill>
                <a:effectLst/>
                <a:latin typeface="+mn-lt"/>
                <a:ea typeface="+mn-ea"/>
                <a:cs typeface="+mn-cs"/>
              </a:rPr>
              <a:t> to the Row class.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keys of this list define the column names of the table, and the types are inferred by looking at the first row. Since we currently only look at the first row, it is important that there is no missing data in the first row of the RDD.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future versions we plan to more completely infer the schema by looking at more data, similar to the inference that is performed on JSON files.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85</a:t>
            </a:fld>
            <a:endParaRPr lang="en-US"/>
          </a:p>
        </p:txBody>
      </p:sp>
    </p:spTree>
    <p:extLst>
      <p:ext uri="{BB962C8B-B14F-4D97-AF65-F5344CB8AC3E}">
        <p14:creationId xmlns:p14="http://schemas.microsoft.com/office/powerpoint/2010/main" xmlns="" val="19797714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SQL can convert an RDD of Row objects to a DataFrame, inferring the datatypes.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Rows are constructed by passing a list of key/value pairs as </a:t>
            </a:r>
            <a:r>
              <a:rPr lang="en-US" sz="1200" b="0" i="0" kern="1200" dirty="0" err="1" smtClean="0">
                <a:solidFill>
                  <a:schemeClr val="tx1"/>
                </a:solidFill>
                <a:effectLst/>
                <a:latin typeface="+mn-lt"/>
                <a:ea typeface="+mn-ea"/>
                <a:cs typeface="+mn-cs"/>
              </a:rPr>
              <a:t>kwargs</a:t>
            </a:r>
            <a:r>
              <a:rPr lang="en-US" sz="1200" b="0" i="0" kern="1200" dirty="0" smtClean="0">
                <a:solidFill>
                  <a:schemeClr val="tx1"/>
                </a:solidFill>
                <a:effectLst/>
                <a:latin typeface="+mn-lt"/>
                <a:ea typeface="+mn-ea"/>
                <a:cs typeface="+mn-cs"/>
              </a:rPr>
              <a:t> to the Row class.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keys of this list define the column names of the table, and the types are inferred by looking at the first row. Since we currently only look at the first row, it is important that there is no missing data in the first row of the RDD.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future versions we plan to more completely infer the schema by looking at more data, similar to the inference that is performed on JSON files.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86</a:t>
            </a:fld>
            <a:endParaRPr lang="en-US"/>
          </a:p>
        </p:txBody>
      </p:sp>
    </p:spTree>
    <p:extLst>
      <p:ext uri="{BB962C8B-B14F-4D97-AF65-F5344CB8AC3E}">
        <p14:creationId xmlns:p14="http://schemas.microsoft.com/office/powerpoint/2010/main" xmlns="" val="21173611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a dictionary of </a:t>
            </a:r>
            <a:r>
              <a:rPr lang="en-US" sz="1200" b="0" i="0" kern="1200" dirty="0" err="1" smtClean="0">
                <a:solidFill>
                  <a:schemeClr val="tx1"/>
                </a:solidFill>
                <a:effectLst/>
                <a:latin typeface="+mn-lt"/>
                <a:ea typeface="+mn-ea"/>
                <a:cs typeface="+mn-cs"/>
              </a:rPr>
              <a:t>kwargs</a:t>
            </a:r>
            <a:r>
              <a:rPr lang="en-US" sz="1200" b="0" i="0" kern="1200" dirty="0" smtClean="0">
                <a:solidFill>
                  <a:schemeClr val="tx1"/>
                </a:solidFill>
                <a:effectLst/>
                <a:latin typeface="+mn-lt"/>
                <a:ea typeface="+mn-ea"/>
                <a:cs typeface="+mn-cs"/>
              </a:rPr>
              <a:t> cannot be defined ahead of time (for example, the structure of records is encoded in a string, or a text dataset will be parsed and fields will be projected differently for different users), a DataFrame can be created programmatically with three steps.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1) Create an RDD of tuples or lists from the original RDD;</a:t>
            </a:r>
          </a:p>
          <a:p>
            <a:r>
              <a:rPr lang="en-US" sz="1200" b="0" i="0" kern="1200" dirty="0" smtClean="0">
                <a:solidFill>
                  <a:schemeClr val="tx1"/>
                </a:solidFill>
                <a:effectLst/>
                <a:latin typeface="+mn-lt"/>
                <a:ea typeface="+mn-ea"/>
                <a:cs typeface="+mn-cs"/>
              </a:rPr>
              <a:t>2) Create the schema represented by a </a:t>
            </a:r>
            <a:r>
              <a:rPr lang="en-US" sz="1200" b="0" i="0" kern="1200" dirty="0" err="1" smtClean="0">
                <a:solidFill>
                  <a:schemeClr val="tx1"/>
                </a:solidFill>
                <a:effectLst/>
                <a:latin typeface="+mn-lt"/>
                <a:ea typeface="+mn-ea"/>
                <a:cs typeface="+mn-cs"/>
              </a:rPr>
              <a:t>StructType</a:t>
            </a:r>
            <a:r>
              <a:rPr lang="en-US" sz="1200" b="0" i="0" kern="1200" dirty="0" smtClean="0">
                <a:solidFill>
                  <a:schemeClr val="tx1"/>
                </a:solidFill>
                <a:effectLst/>
                <a:latin typeface="+mn-lt"/>
                <a:ea typeface="+mn-ea"/>
                <a:cs typeface="+mn-cs"/>
              </a:rPr>
              <a:t> matching the structure of tuples or lists in the RDD created in the step 1.</a:t>
            </a:r>
          </a:p>
          <a:p>
            <a:r>
              <a:rPr lang="en-US" sz="1200" b="0" i="0" kern="1200" dirty="0" smtClean="0">
                <a:solidFill>
                  <a:schemeClr val="tx1"/>
                </a:solidFill>
                <a:effectLst/>
                <a:latin typeface="+mn-lt"/>
                <a:ea typeface="+mn-ea"/>
                <a:cs typeface="+mn-cs"/>
              </a:rPr>
              <a:t>3) Apply the schema to the RDD via </a:t>
            </a:r>
            <a:r>
              <a:rPr lang="en-US" sz="1200" b="0" i="0" kern="1200" dirty="0" err="1" smtClean="0">
                <a:solidFill>
                  <a:schemeClr val="tx1"/>
                </a:solidFill>
                <a:effectLst/>
                <a:latin typeface="+mn-lt"/>
                <a:ea typeface="+mn-ea"/>
                <a:cs typeface="+mn-cs"/>
              </a:rPr>
              <a:t>createDataFrame</a:t>
            </a:r>
            <a:r>
              <a:rPr lang="en-US" sz="1200" b="0" i="0" kern="1200" dirty="0" smtClean="0">
                <a:solidFill>
                  <a:schemeClr val="tx1"/>
                </a:solidFill>
                <a:effectLst/>
                <a:latin typeface="+mn-lt"/>
                <a:ea typeface="+mn-ea"/>
                <a:cs typeface="+mn-cs"/>
              </a:rPr>
              <a:t> method provided by </a:t>
            </a:r>
            <a:r>
              <a:rPr lang="en-US" sz="1200" b="0" i="0" kern="1200" dirty="0" err="1" smtClean="0">
                <a:solidFill>
                  <a:schemeClr val="tx1"/>
                </a:solidFill>
                <a:effectLst/>
                <a:latin typeface="+mn-lt"/>
                <a:ea typeface="+mn-ea"/>
                <a:cs typeface="+mn-cs"/>
              </a:rPr>
              <a:t>SQLContext</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BF7D8C-7970-48FE-9283-7C11973B602A}" type="slidenum">
              <a:rPr lang="en-US" smtClean="0"/>
              <a:pPr/>
              <a:t>87</a:t>
            </a:fld>
            <a:endParaRPr lang="en-US"/>
          </a:p>
        </p:txBody>
      </p:sp>
    </p:spTree>
    <p:extLst>
      <p:ext uri="{BB962C8B-B14F-4D97-AF65-F5344CB8AC3E}">
        <p14:creationId xmlns:p14="http://schemas.microsoft.com/office/powerpoint/2010/main" xmlns="" val="10185211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following example shows how to construct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in Python. A similar API is available in Scala and Java.</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88</a:t>
            </a:fld>
            <a:endParaRPr lang="en-US"/>
          </a:p>
        </p:txBody>
      </p:sp>
    </p:spTree>
    <p:extLst>
      <p:ext uri="{BB962C8B-B14F-4D97-AF65-F5344CB8AC3E}">
        <p14:creationId xmlns:p14="http://schemas.microsoft.com/office/powerpoint/2010/main" xmlns="" val="11455849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built,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provide a domain-specific language for distributed data manipulation.  Here is an example of using </a:t>
            </a:r>
            <a:r>
              <a:rPr lang="en-US" sz="1200" b="0" i="0" kern="1200" dirty="0" err="1" smtClean="0">
                <a:solidFill>
                  <a:schemeClr val="tx1"/>
                </a:solidFill>
                <a:effectLst/>
                <a:latin typeface="+mn-lt"/>
                <a:ea typeface="+mn-ea"/>
                <a:cs typeface="+mn-cs"/>
              </a:rPr>
              <a:t>DataFrames</a:t>
            </a:r>
            <a:r>
              <a:rPr lang="en-US" sz="1200" b="0" i="0" kern="1200" dirty="0" smtClean="0">
                <a:solidFill>
                  <a:schemeClr val="tx1"/>
                </a:solidFill>
                <a:effectLst/>
                <a:latin typeface="+mn-lt"/>
                <a:ea typeface="+mn-ea"/>
                <a:cs typeface="+mn-cs"/>
              </a:rPr>
              <a:t> to manipulate the demographic data of a large population of users: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89</a:t>
            </a:fld>
            <a:endParaRPr lang="en-US"/>
          </a:p>
        </p:txBody>
      </p:sp>
    </p:spTree>
    <p:extLst>
      <p:ext uri="{BB962C8B-B14F-4D97-AF65-F5344CB8AC3E}">
        <p14:creationId xmlns:p14="http://schemas.microsoft.com/office/powerpoint/2010/main" xmlns="" val="1914674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26 people</a:t>
            </a:r>
          </a:p>
          <a:p>
            <a:r>
              <a:rPr lang="en-US" dirty="0" smtClean="0"/>
              <a:t>Banking:</a:t>
            </a:r>
            <a:r>
              <a:rPr lang="en-US" baseline="0" dirty="0" smtClean="0"/>
              <a:t> 8 people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a:t>
            </a:fld>
            <a:endParaRPr lang="en-US"/>
          </a:p>
        </p:txBody>
      </p:sp>
    </p:spTree>
    <p:extLst>
      <p:ext uri="{BB962C8B-B14F-4D97-AF65-F5344CB8AC3E}">
        <p14:creationId xmlns:p14="http://schemas.microsoft.com/office/powerpoint/2010/main" xmlns="" val="20415026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90</a:t>
            </a:fld>
            <a:endParaRPr lang="en-US"/>
          </a:p>
        </p:txBody>
      </p:sp>
    </p:spTree>
    <p:extLst>
      <p:ext uri="{BB962C8B-B14F-4D97-AF65-F5344CB8AC3E}">
        <p14:creationId xmlns:p14="http://schemas.microsoft.com/office/powerpoint/2010/main" xmlns="" val="41294320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None of the cores or memory has been given out by this</a:t>
            </a:r>
            <a:r>
              <a:rPr lang="en-US" baseline="0" dirty="0" smtClean="0"/>
              <a:t> Spark Worker yet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91</a:t>
            </a:fld>
            <a:endParaRPr lang="en-US"/>
          </a:p>
        </p:txBody>
      </p:sp>
    </p:spTree>
    <p:extLst>
      <p:ext uri="{BB962C8B-B14F-4D97-AF65-F5344CB8AC3E}">
        <p14:creationId xmlns:p14="http://schemas.microsoft.com/office/powerpoint/2010/main" xmlns="" val="5086485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 a misconfiguring: Worker has given all its cores to the running executor, but not all of its memory. It</a:t>
            </a:r>
            <a:r>
              <a:rPr lang="en-US" baseline="0" dirty="0" smtClean="0"/>
              <a:t> cannot start any more executors, because it’s out of cores. It might as well have given out all its memory. Why did this happen? Because programmer constrained the memory (asking for 512M). If the programmer hadn’t put a memory limit on the request, the worker would’ve been “greedy”, giving all available memory to the one executor. (Only one executor would’ve been able to run, just as with the above setup.)</a:t>
            </a:r>
            <a:br>
              <a:rPr lang="en-US" baseline="0" dirty="0" smtClean="0"/>
            </a:br>
            <a:r>
              <a:rPr lang="en-US" baseline="0" dirty="0" smtClean="0"/>
              <a:t/>
            </a:r>
            <a:br>
              <a:rPr lang="en-US" baseline="0" dirty="0" smtClean="0"/>
            </a:br>
            <a:r>
              <a:rPr lang="en-US" baseline="0" dirty="0" smtClean="0"/>
              <a:t>ONLY APPLIES TO STANDALONE RESOURCE MANAGER.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92</a:t>
            </a:fld>
            <a:endParaRPr lang="en-US"/>
          </a:p>
        </p:txBody>
      </p:sp>
    </p:spTree>
    <p:extLst>
      <p:ext uri="{BB962C8B-B14F-4D97-AF65-F5344CB8AC3E}">
        <p14:creationId xmlns:p14="http://schemas.microsoft.com/office/powerpoint/2010/main" xmlns="" val="9479630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UI comes from</a:t>
            </a:r>
            <a:r>
              <a:rPr lang="en-US" baseline="0" dirty="0" smtClean="0"/>
              <a:t> the driver JVM.</a:t>
            </a:r>
          </a:p>
          <a:p>
            <a:endParaRPr lang="en-US" dirty="0" smtClean="0"/>
          </a:p>
          <a:p>
            <a:r>
              <a:rPr lang="en-US" dirty="0" smtClean="0"/>
              <a:t>The jobs page contains detailed execution information for active and recently completed Spark jobs. One very useful piece of information on this page is the progress of running</a:t>
            </a:r>
          </a:p>
          <a:p>
            <a:r>
              <a:rPr lang="en-US" dirty="0" smtClean="0"/>
              <a:t>jobs, stages, and tasks. Within each stage, this page provides several metrics that can be used to better understand physical execution.</a:t>
            </a:r>
          </a:p>
          <a:p>
            <a:endParaRPr lang="en-US" dirty="0" smtClean="0"/>
          </a:p>
          <a:p>
            <a:r>
              <a:rPr lang="en-US" dirty="0" smtClean="0"/>
              <a:t>A common use for this page is to assess the performance of a job. A good first step is to look through the stages which make up a job and see whether there are stages that are</a:t>
            </a:r>
          </a:p>
          <a:p>
            <a:r>
              <a:rPr lang="en-US" dirty="0" smtClean="0"/>
              <a:t>particularly slow or vary significantly in response time across multiple runs of the same job. If you have an especially expensive stage, you can click through and better understand what user code the stage is associated with.</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93</a:t>
            </a:fld>
            <a:endParaRPr lang="en-US"/>
          </a:p>
        </p:txBody>
      </p:sp>
    </p:spTree>
    <p:extLst>
      <p:ext uri="{BB962C8B-B14F-4D97-AF65-F5344CB8AC3E}">
        <p14:creationId xmlns:p14="http://schemas.microsoft.com/office/powerpoint/2010/main" xmlns="" val="34919817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job breaks down</a:t>
            </a:r>
            <a:r>
              <a:rPr lang="en-US" baseline="0" dirty="0" smtClean="0"/>
              <a:t> into one or more stages. Don’t worry too much about that right now; it’s an intermediate topic. But, once you get into dealing with stages, there’s a UI that exposes information about them.</a:t>
            </a:r>
            <a:endParaRPr lang="en-US" dirty="0" smtClean="0"/>
          </a:p>
          <a:p>
            <a:endParaRPr lang="en-US" dirty="0" smtClean="0"/>
          </a:p>
          <a:p>
            <a:r>
              <a:rPr lang="en-US" dirty="0" smtClean="0"/>
              <a:t>The first stop for learning about the behavior and performance of a Spark application is Spark’s built-in web UI. This is available at the machine where the driver is running at port 4040 by default. On caveat is that in the case of YARN cluster mode, where the application driver runs inside of the cluster, you should access the UI through the </a:t>
            </a:r>
            <a:r>
              <a:rPr lang="en-US" dirty="0" err="1" smtClean="0"/>
              <a:t>ResourceManager</a:t>
            </a:r>
            <a:r>
              <a:rPr lang="en-US" dirty="0" smtClean="0"/>
              <a:t>, which proxies requests directly to the driver.</a:t>
            </a:r>
          </a:p>
          <a:p>
            <a:endParaRPr lang="en-US" dirty="0" smtClean="0"/>
          </a:p>
          <a:p>
            <a:r>
              <a:rPr lang="en-US" dirty="0" smtClean="0"/>
              <a:t>Once you’ve narrowed down a stage of interest, the stage page can help isolate performance issues. In data-parallel systems such as Spark, a common source of performance</a:t>
            </a:r>
          </a:p>
          <a:p>
            <a:r>
              <a:rPr lang="en-US" dirty="0" smtClean="0"/>
              <a:t>issues is skew, which occurs when a small number of tasks take a very large amount of time and hurt the overall performance. The stage page can help you identify skew by</a:t>
            </a:r>
          </a:p>
          <a:p>
            <a:r>
              <a:rPr lang="en-US" dirty="0" smtClean="0"/>
              <a:t>looking at the distribution of different metrics over all tasks. A good starting point is the runtime of the task; do a few tasks take much more time than others? If this is the case, you can dig deeper and see what is causing the tasks to be slow. Do a small number of tasks read or write much more data than others? Are tasks running on certain nodes very slow? These are useful first steps when debugging a job.</a:t>
            </a:r>
          </a:p>
          <a:p>
            <a:endParaRPr lang="en-US" dirty="0" smtClean="0"/>
          </a:p>
          <a:p>
            <a:r>
              <a:rPr lang="en-US" dirty="0" smtClean="0"/>
              <a:t>In addition to looking at task skew, it can be helpful to identify how much time tasks are spending in each of the phases of the task lifecycle: reading, computing, and writing.</a:t>
            </a:r>
          </a:p>
          <a:p>
            <a:r>
              <a:rPr lang="en-US" dirty="0" smtClean="0"/>
              <a:t>If tasks spend very little time reading or writing data, but take a long time overall, it can be the case that user code itself is expensive. Some tasks may spend almost all of</a:t>
            </a:r>
          </a:p>
          <a:p>
            <a:r>
              <a:rPr lang="en-US" dirty="0" smtClean="0"/>
              <a:t>their time reading data from an external storage system, and will not benefit much from additional optimization in Spark since they are bottlenecked on input read.</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94</a:t>
            </a:fld>
            <a:endParaRPr lang="en-US"/>
          </a:p>
        </p:txBody>
      </p:sp>
    </p:spTree>
    <p:extLst>
      <p:ext uri="{BB962C8B-B14F-4D97-AF65-F5344CB8AC3E}">
        <p14:creationId xmlns:p14="http://schemas.microsoft.com/office/powerpoint/2010/main" xmlns="" val="1719730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storage page contains information about persisted (cached) RDDs. An RDD is persisted if someone called  persist() on the RDD and it was later computed in some job. In some cases, if many RDDs are cached, older ones will fall out of memory to make space for newer ones. This page will tell you exactly what fraction of each RDD is cached and the quantity of data cached in various storage media (disk, memory, </a:t>
            </a:r>
            <a:r>
              <a:rPr lang="en-US" dirty="0" err="1" smtClean="0"/>
              <a:t>etc</a:t>
            </a:r>
            <a:r>
              <a:rPr lang="en-US" dirty="0" smtClean="0"/>
              <a:t>). It can be good to scan this page and understand whether important datasets are fitting into memory or not.</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95</a:t>
            </a:fld>
            <a:endParaRPr lang="en-US"/>
          </a:p>
        </p:txBody>
      </p:sp>
    </p:spTree>
    <p:extLst>
      <p:ext uri="{BB962C8B-B14F-4D97-AF65-F5344CB8AC3E}">
        <p14:creationId xmlns:p14="http://schemas.microsoft.com/office/powerpoint/2010/main" xmlns="" val="36665342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screen</a:t>
            </a:r>
            <a:r>
              <a:rPr lang="en-US" baseline="0" dirty="0" smtClean="0"/>
              <a:t> you see after clicking on the RDD name on the previous slide. NOTE: This is local mode. You can tell because the executor says “</a:t>
            </a:r>
            <a:r>
              <a:rPr lang="en-US" baseline="0" dirty="0" err="1" smtClean="0"/>
              <a:t>localhost</a:t>
            </a:r>
            <a:r>
              <a:rPr lang="en-US" baseline="0" dirty="0" smtClean="0"/>
              <a:t>” and both executors are on the same port.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96</a:t>
            </a:fld>
            <a:endParaRPr lang="en-US"/>
          </a:p>
        </p:txBody>
      </p:sp>
    </p:spTree>
    <p:extLst>
      <p:ext uri="{BB962C8B-B14F-4D97-AF65-F5344CB8AC3E}">
        <p14:creationId xmlns:p14="http://schemas.microsoft.com/office/powerpoint/2010/main" xmlns="" val="27029580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 enumerates the set of active properties in the environment of your Spark application. The configuration here represents the “ground truth” of your application’s</a:t>
            </a:r>
          </a:p>
          <a:p>
            <a:r>
              <a:rPr lang="en-US" dirty="0" smtClean="0"/>
              <a:t>configuration. It can be helpful if you are debugging which configuration flags are enabled, especially if you are using multiple configuration mechanisms. This page will also</a:t>
            </a:r>
          </a:p>
          <a:p>
            <a:r>
              <a:rPr lang="en-US" dirty="0" smtClean="0"/>
              <a:t>enumerate jars and files you’ve added to your application, which can be useful when tracing down issues such as missing dependencies.</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97</a:t>
            </a:fld>
            <a:endParaRPr lang="en-US"/>
          </a:p>
        </p:txBody>
      </p:sp>
    </p:spTree>
    <p:extLst>
      <p:ext uri="{BB962C8B-B14F-4D97-AF65-F5344CB8AC3E}">
        <p14:creationId xmlns:p14="http://schemas.microsoft.com/office/powerpoint/2010/main" xmlns="" val="249637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page enumerates the active executors in the application along with some metrics around the processing and storage on each executor. One valuable use of this page is to confirm that your application has the amount of resources you were expecting. A good “first step” when debugging issues to scan this page, since a misconfiguration resulting in fewer executors than expected can, for obvious reasons, hurt performance. It can also be useful to look for executors with anomalous behaviors, such as a very large ratio of failed to successful tasks. An executor with a high failure rate could indicate a misconfiguration or failure on the physical host in question. Simply removing that host from the cluster can improve performance.</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98</a:t>
            </a:fld>
            <a:endParaRPr lang="en-US"/>
          </a:p>
        </p:txBody>
      </p:sp>
    </p:spTree>
    <p:extLst>
      <p:ext uri="{BB962C8B-B14F-4D97-AF65-F5344CB8AC3E}">
        <p14:creationId xmlns:p14="http://schemas.microsoft.com/office/powerpoint/2010/main" xmlns="" val="38494674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smtClean="0">
                <a:solidFill>
                  <a:schemeClr val="tx1"/>
                </a:solidFill>
                <a:effectLst/>
                <a:latin typeface="+mn-lt"/>
                <a:ea typeface="+mn-ea"/>
                <a:cs typeface="+mn-cs"/>
              </a:rPr>
              <a:t>Production Spark programs can be complex, with long workflows comprised of many different stages. Spark 1.4 adds visual debugging and monitoring utilities to understand the runtime behavior of Spark applications. An application timeline viewer profiles the completion of stages and tasks inside a running program. </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A</a:t>
            </a:r>
            <a:r>
              <a:rPr lang="en-US" sz="1200" b="0" i="0" kern="1200" baseline="0" dirty="0" smtClean="0">
                <a:solidFill>
                  <a:schemeClr val="tx1"/>
                </a:solidFill>
                <a:effectLst/>
                <a:latin typeface="+mn-lt"/>
                <a:ea typeface="+mn-ea"/>
                <a:cs typeface="+mn-cs"/>
              </a:rPr>
              <a:t> job correlates 1:1 with an action (e.g., a collect(), a count(), etc.).</a:t>
            </a:r>
          </a:p>
          <a:p>
            <a:pPr marL="171450" indent="-171450">
              <a:buFontTx/>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smtClean="0">
                <a:solidFill>
                  <a:schemeClr val="tx1"/>
                </a:solidFill>
                <a:effectLst/>
                <a:latin typeface="+mn-lt"/>
                <a:ea typeface="+mn-ea"/>
                <a:cs typeface="+mn-cs"/>
              </a:rPr>
              <a:t>All the visualizations here do is capture the existing metrics that were shown before in Spark</a:t>
            </a:r>
            <a:r>
              <a:rPr lang="en-US" sz="1200" b="0" i="0" u="none" strike="noStrike" kern="1200" baseline="0" dirty="0" smtClean="0">
                <a:solidFill>
                  <a:schemeClr val="tx1"/>
                </a:solidFill>
                <a:effectLst/>
                <a:latin typeface="+mn-lt"/>
                <a:ea typeface="+mn-ea"/>
                <a:cs typeface="+mn-cs"/>
              </a:rPr>
              <a:t> 1.3 and prior</a:t>
            </a:r>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99</a:t>
            </a:fld>
            <a:endParaRPr lang="en-US"/>
          </a:p>
        </p:txBody>
      </p:sp>
    </p:spTree>
    <p:extLst>
      <p:ext uri="{BB962C8B-B14F-4D97-AF65-F5344CB8AC3E}">
        <p14:creationId xmlns:p14="http://schemas.microsoft.com/office/powerpoint/2010/main" xmlns="" val="128234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5/29/2016</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5/29/2016</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0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20.png"/><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20.png"/><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20.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20.png"/><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0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08.xml.rels><?xml version="1.0" encoding="UTF-8" standalone="yes"?>
<Relationships xmlns="http://schemas.openxmlformats.org/package/2006/relationships"><Relationship Id="rId8" Type="http://schemas.openxmlformats.org/officeDocument/2006/relationships/hyperlink" Target="http://hadoop.apache.org/" TargetMode="External"/><Relationship Id="rId3" Type="http://schemas.openxmlformats.org/officeDocument/2006/relationships/image" Target="../media/image8.jpeg"/><Relationship Id="rId7" Type="http://schemas.openxmlformats.org/officeDocument/2006/relationships/image" Target="../media/image160.emf"/><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59.emf"/><Relationship Id="rId5" Type="http://schemas.openxmlformats.org/officeDocument/2006/relationships/image" Target="../media/image158.emf"/><Relationship Id="rId4" Type="http://schemas.openxmlformats.org/officeDocument/2006/relationships/image" Target="../media/image125.emf"/><Relationship Id="rId9" Type="http://schemas.openxmlformats.org/officeDocument/2006/relationships/image" Target="../media/image48.png"/></Relationships>
</file>

<file path=ppt/slides/_rels/slide109.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8.jpeg"/><Relationship Id="rId7" Type="http://schemas.openxmlformats.org/officeDocument/2006/relationships/image" Target="../media/image30.emf"/><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33.png"/><Relationship Id="rId5" Type="http://schemas.openxmlformats.org/officeDocument/2006/relationships/hyperlink" Target="http://hadoop.apache.org/" TargetMode="External"/><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1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30.emf"/><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62.png"/><Relationship Id="rId4" Type="http://schemas.openxmlformats.org/officeDocument/2006/relationships/image" Target="../media/image104.png"/></Relationships>
</file>

<file path=ppt/slides/_rels/slide1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3.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8.jpeg"/><Relationship Id="rId7" Type="http://schemas.openxmlformats.org/officeDocument/2006/relationships/image" Target="../media/image161.emf"/><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32.png"/><Relationship Id="rId5" Type="http://schemas.openxmlformats.org/officeDocument/2006/relationships/image" Target="../media/image162.png"/><Relationship Id="rId10" Type="http://schemas.openxmlformats.org/officeDocument/2006/relationships/image" Target="../media/image165.png"/><Relationship Id="rId4" Type="http://schemas.openxmlformats.org/officeDocument/2006/relationships/image" Target="../media/image125.emf"/><Relationship Id="rId9" Type="http://schemas.openxmlformats.org/officeDocument/2006/relationships/image" Target="../media/image47.png"/></Relationships>
</file>

<file path=ppt/slides/_rels/slide1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8.jpeg"/><Relationship Id="rId7" Type="http://schemas.openxmlformats.org/officeDocument/2006/relationships/image" Target="../media/image30.emf"/><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66.png"/></Relationships>
</file>

<file path=ppt/slides/_rels/slide1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36.png"/></Relationships>
</file>

<file path=ppt/slides/_rels/slide1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1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36.png"/></Relationships>
</file>

<file path=ppt/slides/_rels/slide1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36.png"/></Relationships>
</file>

<file path=ppt/slides/_rels/slide12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67.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25.emf"/><Relationship Id="rId5" Type="http://schemas.openxmlformats.org/officeDocument/2006/relationships/image" Target="../media/image168.png"/><Relationship Id="rId4" Type="http://schemas.openxmlformats.org/officeDocument/2006/relationships/image" Target="../media/image36.png"/></Relationships>
</file>

<file path=ppt/slides/_rels/slide1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70.png"/><Relationship Id="rId4" Type="http://schemas.openxmlformats.org/officeDocument/2006/relationships/image" Target="../media/image36.png"/></Relationships>
</file>

<file path=ppt/slides/_rels/slide1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68.png"/><Relationship Id="rId4" Type="http://schemas.openxmlformats.org/officeDocument/2006/relationships/image" Target="../media/image36.png"/></Relationships>
</file>

<file path=ppt/slides/_rels/slide12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57.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8.png"/><Relationship Id="rId4" Type="http://schemas.openxmlformats.org/officeDocument/2006/relationships/image" Target="../media/image36.png"/></Relationships>
</file>

<file path=ppt/slides/_rels/slide12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8.jpeg"/><Relationship Id="rId7" Type="http://schemas.openxmlformats.org/officeDocument/2006/relationships/image" Target="../media/image157.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36.png"/><Relationship Id="rId9" Type="http://schemas.openxmlformats.org/officeDocument/2006/relationships/image" Target="../media/image54.png"/></Relationships>
</file>

<file path=ppt/slides/_rels/slide1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6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57.png"/><Relationship Id="rId4" Type="http://schemas.openxmlformats.org/officeDocument/2006/relationships/image" Target="../media/image167.png"/></Relationships>
</file>

<file path=ppt/slides/_rels/slide1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chart" Target="../charts/chart10.xml"/><Relationship Id="rId4" Type="http://schemas.openxmlformats.org/officeDocument/2006/relationships/image" Target="../media/image36.png"/></Relationships>
</file>

<file path=ppt/slides/_rels/slide1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8.jpeg"/><Relationship Id="rId7" Type="http://schemas.openxmlformats.org/officeDocument/2006/relationships/image" Target="../media/image178.emf"/><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emf"/></Relationships>
</file>

<file path=ppt/slides/_rels/slide1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80.png"/></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79.png"/><Relationship Id="rId4" Type="http://schemas.openxmlformats.org/officeDocument/2006/relationships/image" Target="../media/image3.png"/></Relationships>
</file>

<file path=ppt/slides/_rels/slide1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79.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79.png"/></Relationships>
</file>

<file path=ppt/slides/_rels/slide1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2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83.png"/></Relationships>
</file>

<file path=ppt/slides/_rels/slide1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184.png"/></Relationships>
</file>

<file path=ppt/slides/_rels/slide15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jpeg"/><Relationship Id="rId7" Type="http://schemas.openxmlformats.org/officeDocument/2006/relationships/image" Target="../media/image39.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86.jpeg"/><Relationship Id="rId5" Type="http://schemas.openxmlformats.org/officeDocument/2006/relationships/image" Target="../media/image185.jpeg"/><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29.png"/></Relationships>
</file>

<file path=ppt/slides/_rels/slide15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89.pn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88.png"/><Relationship Id="rId4" Type="http://schemas.openxmlformats.org/officeDocument/2006/relationships/image" Target="../media/image44.png"/></Relationships>
</file>

<file path=ppt/slides/_rels/slide1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88.png"/></Relationships>
</file>

<file path=ppt/slides/_rels/slide1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62.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9.png"/><Relationship Id="rId4" Type="http://schemas.openxmlformats.org/officeDocument/2006/relationships/image" Target="../media/image162.png"/></Relationships>
</file>

<file path=ppt/slides/_rels/slide1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9.png"/><Relationship Id="rId4" Type="http://schemas.openxmlformats.org/officeDocument/2006/relationships/image" Target="../media/image162.png"/></Relationships>
</file>

<file path=ppt/slides/_rels/slide1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2.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62.png"/></Relationships>
</file>

<file path=ppt/slides/_rels/slide1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89.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20.png"/><Relationship Id="rId4" Type="http://schemas.openxmlformats.org/officeDocument/2006/relationships/image" Target="../media/image4.png"/></Relationships>
</file>

<file path=ppt/slides/_rels/slide16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20.png"/><Relationship Id="rId4" Type="http://schemas.openxmlformats.org/officeDocument/2006/relationships/image" Target="../media/image4.png"/></Relationships>
</file>

<file path=ppt/slides/_rels/slide1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62.png"/></Relationships>
</file>

<file path=ppt/slides/_rels/slide1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7.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62.png"/></Relationships>
</file>

<file path=ppt/slides/_rels/slide1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8.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62.png"/></Relationships>
</file>

<file path=ppt/slides/_rels/slide1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9.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62.pn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92.png"/><Relationship Id="rId4" Type="http://schemas.openxmlformats.org/officeDocument/2006/relationships/image" Target="../media/image189.png"/></Relationships>
</file>

<file path=ppt/slides/_rels/slide17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93.png"/><Relationship Id="rId4" Type="http://schemas.openxmlformats.org/officeDocument/2006/relationships/image" Target="../media/image189.png"/></Relationships>
</file>

<file path=ppt/slides/_rels/slide1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5.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databricks.workable.com/" TargetMode="External"/><Relationship Id="rId5"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8.jpeg"/><Relationship Id="rId21" Type="http://schemas.openxmlformats.org/officeDocument/2006/relationships/image" Target="../media/image41.png"/><Relationship Id="rId34" Type="http://schemas.openxmlformats.org/officeDocument/2006/relationships/image" Target="../media/image5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emf"/><Relationship Id="rId25" Type="http://schemas.openxmlformats.org/officeDocument/2006/relationships/image" Target="../media/image45.png"/><Relationship Id="rId33" Type="http://schemas.openxmlformats.org/officeDocument/2006/relationships/image" Target="../media/image52.png"/><Relationship Id="rId2" Type="http://schemas.openxmlformats.org/officeDocument/2006/relationships/notesSlide" Target="../notesSlides/notesSlide23.xml"/><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1.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hyperlink" Target="http://hadoop.apache.org/" TargetMode="External"/><Relationship Id="rId36" Type="http://schemas.openxmlformats.org/officeDocument/2006/relationships/image" Target="../media/image55.png"/><Relationship Id="rId10" Type="http://schemas.openxmlformats.org/officeDocument/2006/relationships/image" Target="../media/image30.emf"/><Relationship Id="rId19" Type="http://schemas.openxmlformats.org/officeDocument/2006/relationships/image" Target="../media/image39.png"/><Relationship Id="rId31" Type="http://schemas.openxmlformats.org/officeDocument/2006/relationships/image" Target="../media/image5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49.png"/><Relationship Id="rId35"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8.png"/><Relationship Id="rId3" Type="http://schemas.openxmlformats.org/officeDocument/2006/relationships/image" Target="../media/image8.jpeg"/><Relationship Id="rId7" Type="http://schemas.openxmlformats.org/officeDocument/2006/relationships/image" Target="../media/image20.png"/><Relationship Id="rId12" Type="http://schemas.openxmlformats.org/officeDocument/2006/relationships/hyperlink" Target="http://hive.apache.org/" TargetMode="External"/><Relationship Id="rId2" Type="http://schemas.openxmlformats.org/officeDocument/2006/relationships/notesSlide" Target="../notesSlides/notesSlide26.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31.png"/><Relationship Id="rId5" Type="http://schemas.openxmlformats.org/officeDocument/2006/relationships/hyperlink" Target="http://hadoop.apache.org/" TargetMode="External"/><Relationship Id="rId15" Type="http://schemas.openxmlformats.org/officeDocument/2006/relationships/image" Target="../media/image60.png"/><Relationship Id="rId10" Type="http://schemas.openxmlformats.org/officeDocument/2006/relationships/image" Target="../media/image24.png"/><Relationship Id="rId4" Type="http://schemas.openxmlformats.org/officeDocument/2006/relationships/image" Target="../media/image4.png"/><Relationship Id="rId9" Type="http://schemas.openxmlformats.org/officeDocument/2006/relationships/image" Target="../media/image33.png"/><Relationship Id="rId1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jpe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3.png"/><Relationship Id="rId5" Type="http://schemas.openxmlformats.org/officeDocument/2006/relationships/image" Target="../media/image20.png"/><Relationship Id="rId10"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jpeg"/><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jpe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3.png"/><Relationship Id="rId3" Type="http://schemas.openxmlformats.org/officeDocument/2006/relationships/image" Target="../media/image8.jpeg"/><Relationship Id="rId21" Type="http://schemas.openxmlformats.org/officeDocument/2006/relationships/image" Target="../media/image86.png"/><Relationship Id="rId34" Type="http://schemas.openxmlformats.org/officeDocument/2006/relationships/image" Target="../media/image99.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jpeg"/><Relationship Id="rId38" Type="http://schemas.openxmlformats.org/officeDocument/2006/relationships/image" Target="../media/image103.png"/><Relationship Id="rId2" Type="http://schemas.openxmlformats.org/officeDocument/2006/relationships/notesSlide" Target="../notesSlides/notesSlide29.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7.png"/><Relationship Id="rId37" Type="http://schemas.openxmlformats.org/officeDocument/2006/relationships/image" Target="../media/image102.png"/><Relationship Id="rId5" Type="http://schemas.openxmlformats.org/officeDocument/2006/relationships/image" Target="../media/image70.png"/><Relationship Id="rId15" Type="http://schemas.openxmlformats.org/officeDocument/2006/relationships/image" Target="../media/image80.jpe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01.png"/><Relationship Id="rId10" Type="http://schemas.openxmlformats.org/officeDocument/2006/relationships/image" Target="../media/image75.jpe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8.jpe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8.emf"/></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www.amazon.com/Learning-Spark-Lightning-Fast-Data-Analysis/dp/1449358624" TargetMode="External"/><Relationship Id="rId5" Type="http://schemas.openxmlformats.org/officeDocument/2006/relationships/image" Target="../media/image117.png"/><Relationship Id="rId4" Type="http://schemas.openxmlformats.org/officeDocument/2006/relationships/hyperlink" Target="http://shop.oreilly.com/product/0636920028512.do"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25.emf"/><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35.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32.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8.png"/><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8.jpeg"/><Relationship Id="rId7"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30.png"/><Relationship Id="rId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twitter.com/brianclapper" TargetMode="External"/><Relationship Id="rId5" Type="http://schemas.openxmlformats.org/officeDocument/2006/relationships/hyperlink" Target="https://www.linkedin.com/in/bclapper" TargetMode="External"/><Relationship Id="rId4" Type="http://schemas.openxmlformats.org/officeDocument/2006/relationships/hyperlink" Target="http://www.ardentex.com/"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8.jpeg"/><Relationship Id="rId7" Type="http://schemas.openxmlformats.org/officeDocument/2006/relationships/image" Target="../media/image12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8.png"/><Relationship Id="rId4" Type="http://schemas.openxmlformats.org/officeDocument/2006/relationships/image" Target="../media/image132.png"/></Relationships>
</file>

<file path=ppt/slides/_rels/slide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8.jpeg"/><Relationship Id="rId7" Type="http://schemas.openxmlformats.org/officeDocument/2006/relationships/image" Target="../media/image12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29.png"/><Relationship Id="rId9" Type="http://schemas.openxmlformats.org/officeDocument/2006/relationships/image" Target="../media/image26.png"/></Relationships>
</file>

<file path=ppt/slides/_rels/slide6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8.jpeg"/><Relationship Id="rId7"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36.png"/><Relationship Id="rId4" Type="http://schemas.openxmlformats.org/officeDocument/2006/relationships/image" Target="../media/image129.png"/><Relationship Id="rId9"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jpeg"/><Relationship Id="rId7" Type="http://schemas.openxmlformats.org/officeDocument/2006/relationships/hyperlink" Target="http://hive.apache.org/"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4.png"/><Relationship Id="rId9" Type="http://schemas.openxmlformats.org/officeDocument/2006/relationships/image" Target="../media/image139.png"/></Relationships>
</file>

<file path=ppt/slides/_rels/slide7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hyperlink" Target="https://databricks.com/blog/2015/02/17/introducing-dataframes-in-spark-for-large-scale-data-science.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8.jpeg"/><Relationship Id="rId7"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44.jpeg"/></Relationships>
</file>

<file path=ppt/slides/_rels/slide9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8.jpeg"/><Relationship Id="rId7"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32.png"/><Relationship Id="rId4" Type="http://schemas.openxmlformats.org/officeDocument/2006/relationships/image" Target="../media/image146.png"/></Relationships>
</file>

<file path=ppt/slides/_rels/slide9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8.jpeg"/><Relationship Id="rId7"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32.png"/></Relationships>
</file>

<file path=ppt/slides/_rels/slide9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8.jpeg"/><Relationship Id="rId7"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32.png"/></Relationships>
</file>

<file path=ppt/slides/_rels/slide9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8.jpeg"/><Relationship Id="rId7"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32.png"/></Relationships>
</file>

<file path=ppt/slides/_rels/slide9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8.jpeg"/><Relationship Id="rId7"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32.png"/></Relationships>
</file>

<file path=ppt/slides/_rels/slide9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8.jpeg"/><Relationship Id="rId7"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32.png"/></Relationships>
</file>

<file path=ppt/slides/_rels/slide9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4.png"/><Relationship Id="rId4"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17" name="Title 1"/>
          <p:cNvSpPr txBox="1">
            <a:spLocks/>
          </p:cNvSpPr>
          <p:nvPr/>
        </p:nvSpPr>
        <p:spPr>
          <a:xfrm>
            <a:off x="1784125" y="-41268"/>
            <a:ext cx="8676222" cy="32004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dirty="0" smtClean="0"/>
          </a:p>
          <a:p>
            <a:endParaRPr lang="en-US" sz="4000" dirty="0"/>
          </a:p>
          <a:p>
            <a:endParaRPr lang="en-US" sz="4000" dirty="0" smtClean="0"/>
          </a:p>
          <a:p>
            <a:pPr algn="ctr"/>
            <a:endParaRPr lang="en-US" sz="4000" dirty="0" smtClean="0"/>
          </a:p>
          <a:p>
            <a:pPr algn="ctr"/>
            <a:r>
              <a:rPr lang="en-US" sz="4000" dirty="0" smtClean="0"/>
              <a:t>Intro to Spark Development</a:t>
            </a:r>
            <a:endParaRPr lang="en-US" sz="4000" dirty="0"/>
          </a:p>
        </p:txBody>
      </p:sp>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036640" y="5897395"/>
            <a:ext cx="3810532" cy="647790"/>
          </a:xfrm>
          <a:prstGeom prst="rect">
            <a:avLst/>
          </a:prstGeom>
        </p:spPr>
      </p:pic>
      <p:pic>
        <p:nvPicPr>
          <p:cNvPr id="26" name="Picture 25"/>
          <p:cNvPicPr>
            <a:picLocks noChangeAspect="1"/>
          </p:cNvPicPr>
          <p:nvPr/>
        </p:nvPicPr>
        <p:blipFill>
          <a:blip r:embed="rId5"/>
          <a:stretch>
            <a:fillRect/>
          </a:stretch>
        </p:blipFill>
        <p:spPr>
          <a:xfrm>
            <a:off x="4578299" y="284455"/>
            <a:ext cx="3087874" cy="1815670"/>
          </a:xfrm>
          <a:prstGeom prst="rect">
            <a:avLst/>
          </a:prstGeom>
        </p:spPr>
      </p:pic>
      <p:sp>
        <p:nvSpPr>
          <p:cNvPr id="2" name="TextBox 1"/>
          <p:cNvSpPr txBox="1"/>
          <p:nvPr/>
        </p:nvSpPr>
        <p:spPr>
          <a:xfrm>
            <a:off x="3702674" y="4073556"/>
            <a:ext cx="5319665" cy="369332"/>
          </a:xfrm>
          <a:prstGeom prst="rect">
            <a:avLst/>
          </a:prstGeom>
          <a:noFill/>
        </p:spPr>
        <p:txBody>
          <a:bodyPr wrap="square" rtlCol="0">
            <a:spAutoFit/>
          </a:bodyPr>
          <a:lstStyle/>
          <a:p>
            <a:r>
              <a:rPr lang="en-US" dirty="0" smtClean="0"/>
              <a:t>June 2015: Spark Summit West / San Francisco</a:t>
            </a:r>
            <a:endParaRPr lang="en-US" dirty="0"/>
          </a:p>
        </p:txBody>
      </p:sp>
      <p:sp>
        <p:nvSpPr>
          <p:cNvPr id="7" name="TextBox 6"/>
          <p:cNvSpPr txBox="1"/>
          <p:nvPr/>
        </p:nvSpPr>
        <p:spPr>
          <a:xfrm>
            <a:off x="4663471" y="4602965"/>
            <a:ext cx="3615092" cy="307777"/>
          </a:xfrm>
          <a:prstGeom prst="rect">
            <a:avLst/>
          </a:prstGeom>
          <a:noFill/>
        </p:spPr>
        <p:txBody>
          <a:bodyPr wrap="none" rtlCol="0">
            <a:spAutoFit/>
          </a:bodyPr>
          <a:lstStyle/>
          <a:p>
            <a:r>
              <a:rPr lang="en-US" sz="1400" dirty="0">
                <a:solidFill>
                  <a:srgbClr val="FFFF00"/>
                </a:solidFill>
              </a:rPr>
              <a:t>http</a:t>
            </a:r>
            <a:r>
              <a:rPr lang="en-US" sz="1400" dirty="0" smtClean="0">
                <a:solidFill>
                  <a:srgbClr val="FFFF00"/>
                </a:solidFill>
              </a:rPr>
              <a:t>://training.databricks.com/intro.pdf</a:t>
            </a:r>
            <a:endParaRPr lang="en-US" sz="1400" dirty="0">
              <a:solidFill>
                <a:srgbClr val="FFFF00"/>
              </a:solidFill>
            </a:endParaRPr>
          </a:p>
        </p:txBody>
      </p:sp>
      <p:sp>
        <p:nvSpPr>
          <p:cNvPr id="8" name="TextBox 7"/>
          <p:cNvSpPr txBox="1"/>
          <p:nvPr/>
        </p:nvSpPr>
        <p:spPr>
          <a:xfrm>
            <a:off x="4663471" y="5024196"/>
            <a:ext cx="4653784" cy="307777"/>
          </a:xfrm>
          <a:prstGeom prst="rect">
            <a:avLst/>
          </a:prstGeom>
          <a:noFill/>
        </p:spPr>
        <p:txBody>
          <a:bodyPr wrap="square" rtlCol="0">
            <a:spAutoFit/>
          </a:bodyPr>
          <a:lstStyle/>
          <a:p>
            <a:r>
              <a:rPr lang="en-US" sz="1400" dirty="0">
                <a:solidFill>
                  <a:srgbClr val="FFFF00"/>
                </a:solidFill>
              </a:rPr>
              <a:t>https</a:t>
            </a:r>
            <a:r>
              <a:rPr lang="en-US" sz="1400" dirty="0" smtClean="0">
                <a:solidFill>
                  <a:srgbClr val="FFFF00"/>
                </a:solidFill>
              </a:rPr>
              <a:t>://</a:t>
            </a:r>
            <a:r>
              <a:rPr lang="en-US" sz="1400" dirty="0" err="1" smtClean="0">
                <a:solidFill>
                  <a:srgbClr val="FFFF00"/>
                </a:solidFill>
              </a:rPr>
              <a:t>www.linkedin.com</a:t>
            </a:r>
            <a:r>
              <a:rPr lang="en-US" sz="1400" dirty="0" smtClean="0">
                <a:solidFill>
                  <a:srgbClr val="FFFF00"/>
                </a:solidFill>
              </a:rPr>
              <a:t>/in/</a:t>
            </a:r>
            <a:r>
              <a:rPr lang="en-US" sz="1400" smtClean="0">
                <a:solidFill>
                  <a:srgbClr val="FFFF00"/>
                </a:solidFill>
              </a:rPr>
              <a:t>bclapper</a:t>
            </a:r>
            <a:endParaRPr lang="en-US" sz="1400" dirty="0" smtClean="0">
              <a:solidFill>
                <a:srgbClr val="FFFF00"/>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09050" y="5075776"/>
            <a:ext cx="269249" cy="23811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314980" y="4640185"/>
            <a:ext cx="263319" cy="263319"/>
          </a:xfrm>
          <a:prstGeom prst="rect">
            <a:avLst/>
          </a:prstGeom>
        </p:spPr>
      </p:pic>
      <p:pic>
        <p:nvPicPr>
          <p:cNvPr id="1026" name="Picture 2" descr="https://licensebuttons.net/l/by-nc-nd/3.0/88x31.png"/>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0939346" y="180850"/>
            <a:ext cx="1040751" cy="36662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xmlns="" val="1311141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xmlns="" val="1932284617"/>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Prior Spark training?</a:t>
            </a:r>
            <a:endParaRPr lang="en-US" dirty="0"/>
          </a:p>
        </p:txBody>
      </p:sp>
    </p:spTree>
    <p:extLst>
      <p:ext uri="{BB962C8B-B14F-4D97-AF65-F5344CB8AC3E}">
        <p14:creationId xmlns:p14="http://schemas.microsoft.com/office/powerpoint/2010/main" xmlns="" val="1563696008"/>
      </p:ext>
    </p:extLst>
  </p:cSld>
  <p:clrMapOvr>
    <a:masterClrMapping/>
  </p:clrMapOvr>
  <p:transition>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7001" y="157999"/>
            <a:ext cx="1726490" cy="1015176"/>
          </a:xfrm>
          <a:prstGeom prst="rect">
            <a:avLst/>
          </a:prstGeom>
        </p:spPr>
      </p:pic>
      <p:sp>
        <p:nvSpPr>
          <p:cNvPr id="3" name="TextBox 2"/>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5"/>
          <a:stretch>
            <a:fillRect/>
          </a:stretch>
        </p:blipFill>
        <p:spPr>
          <a:xfrm>
            <a:off x="10426054" y="301186"/>
            <a:ext cx="721586" cy="728802"/>
          </a:xfrm>
          <a:prstGeom prst="rect">
            <a:avLst/>
          </a:prstGeom>
        </p:spPr>
      </p:pic>
      <p:pic>
        <p:nvPicPr>
          <p:cNvPr id="5" name="Picture 2" descr="https://lh4.googleusercontent.com/BT786FEk5LALrYijDc3BAtz86tjKOqij24vv6G20Ai4PhjM7uI0bzMEqmvONEuN3tj1wOGVZwCrFqx6Vsf95La-GCrkS37DWVOMIufjNbaSFrktieKgYVQNiPMcomYMlDGSdQMQ"/>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29935" y="1819093"/>
            <a:ext cx="11156229" cy="468561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4153154" y="1173175"/>
            <a:ext cx="4073236" cy="400110"/>
          </a:xfrm>
          <a:prstGeom prst="rect">
            <a:avLst/>
          </a:prstGeom>
          <a:noFill/>
        </p:spPr>
        <p:txBody>
          <a:bodyPr wrap="square" rtlCol="0">
            <a:spAutoFit/>
          </a:bodyPr>
          <a:lstStyle/>
          <a:p>
            <a:r>
              <a:rPr lang="en-US" sz="2000" dirty="0"/>
              <a:t>Event timeline within 1 job</a:t>
            </a:r>
          </a:p>
        </p:txBody>
      </p:sp>
    </p:spTree>
    <p:extLst>
      <p:ext uri="{BB962C8B-B14F-4D97-AF65-F5344CB8AC3E}">
        <p14:creationId xmlns:p14="http://schemas.microsoft.com/office/powerpoint/2010/main" xmlns="" val="1322355034"/>
      </p:ext>
    </p:extLst>
  </p:cSld>
  <p:clrMapOvr>
    <a:masterClrMapping/>
  </p:clrMapOvr>
  <p:transition>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7001" y="157999"/>
            <a:ext cx="1726490" cy="1015176"/>
          </a:xfrm>
          <a:prstGeom prst="rect">
            <a:avLst/>
          </a:prstGeom>
        </p:spPr>
      </p:pic>
      <p:sp>
        <p:nvSpPr>
          <p:cNvPr id="3" name="TextBox 2"/>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5"/>
          <a:stretch>
            <a:fillRect/>
          </a:stretch>
        </p:blipFill>
        <p:spPr>
          <a:xfrm>
            <a:off x="1170643" y="1527313"/>
            <a:ext cx="721586" cy="728802"/>
          </a:xfrm>
          <a:prstGeom prst="rect">
            <a:avLst/>
          </a:prstGeom>
        </p:spPr>
      </p:pic>
      <p:pic>
        <p:nvPicPr>
          <p:cNvPr id="5" name="Picture 2" descr="https://lh6.googleusercontent.com/57Krjv6CzrZByxYfU7XwbdX1vUG4clhY5wSFWFpqYfb2MH0dhAZyPAvf1Lqm98897xACJceFjE6Jxom614dHbt4jd5bAhmWsNo9siWi9sdBhjvjferEWuAMwHouC_-_XYPSfXM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283528" y="157999"/>
            <a:ext cx="8395854" cy="648055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168560" y="3228997"/>
            <a:ext cx="3356264" cy="338554"/>
          </a:xfrm>
          <a:prstGeom prst="rect">
            <a:avLst/>
          </a:prstGeom>
          <a:noFill/>
        </p:spPr>
        <p:txBody>
          <a:bodyPr wrap="square" rtlCol="0">
            <a:spAutoFit/>
          </a:bodyPr>
          <a:lstStyle/>
          <a:p>
            <a:r>
              <a:rPr lang="en-US" sz="1600" dirty="0"/>
              <a:t>Event timeline within 1 </a:t>
            </a:r>
            <a:r>
              <a:rPr lang="en-US" sz="1600" dirty="0" smtClean="0"/>
              <a:t>stage</a:t>
            </a:r>
            <a:endParaRPr lang="en-US" sz="1600" dirty="0"/>
          </a:p>
        </p:txBody>
      </p:sp>
    </p:spTree>
    <p:extLst>
      <p:ext uri="{BB962C8B-B14F-4D97-AF65-F5344CB8AC3E}">
        <p14:creationId xmlns:p14="http://schemas.microsoft.com/office/powerpoint/2010/main" xmlns="" val="1479900850"/>
      </p:ext>
    </p:extLst>
  </p:cSld>
  <p:clrMapOvr>
    <a:masterClrMapping/>
  </p:clrMapOvr>
  <p:transition>
    <p:push dir="u"/>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7001" y="157999"/>
            <a:ext cx="1726490" cy="1015176"/>
          </a:xfrm>
          <a:prstGeom prst="rect">
            <a:avLst/>
          </a:prstGeom>
        </p:spPr>
      </p:pic>
      <p:sp>
        <p:nvSpPr>
          <p:cNvPr id="3" name="TextBox 2"/>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5"/>
          <a:stretch>
            <a:fillRect/>
          </a:stretch>
        </p:blipFill>
        <p:spPr>
          <a:xfrm>
            <a:off x="1125106" y="1273441"/>
            <a:ext cx="721586" cy="728802"/>
          </a:xfrm>
          <a:prstGeom prst="rect">
            <a:avLst/>
          </a:prstGeom>
        </p:spPr>
      </p:pic>
      <p:pic>
        <p:nvPicPr>
          <p:cNvPr id="5" name="Picture 2" descr="https://lh3.googleusercontent.com/1c37N2at_pweiMwwjNdgQrJMvNcXEfl1fExrLdRCCpSqiymhgP_0mIwSU2QNm04TGF_Is-A8GxuHT5OeU_5VvITw9iyN-pCA5Tip35wS_lMJxXSOqFfd1QfcqI1ac65BLN0HiiU"/>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076207" y="436901"/>
            <a:ext cx="4133051" cy="608685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227001" y="2362732"/>
            <a:ext cx="6786862" cy="1384995"/>
          </a:xfrm>
          <a:prstGeom prst="rect">
            <a:avLst/>
          </a:prstGeom>
          <a:noFill/>
        </p:spPr>
        <p:txBody>
          <a:bodyPr wrap="square" rtlCol="0">
            <a:spAutoFit/>
          </a:bodyPr>
          <a:lstStyle/>
          <a:p>
            <a:r>
              <a:rPr lang="en-US" sz="1400" dirty="0" err="1">
                <a:latin typeface="Consolas" panose="020B0609020204030204" pitchFamily="49" charset="0"/>
                <a:cs typeface="Consolas" panose="020B0609020204030204" pitchFamily="49" charset="0"/>
              </a:rPr>
              <a:t>sc.textFile</a:t>
            </a:r>
            <a:r>
              <a:rPr lang="en-US" sz="1400" dirty="0">
                <a:latin typeface="Consolas" panose="020B0609020204030204" pitchFamily="49" charset="0"/>
                <a:cs typeface="Consolas" panose="020B0609020204030204" pitchFamily="49" charset="0"/>
              </a:rPr>
              <a:t>(“blog.txt”)</a:t>
            </a:r>
          </a:p>
          <a:p>
            <a:r>
              <a:rPr lang="en-US" sz="1400" dirty="0">
                <a:latin typeface="Consolas" panose="020B0609020204030204" pitchFamily="49" charset="0"/>
                <a:cs typeface="Consolas" panose="020B0609020204030204" pitchFamily="49" charset="0"/>
              </a:rPr>
              <a:t> .cache()</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flatMap</a:t>
            </a:r>
            <a:r>
              <a:rPr lang="en-US" sz="1400" dirty="0">
                <a:latin typeface="Consolas" panose="020B0609020204030204" pitchFamily="49" charset="0"/>
                <a:cs typeface="Consolas" panose="020B0609020204030204" pitchFamily="49" charset="0"/>
              </a:rPr>
              <a:t> { line =&gt; </a:t>
            </a:r>
            <a:r>
              <a:rPr lang="en-US" sz="1400" dirty="0" err="1">
                <a:latin typeface="Consolas" panose="020B0609020204030204" pitchFamily="49" charset="0"/>
                <a:cs typeface="Consolas" panose="020B0609020204030204" pitchFamily="49" charset="0"/>
              </a:rPr>
              <a:t>line.split</a:t>
            </a:r>
            <a:r>
              <a:rPr lang="en-US" sz="1400" dirty="0">
                <a:latin typeface="Consolas" panose="020B0609020204030204" pitchFamily="49" charset="0"/>
                <a:cs typeface="Consolas" panose="020B0609020204030204" pitchFamily="49" charset="0"/>
              </a:rPr>
              <a:t>(“ “) }  </a:t>
            </a:r>
          </a:p>
          <a:p>
            <a:r>
              <a:rPr lang="en-US" sz="1400" dirty="0">
                <a:latin typeface="Consolas" panose="020B0609020204030204" pitchFamily="49" charset="0"/>
                <a:cs typeface="Consolas" panose="020B0609020204030204" pitchFamily="49" charset="0"/>
              </a:rPr>
              <a:t> .map { word =&gt; (word, 1)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reduceByKey</a:t>
            </a:r>
            <a:r>
              <a:rPr lang="en-US" sz="1400" dirty="0">
                <a:latin typeface="Consolas" panose="020B0609020204030204" pitchFamily="49" charset="0"/>
                <a:cs typeface="Consolas" panose="020B0609020204030204" pitchFamily="49" charset="0"/>
              </a:rPr>
              <a:t> { case (count1, count2) =&gt; count1 + count2 } </a:t>
            </a:r>
            <a:r>
              <a:rPr lang="en-US" sz="1400" i="1" dirty="0">
                <a:latin typeface="Consolas" panose="020B0609020204030204" pitchFamily="49" charset="0"/>
                <a:cs typeface="Consolas" panose="020B0609020204030204" pitchFamily="49" charset="0"/>
              </a:rPr>
              <a:t> </a:t>
            </a:r>
            <a:endParaRPr lang="en-US" sz="1400" i="1" dirty="0" smtClean="0">
              <a:latin typeface="Consolas" panose="020B0609020204030204" pitchFamily="49" charset="0"/>
              <a:cs typeface="Consolas" panose="020B0609020204030204" pitchFamily="49" charset="0"/>
            </a:endParaRPr>
          </a:p>
          <a:p>
            <a:r>
              <a:rPr lang="en-US" sz="1400" i="1"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collect()</a:t>
            </a:r>
          </a:p>
        </p:txBody>
      </p:sp>
    </p:spTree>
    <p:extLst>
      <p:ext uri="{BB962C8B-B14F-4D97-AF65-F5344CB8AC3E}">
        <p14:creationId xmlns:p14="http://schemas.microsoft.com/office/powerpoint/2010/main" xmlns="" val="1385765330"/>
      </p:ext>
    </p:extLst>
  </p:cSld>
  <p:clrMapOvr>
    <a:masterClrMapping/>
  </p:clrMapOvr>
  <p:transition>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27001" y="157999"/>
            <a:ext cx="1726490" cy="1015176"/>
          </a:xfrm>
          <a:prstGeom prst="rect">
            <a:avLst/>
          </a:prstGeom>
        </p:spPr>
      </p:pic>
      <p:sp>
        <p:nvSpPr>
          <p:cNvPr id="3" name="TextBox 2"/>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5"/>
          <a:stretch>
            <a:fillRect/>
          </a:stretch>
        </p:blipFill>
        <p:spPr>
          <a:xfrm>
            <a:off x="3455488" y="206640"/>
            <a:ext cx="721586" cy="728802"/>
          </a:xfrm>
          <a:prstGeom prst="rect">
            <a:avLst/>
          </a:prstGeom>
        </p:spPr>
      </p:pic>
      <p:pic>
        <p:nvPicPr>
          <p:cNvPr id="5" name="Picture 2" descr="https://lh3.googleusercontent.com/1xcyTrETyAYUfDeTR1fNfp1CcxC_KdqTc-UltY3ahU-sNOk7Fv3HAuPIRtlFVgH1J8r0rkkio6wTLargZZBGE48ZUPMXWN7m2PkXBkxFdDFb6jWEJa-aU8WWd3vjhNG3w2v-uL8"/>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816436" y="373614"/>
            <a:ext cx="3913766" cy="622547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04912607"/>
      </p:ext>
    </p:extLst>
  </p:cSld>
  <p:clrMapOvr>
    <a:masterClrMapping/>
  </p:clrMapOvr>
  <p:transition>
    <p:push dir="u"/>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3" name="Title 1"/>
          <p:cNvSpPr txBox="1">
            <a:spLocks/>
          </p:cNvSpPr>
          <p:nvPr/>
        </p:nvSpPr>
        <p:spPr>
          <a:xfrm>
            <a:off x="2740313" y="4152171"/>
            <a:ext cx="6889531"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Spark Resource Managers</a:t>
            </a:r>
            <a:endParaRPr lang="en-US" sz="3600" dirty="0"/>
          </a:p>
        </p:txBody>
      </p:sp>
      <p:pic>
        <p:nvPicPr>
          <p:cNvPr id="4" name="Picture 3"/>
          <p:cNvPicPr>
            <a:picLocks noChangeAspect="1"/>
          </p:cNvPicPr>
          <p:nvPr/>
        </p:nvPicPr>
        <p:blipFill>
          <a:blip r:embed="rId5"/>
          <a:stretch>
            <a:fillRect/>
          </a:stretch>
        </p:blipFill>
        <p:spPr>
          <a:xfrm>
            <a:off x="5125864" y="1958970"/>
            <a:ext cx="1560756" cy="1560756"/>
          </a:xfrm>
          <a:prstGeom prst="rect">
            <a:avLst/>
          </a:prstGeom>
        </p:spPr>
      </p:pic>
    </p:spTree>
    <p:extLst>
      <p:ext uri="{BB962C8B-B14F-4D97-AF65-F5344CB8AC3E}">
        <p14:creationId xmlns:p14="http://schemas.microsoft.com/office/powerpoint/2010/main" xmlns="" val="4665220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6" name="Rectangle 5"/>
          <p:cNvSpPr/>
          <p:nvPr/>
        </p:nvSpPr>
        <p:spPr>
          <a:xfrm>
            <a:off x="4293965" y="4570320"/>
            <a:ext cx="3531435" cy="1162467"/>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 name="Straight Connector 6"/>
          <p:cNvCxnSpPr/>
          <p:nvPr/>
        </p:nvCxnSpPr>
        <p:spPr>
          <a:xfrm>
            <a:off x="5172150" y="457031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0"/>
            <a:endCxn id="6" idx="2"/>
          </p:cNvCxnSpPr>
          <p:nvPr/>
        </p:nvCxnSpPr>
        <p:spPr>
          <a:xfrm>
            <a:off x="6059683" y="4570320"/>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25621" y="457031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366156" y="1884118"/>
            <a:ext cx="3531435" cy="1162467"/>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itle 1"/>
          <p:cNvSpPr txBox="1">
            <a:spLocks/>
          </p:cNvSpPr>
          <p:nvPr/>
        </p:nvSpPr>
        <p:spPr>
          <a:xfrm>
            <a:off x="4414035" y="361610"/>
            <a:ext cx="3876299" cy="573142"/>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are Tasks?</a:t>
            </a:r>
            <a:endParaRPr lang="en-US" dirty="0"/>
          </a:p>
        </p:txBody>
      </p:sp>
      <p:pic>
        <p:nvPicPr>
          <p:cNvPr id="31" name="Picture 30"/>
          <p:cNvPicPr>
            <a:picLocks noChangeAspect="1"/>
          </p:cNvPicPr>
          <p:nvPr/>
        </p:nvPicPr>
        <p:blipFill>
          <a:blip r:embed="rId4"/>
          <a:stretch>
            <a:fillRect/>
          </a:stretch>
        </p:blipFill>
        <p:spPr>
          <a:xfrm>
            <a:off x="4503239" y="2157634"/>
            <a:ext cx="451215" cy="514385"/>
          </a:xfrm>
          <a:prstGeom prst="rect">
            <a:avLst/>
          </a:prstGeom>
        </p:spPr>
      </p:pic>
      <p:pic>
        <p:nvPicPr>
          <p:cNvPr id="32" name="Picture 31"/>
          <p:cNvPicPr>
            <a:picLocks noChangeAspect="1"/>
          </p:cNvPicPr>
          <p:nvPr/>
        </p:nvPicPr>
        <p:blipFill>
          <a:blip r:embed="rId4"/>
          <a:stretch>
            <a:fillRect/>
          </a:stretch>
        </p:blipFill>
        <p:spPr>
          <a:xfrm>
            <a:off x="5435466" y="2157634"/>
            <a:ext cx="451215" cy="514385"/>
          </a:xfrm>
          <a:prstGeom prst="rect">
            <a:avLst/>
          </a:prstGeom>
        </p:spPr>
      </p:pic>
      <p:cxnSp>
        <p:nvCxnSpPr>
          <p:cNvPr id="33" name="Straight Arrow Connector 32"/>
          <p:cNvCxnSpPr/>
          <p:nvPr/>
        </p:nvCxnSpPr>
        <p:spPr>
          <a:xfrm>
            <a:off x="4704782" y="2654150"/>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646438" y="2672019"/>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532762" y="2642118"/>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4"/>
          <a:stretch>
            <a:fillRect/>
          </a:stretch>
        </p:blipFill>
        <p:spPr>
          <a:xfrm>
            <a:off x="6325413" y="2157633"/>
            <a:ext cx="451215" cy="514385"/>
          </a:xfrm>
          <a:prstGeom prst="rect">
            <a:avLst/>
          </a:prstGeom>
        </p:spPr>
      </p:pic>
      <p:cxnSp>
        <p:nvCxnSpPr>
          <p:cNvPr id="37" name="Straight Arrow Connector 36"/>
          <p:cNvCxnSpPr/>
          <p:nvPr/>
        </p:nvCxnSpPr>
        <p:spPr>
          <a:xfrm>
            <a:off x="7407053" y="2654150"/>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4"/>
          <a:stretch>
            <a:fillRect/>
          </a:stretch>
        </p:blipFill>
        <p:spPr>
          <a:xfrm>
            <a:off x="7191295" y="2157632"/>
            <a:ext cx="451215" cy="514385"/>
          </a:xfrm>
          <a:prstGeom prst="rect">
            <a:avLst/>
          </a:prstGeom>
        </p:spPr>
      </p:pic>
      <p:pic>
        <p:nvPicPr>
          <p:cNvPr id="39" name="Picture 38"/>
          <p:cNvPicPr>
            <a:picLocks noChangeAspect="1"/>
          </p:cNvPicPr>
          <p:nvPr/>
        </p:nvPicPr>
        <p:blipFill>
          <a:blip r:embed="rId5"/>
          <a:stretch>
            <a:fillRect/>
          </a:stretch>
        </p:blipFill>
        <p:spPr>
          <a:xfrm>
            <a:off x="4469637" y="4786820"/>
            <a:ext cx="470290" cy="536131"/>
          </a:xfrm>
          <a:prstGeom prst="rect">
            <a:avLst/>
          </a:prstGeom>
        </p:spPr>
      </p:pic>
      <p:pic>
        <p:nvPicPr>
          <p:cNvPr id="40" name="Picture 39"/>
          <p:cNvPicPr>
            <a:picLocks noChangeAspect="1"/>
          </p:cNvPicPr>
          <p:nvPr/>
        </p:nvPicPr>
        <p:blipFill>
          <a:blip r:embed="rId5"/>
          <a:stretch>
            <a:fillRect/>
          </a:stretch>
        </p:blipFill>
        <p:spPr>
          <a:xfrm>
            <a:off x="5401497" y="4783869"/>
            <a:ext cx="470290" cy="536131"/>
          </a:xfrm>
          <a:prstGeom prst="rect">
            <a:avLst/>
          </a:prstGeom>
        </p:spPr>
      </p:pic>
      <p:pic>
        <p:nvPicPr>
          <p:cNvPr id="41" name="Picture 40"/>
          <p:cNvPicPr>
            <a:picLocks noChangeAspect="1"/>
          </p:cNvPicPr>
          <p:nvPr/>
        </p:nvPicPr>
        <p:blipFill>
          <a:blip r:embed="rId5"/>
          <a:stretch>
            <a:fillRect/>
          </a:stretch>
        </p:blipFill>
        <p:spPr>
          <a:xfrm>
            <a:off x="6291811" y="4786734"/>
            <a:ext cx="470290" cy="536131"/>
          </a:xfrm>
          <a:prstGeom prst="rect">
            <a:avLst/>
          </a:prstGeom>
        </p:spPr>
      </p:pic>
      <p:pic>
        <p:nvPicPr>
          <p:cNvPr id="42" name="Picture 41"/>
          <p:cNvPicPr>
            <a:picLocks noChangeAspect="1"/>
          </p:cNvPicPr>
          <p:nvPr/>
        </p:nvPicPr>
        <p:blipFill>
          <a:blip r:embed="rId5"/>
          <a:stretch>
            <a:fillRect/>
          </a:stretch>
        </p:blipFill>
        <p:spPr>
          <a:xfrm>
            <a:off x="7171908" y="4783869"/>
            <a:ext cx="470290" cy="536131"/>
          </a:xfrm>
          <a:prstGeom prst="rect">
            <a:avLst/>
          </a:prstGeom>
        </p:spPr>
      </p:pic>
      <p:cxnSp>
        <p:nvCxnSpPr>
          <p:cNvPr id="43" name="Straight Connector 42"/>
          <p:cNvCxnSpPr/>
          <p:nvPr/>
        </p:nvCxnSpPr>
        <p:spPr>
          <a:xfrm>
            <a:off x="5244341" y="1884117"/>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0" idx="0"/>
            <a:endCxn id="10" idx="2"/>
          </p:cNvCxnSpPr>
          <p:nvPr/>
        </p:nvCxnSpPr>
        <p:spPr>
          <a:xfrm>
            <a:off x="6131874" y="1884118"/>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961716" y="1884117"/>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900132" y="3190260"/>
            <a:ext cx="989526" cy="369332"/>
          </a:xfrm>
          <a:prstGeom prst="rect">
            <a:avLst/>
          </a:prstGeom>
          <a:noFill/>
        </p:spPr>
        <p:txBody>
          <a:bodyPr wrap="square" rtlCol="0">
            <a:spAutoFit/>
          </a:bodyPr>
          <a:lstStyle/>
          <a:p>
            <a:r>
              <a:rPr lang="en-US" dirty="0" smtClean="0"/>
              <a:t>Task-1</a:t>
            </a:r>
            <a:endParaRPr lang="en-US" dirty="0"/>
          </a:p>
        </p:txBody>
      </p:sp>
      <p:sp>
        <p:nvSpPr>
          <p:cNvPr id="47" name="TextBox 46"/>
          <p:cNvSpPr txBox="1"/>
          <p:nvPr/>
        </p:nvSpPr>
        <p:spPr>
          <a:xfrm>
            <a:off x="4846165" y="3350004"/>
            <a:ext cx="989526" cy="369332"/>
          </a:xfrm>
          <a:prstGeom prst="rect">
            <a:avLst/>
          </a:prstGeom>
          <a:noFill/>
        </p:spPr>
        <p:txBody>
          <a:bodyPr wrap="square" rtlCol="0">
            <a:spAutoFit/>
          </a:bodyPr>
          <a:lstStyle/>
          <a:p>
            <a:r>
              <a:rPr lang="en-US" dirty="0" smtClean="0"/>
              <a:t>Task-2</a:t>
            </a:r>
            <a:endParaRPr lang="en-US" dirty="0"/>
          </a:p>
        </p:txBody>
      </p:sp>
      <p:sp>
        <p:nvSpPr>
          <p:cNvPr id="48" name="TextBox 47"/>
          <p:cNvSpPr txBox="1"/>
          <p:nvPr/>
        </p:nvSpPr>
        <p:spPr>
          <a:xfrm>
            <a:off x="5732487" y="3712903"/>
            <a:ext cx="989526" cy="369332"/>
          </a:xfrm>
          <a:prstGeom prst="rect">
            <a:avLst/>
          </a:prstGeom>
          <a:noFill/>
        </p:spPr>
        <p:txBody>
          <a:bodyPr wrap="square" rtlCol="0">
            <a:spAutoFit/>
          </a:bodyPr>
          <a:lstStyle/>
          <a:p>
            <a:r>
              <a:rPr lang="en-US" dirty="0" smtClean="0"/>
              <a:t>Task-3</a:t>
            </a:r>
            <a:endParaRPr lang="en-US" dirty="0"/>
          </a:p>
        </p:txBody>
      </p:sp>
      <p:sp>
        <p:nvSpPr>
          <p:cNvPr id="49" name="TextBox 48"/>
          <p:cNvSpPr txBox="1"/>
          <p:nvPr/>
        </p:nvSpPr>
        <p:spPr>
          <a:xfrm>
            <a:off x="6605866" y="3996257"/>
            <a:ext cx="989526" cy="369332"/>
          </a:xfrm>
          <a:prstGeom prst="rect">
            <a:avLst/>
          </a:prstGeom>
          <a:noFill/>
        </p:spPr>
        <p:txBody>
          <a:bodyPr wrap="square" rtlCol="0">
            <a:spAutoFit/>
          </a:bodyPr>
          <a:lstStyle/>
          <a:p>
            <a:r>
              <a:rPr lang="en-US" dirty="0" smtClean="0"/>
              <a:t>Task-4</a:t>
            </a:r>
            <a:endParaRPr lang="en-US" dirty="0"/>
          </a:p>
        </p:txBody>
      </p:sp>
      <p:sp>
        <p:nvSpPr>
          <p:cNvPr id="52" name="TextBox 51"/>
          <p:cNvSpPr txBox="1"/>
          <p:nvPr/>
        </p:nvSpPr>
        <p:spPr>
          <a:xfrm>
            <a:off x="7887785" y="2414824"/>
            <a:ext cx="1661922" cy="400110"/>
          </a:xfrm>
          <a:prstGeom prst="rect">
            <a:avLst/>
          </a:prstGeom>
          <a:noFill/>
        </p:spPr>
        <p:txBody>
          <a:bodyPr wrap="square" rtlCol="0">
            <a:spAutoFit/>
          </a:bodyPr>
          <a:lstStyle/>
          <a:p>
            <a:r>
              <a:rPr lang="en-US" sz="2000" dirty="0" err="1" smtClean="0">
                <a:latin typeface="Candara" panose="020E0502030303020204" pitchFamily="34" charset="0"/>
              </a:rPr>
              <a:t>logLinesRDD</a:t>
            </a:r>
            <a:endParaRPr lang="en-US" sz="2000" dirty="0">
              <a:latin typeface="Candara" panose="020E0502030303020204" pitchFamily="34" charset="0"/>
            </a:endParaRPr>
          </a:p>
        </p:txBody>
      </p:sp>
      <p:sp>
        <p:nvSpPr>
          <p:cNvPr id="53" name="TextBox 52"/>
          <p:cNvSpPr txBox="1"/>
          <p:nvPr/>
        </p:nvSpPr>
        <p:spPr>
          <a:xfrm>
            <a:off x="7813154" y="5100999"/>
            <a:ext cx="1448016" cy="400110"/>
          </a:xfrm>
          <a:prstGeom prst="rect">
            <a:avLst/>
          </a:prstGeom>
          <a:noFill/>
        </p:spPr>
        <p:txBody>
          <a:bodyPr wrap="square" rtlCol="0">
            <a:spAutoFit/>
          </a:bodyPr>
          <a:lstStyle/>
          <a:p>
            <a:r>
              <a:rPr lang="en-US" sz="2000" dirty="0" smtClean="0">
                <a:latin typeface="Candara" panose="020E0502030303020204" pitchFamily="34" charset="0"/>
              </a:rPr>
              <a:t>errorsRDD</a:t>
            </a:r>
            <a:endParaRPr lang="en-US" sz="2000" dirty="0">
              <a:latin typeface="Candara" panose="020E0502030303020204" pitchFamily="34" charset="0"/>
            </a:endParaRPr>
          </a:p>
        </p:txBody>
      </p:sp>
    </p:spTree>
    <p:extLst>
      <p:ext uri="{BB962C8B-B14F-4D97-AF65-F5344CB8AC3E}">
        <p14:creationId xmlns:p14="http://schemas.microsoft.com/office/powerpoint/2010/main" xmlns="" val="3767455594"/>
      </p:ext>
    </p:extLst>
  </p:cSld>
  <p:clrMapOvr>
    <a:masterClrMapping/>
  </p:clrMapOvr>
  <p:transition>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9" name="Chart 28"/>
          <p:cNvGraphicFramePr/>
          <p:nvPr>
            <p:extLst>
              <p:ext uri="{D42A27DB-BD31-4B8C-83A1-F6EECF244321}">
                <p14:modId xmlns:p14="http://schemas.microsoft.com/office/powerpoint/2010/main" xmlns="" val="1486200350"/>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30"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How will you deploy Spark?</a:t>
            </a:r>
            <a:endParaRPr lang="en-US" dirty="0"/>
          </a:p>
        </p:txBody>
      </p:sp>
      <p:sp>
        <p:nvSpPr>
          <p:cNvPr id="32" name="TextBox 31"/>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Tree>
    <p:extLst>
      <p:ext uri="{BB962C8B-B14F-4D97-AF65-F5344CB8AC3E}">
        <p14:creationId xmlns:p14="http://schemas.microsoft.com/office/powerpoint/2010/main" xmlns="" val="4257649271"/>
      </p:ext>
    </p:extLst>
  </p:cSld>
  <p:clrMapOvr>
    <a:masterClrMapping/>
  </p:clrMapOvr>
  <p:transition>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6" name="Chart 25"/>
          <p:cNvGraphicFramePr/>
          <p:nvPr>
            <p:extLst>
              <p:ext uri="{D42A27DB-BD31-4B8C-83A1-F6EECF244321}">
                <p14:modId xmlns:p14="http://schemas.microsoft.com/office/powerpoint/2010/main" xmlns="" val="2635205516"/>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7"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Where will you deploy Spark?</a:t>
            </a:r>
            <a:endParaRPr lang="en-US" dirty="0"/>
          </a:p>
        </p:txBody>
      </p:sp>
      <p:sp>
        <p:nvSpPr>
          <p:cNvPr id="5" name="TextBox 4"/>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Tree>
    <p:extLst>
      <p:ext uri="{BB962C8B-B14F-4D97-AF65-F5344CB8AC3E}">
        <p14:creationId xmlns:p14="http://schemas.microsoft.com/office/powerpoint/2010/main" xmlns="" val="2231107146"/>
      </p:ext>
    </p:extLst>
  </p:cSld>
  <p:clrMapOvr>
    <a:masterClrMapping/>
  </p:clrMapOvr>
  <p:transition>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4"/>
          <a:stretch>
            <a:fillRect/>
          </a:stretch>
        </p:blipFill>
        <p:spPr>
          <a:xfrm>
            <a:off x="2793910" y="2919605"/>
            <a:ext cx="2149279" cy="2154360"/>
          </a:xfrm>
          <a:prstGeom prst="rect">
            <a:avLst/>
          </a:prstGeom>
        </p:spPr>
      </p:pic>
      <p:pic>
        <p:nvPicPr>
          <p:cNvPr id="27" name="Picture 26"/>
          <p:cNvPicPr>
            <a:picLocks noChangeAspect="1"/>
          </p:cNvPicPr>
          <p:nvPr/>
        </p:nvPicPr>
        <p:blipFill>
          <a:blip r:embed="rId5"/>
          <a:stretch>
            <a:fillRect/>
          </a:stretch>
        </p:blipFill>
        <p:spPr>
          <a:xfrm>
            <a:off x="4586320" y="2925003"/>
            <a:ext cx="2169990" cy="2175120"/>
          </a:xfrm>
          <a:prstGeom prst="rect">
            <a:avLst/>
          </a:prstGeom>
        </p:spPr>
      </p:pic>
      <p:pic>
        <p:nvPicPr>
          <p:cNvPr id="28" name="Picture 27"/>
          <p:cNvPicPr>
            <a:picLocks noChangeAspect="1"/>
          </p:cNvPicPr>
          <p:nvPr/>
        </p:nvPicPr>
        <p:blipFill>
          <a:blip r:embed="rId6"/>
          <a:stretch>
            <a:fillRect/>
          </a:stretch>
        </p:blipFill>
        <p:spPr>
          <a:xfrm>
            <a:off x="6415120" y="2929552"/>
            <a:ext cx="2169990" cy="2175120"/>
          </a:xfrm>
          <a:prstGeom prst="rect">
            <a:avLst/>
          </a:prstGeom>
        </p:spPr>
      </p:pic>
      <p:pic>
        <p:nvPicPr>
          <p:cNvPr id="29" name="Picture 28"/>
          <p:cNvPicPr>
            <a:picLocks noChangeAspect="1"/>
          </p:cNvPicPr>
          <p:nvPr/>
        </p:nvPicPr>
        <p:blipFill>
          <a:blip r:embed="rId6"/>
          <a:stretch>
            <a:fillRect/>
          </a:stretch>
        </p:blipFill>
        <p:spPr>
          <a:xfrm>
            <a:off x="8228243" y="2909670"/>
            <a:ext cx="2159191" cy="2164295"/>
          </a:xfrm>
          <a:prstGeom prst="rect">
            <a:avLst/>
          </a:prstGeom>
        </p:spPr>
      </p:pic>
      <p:pic>
        <p:nvPicPr>
          <p:cNvPr id="30" name="Picture 29"/>
          <p:cNvPicPr>
            <a:picLocks noChangeAspect="1"/>
          </p:cNvPicPr>
          <p:nvPr/>
        </p:nvPicPr>
        <p:blipFill>
          <a:blip r:embed="rId7"/>
          <a:stretch>
            <a:fillRect/>
          </a:stretch>
        </p:blipFill>
        <p:spPr>
          <a:xfrm>
            <a:off x="5958854" y="994100"/>
            <a:ext cx="648566" cy="998040"/>
          </a:xfrm>
          <a:prstGeom prst="rect">
            <a:avLst/>
          </a:prstGeom>
        </p:spPr>
      </p:pic>
      <p:sp>
        <p:nvSpPr>
          <p:cNvPr id="31" name="TextBox 30"/>
          <p:cNvSpPr txBox="1"/>
          <p:nvPr/>
        </p:nvSpPr>
        <p:spPr>
          <a:xfrm>
            <a:off x="5577854" y="1992140"/>
            <a:ext cx="1451038" cy="369332"/>
          </a:xfrm>
          <a:prstGeom prst="rect">
            <a:avLst/>
          </a:prstGeom>
          <a:noFill/>
        </p:spPr>
        <p:txBody>
          <a:bodyPr wrap="none" rtlCol="0">
            <a:spAutoFit/>
          </a:bodyPr>
          <a:lstStyle/>
          <a:p>
            <a:r>
              <a:rPr lang="en-US" dirty="0" err="1">
                <a:latin typeface="Anonymous Pro" panose="02060609030202000504" pitchFamily="49" charset="0"/>
                <a:ea typeface="Anonymous Pro" panose="02060609030202000504" pitchFamily="49" charset="0"/>
              </a:rPr>
              <a:t>JobTracker</a:t>
            </a:r>
            <a:endParaRPr lang="en-US" dirty="0">
              <a:latin typeface="Anonymous Pro" panose="02060609030202000504" pitchFamily="49" charset="0"/>
              <a:ea typeface="Anonymous Pro" panose="02060609030202000504" pitchFamily="49" charset="0"/>
            </a:endParaRPr>
          </a:p>
        </p:txBody>
      </p:sp>
      <p:sp>
        <p:nvSpPr>
          <p:cNvPr id="32" name="Rectangle 31"/>
          <p:cNvSpPr/>
          <p:nvPr/>
        </p:nvSpPr>
        <p:spPr>
          <a:xfrm>
            <a:off x="3921233" y="3047272"/>
            <a:ext cx="566031" cy="381000"/>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2"/>
                </a:solidFill>
                <a:latin typeface="Anonymous Pro" panose="02060609030202000504" pitchFamily="49" charset="0"/>
                <a:ea typeface="Anonymous Pro" panose="02060609030202000504" pitchFamily="49" charset="0"/>
              </a:rPr>
              <a:t>DN</a:t>
            </a:r>
            <a:endParaRPr lang="en-US" sz="2400" dirty="0">
              <a:solidFill>
                <a:schemeClr val="bg2"/>
              </a:solidFill>
              <a:latin typeface="Anonymous Pro" panose="02060609030202000504" pitchFamily="49" charset="0"/>
              <a:ea typeface="Anonymous Pro" panose="02060609030202000504" pitchFamily="49" charset="0"/>
            </a:endParaRPr>
          </a:p>
        </p:txBody>
      </p:sp>
      <p:sp>
        <p:nvSpPr>
          <p:cNvPr id="33" name="Rectangle 32"/>
          <p:cNvSpPr/>
          <p:nvPr/>
        </p:nvSpPr>
        <p:spPr>
          <a:xfrm>
            <a:off x="3279002" y="3047272"/>
            <a:ext cx="566031" cy="381000"/>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TT</a:t>
            </a:r>
          </a:p>
        </p:txBody>
      </p:sp>
      <p:cxnSp>
        <p:nvCxnSpPr>
          <p:cNvPr id="34" name="Straight Connector 33"/>
          <p:cNvCxnSpPr>
            <a:stCxn id="33" idx="2"/>
          </p:cNvCxnSpPr>
          <p:nvPr/>
        </p:nvCxnSpPr>
        <p:spPr>
          <a:xfrm flipH="1">
            <a:off x="3279001" y="3428272"/>
            <a:ext cx="283016"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16937" y="3504472"/>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36" name="TextBox 35"/>
          <p:cNvSpPr txBox="1"/>
          <p:nvPr/>
        </p:nvSpPr>
        <p:spPr>
          <a:xfrm>
            <a:off x="3116937" y="3717606"/>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cxnSp>
        <p:nvCxnSpPr>
          <p:cNvPr id="37" name="Straight Connector 36"/>
          <p:cNvCxnSpPr/>
          <p:nvPr/>
        </p:nvCxnSpPr>
        <p:spPr>
          <a:xfrm>
            <a:off x="3562016" y="3420540"/>
            <a:ext cx="227688" cy="16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627641" y="3517551"/>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39" name="TextBox 38"/>
          <p:cNvSpPr txBox="1"/>
          <p:nvPr/>
        </p:nvSpPr>
        <p:spPr>
          <a:xfrm>
            <a:off x="4900613" y="3476039"/>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40" name="TextBox 39"/>
          <p:cNvSpPr txBox="1"/>
          <p:nvPr/>
        </p:nvSpPr>
        <p:spPr>
          <a:xfrm>
            <a:off x="4900613" y="3689173"/>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41" name="TextBox 40"/>
          <p:cNvSpPr txBox="1"/>
          <p:nvPr/>
        </p:nvSpPr>
        <p:spPr>
          <a:xfrm>
            <a:off x="5411317" y="348911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cxnSp>
        <p:nvCxnSpPr>
          <p:cNvPr id="42" name="Straight Connector 41"/>
          <p:cNvCxnSpPr/>
          <p:nvPr/>
        </p:nvCxnSpPr>
        <p:spPr>
          <a:xfrm flipH="1">
            <a:off x="6904764" y="3399839"/>
            <a:ext cx="283016"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742700" y="3476039"/>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44" name="TextBox 43"/>
          <p:cNvSpPr txBox="1"/>
          <p:nvPr/>
        </p:nvSpPr>
        <p:spPr>
          <a:xfrm>
            <a:off x="6742700" y="3689173"/>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cxnSp>
        <p:nvCxnSpPr>
          <p:cNvPr id="45" name="Straight Connector 44"/>
          <p:cNvCxnSpPr/>
          <p:nvPr/>
        </p:nvCxnSpPr>
        <p:spPr>
          <a:xfrm>
            <a:off x="7187779" y="3392107"/>
            <a:ext cx="227688" cy="16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253404" y="348911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47" name="TextBox 46"/>
          <p:cNvSpPr txBox="1"/>
          <p:nvPr/>
        </p:nvSpPr>
        <p:spPr>
          <a:xfrm>
            <a:off x="8567404" y="3497701"/>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48" name="TextBox 47"/>
          <p:cNvSpPr txBox="1"/>
          <p:nvPr/>
        </p:nvSpPr>
        <p:spPr>
          <a:xfrm>
            <a:off x="8567404" y="3710835"/>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49" name="TextBox 48"/>
          <p:cNvSpPr txBox="1"/>
          <p:nvPr/>
        </p:nvSpPr>
        <p:spPr>
          <a:xfrm>
            <a:off x="9078108" y="3510780"/>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50" name="TextBox 49"/>
          <p:cNvSpPr txBox="1"/>
          <p:nvPr/>
        </p:nvSpPr>
        <p:spPr>
          <a:xfrm>
            <a:off x="6740632" y="391257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51" name="TextBox 50"/>
          <p:cNvSpPr txBox="1"/>
          <p:nvPr/>
        </p:nvSpPr>
        <p:spPr>
          <a:xfrm>
            <a:off x="6744597" y="4143340"/>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52" name="TextBox 51"/>
          <p:cNvSpPr txBox="1"/>
          <p:nvPr/>
        </p:nvSpPr>
        <p:spPr>
          <a:xfrm>
            <a:off x="6749505" y="4366745"/>
            <a:ext cx="324128" cy="400110"/>
          </a:xfrm>
          <a:prstGeom prst="rect">
            <a:avLst/>
          </a:prstGeom>
          <a:noFill/>
        </p:spPr>
        <p:txBody>
          <a:bodyPr wrap="none" rtlCol="0">
            <a:spAutoFit/>
          </a:bodyPr>
          <a:lstStyle/>
          <a:p>
            <a:r>
              <a:rPr lang="en-US" sz="2000" dirty="0">
                <a:solidFill>
                  <a:srgbClr val="381F18"/>
                </a:solidFill>
                <a:latin typeface="Anonymous Pro" panose="02060609030202000504" pitchFamily="49" charset="0"/>
                <a:ea typeface="Anonymous Pro" panose="02060609030202000504" pitchFamily="49" charset="0"/>
              </a:rPr>
              <a:t>M</a:t>
            </a:r>
          </a:p>
        </p:txBody>
      </p:sp>
      <p:sp>
        <p:nvSpPr>
          <p:cNvPr id="53" name="TextBox 52"/>
          <p:cNvSpPr txBox="1"/>
          <p:nvPr/>
        </p:nvSpPr>
        <p:spPr>
          <a:xfrm>
            <a:off x="4900204" y="390763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54" name="TextBox 53"/>
          <p:cNvSpPr txBox="1"/>
          <p:nvPr/>
        </p:nvSpPr>
        <p:spPr>
          <a:xfrm>
            <a:off x="4907897" y="4112633"/>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55" name="TextBox 54"/>
          <p:cNvSpPr txBox="1"/>
          <p:nvPr/>
        </p:nvSpPr>
        <p:spPr>
          <a:xfrm>
            <a:off x="8566465" y="3925077"/>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M</a:t>
            </a:r>
          </a:p>
        </p:txBody>
      </p:sp>
      <p:sp>
        <p:nvSpPr>
          <p:cNvPr id="56" name="TextBox 55"/>
          <p:cNvSpPr txBox="1"/>
          <p:nvPr/>
        </p:nvSpPr>
        <p:spPr>
          <a:xfrm>
            <a:off x="7248479" y="3688495"/>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57" name="TextBox 56"/>
          <p:cNvSpPr txBox="1"/>
          <p:nvPr/>
        </p:nvSpPr>
        <p:spPr>
          <a:xfrm>
            <a:off x="5415086" y="3702057"/>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58" name="TextBox 57"/>
          <p:cNvSpPr txBox="1"/>
          <p:nvPr/>
        </p:nvSpPr>
        <p:spPr>
          <a:xfrm>
            <a:off x="9077169" y="3736798"/>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59" name="TextBox 58"/>
          <p:cNvSpPr txBox="1"/>
          <p:nvPr/>
        </p:nvSpPr>
        <p:spPr>
          <a:xfrm>
            <a:off x="9076582" y="3931543"/>
            <a:ext cx="324128" cy="400110"/>
          </a:xfrm>
          <a:prstGeom prst="rect">
            <a:avLst/>
          </a:prstGeom>
          <a:noFill/>
        </p:spPr>
        <p:txBody>
          <a:bodyPr wrap="none" rtlCol="0">
            <a:spAutoFit/>
          </a:bodyPr>
          <a:lstStyle/>
          <a:p>
            <a:r>
              <a:rPr lang="en-US" sz="2000" dirty="0">
                <a:latin typeface="Anonymous Pro" panose="02060609030202000504" pitchFamily="49" charset="0"/>
                <a:ea typeface="Anonymous Pro" panose="02060609030202000504" pitchFamily="49" charset="0"/>
              </a:rPr>
              <a:t>R</a:t>
            </a:r>
          </a:p>
        </p:txBody>
      </p:sp>
      <p:sp>
        <p:nvSpPr>
          <p:cNvPr id="60" name="Oval 59"/>
          <p:cNvSpPr/>
          <p:nvPr/>
        </p:nvSpPr>
        <p:spPr>
          <a:xfrm>
            <a:off x="9066194"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flipV="1">
            <a:off x="8843828" y="507396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8721833"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3" name="Oval 62"/>
          <p:cNvSpPr/>
          <p:nvPr/>
        </p:nvSpPr>
        <p:spPr>
          <a:xfrm>
            <a:off x="9410555" y="5307112"/>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754916"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V="1">
            <a:off x="9188189" y="502847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9532550" y="504525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9876911" y="505116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9071469"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flipV="1">
            <a:off x="8849103" y="553597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8727108"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415830" y="576912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9760191"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flipV="1">
            <a:off x="9193464" y="549048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9537825" y="550726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9882186" y="551317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8675531" y="5319476"/>
            <a:ext cx="343364" cy="230832"/>
          </a:xfrm>
          <a:prstGeom prst="rect">
            <a:avLst/>
          </a:prstGeom>
          <a:noFill/>
        </p:spPr>
        <p:txBody>
          <a:bodyPr wrap="none" rtlCol="0">
            <a:spAutoFit/>
          </a:bodyPr>
          <a:lstStyle/>
          <a:p>
            <a:r>
              <a:rPr lang="en-US" sz="900" dirty="0">
                <a:solidFill>
                  <a:srgbClr val="381F18"/>
                </a:solidFill>
              </a:rPr>
              <a:t>OS</a:t>
            </a:r>
          </a:p>
        </p:txBody>
      </p:sp>
      <p:sp>
        <p:nvSpPr>
          <p:cNvPr id="77" name="Oval 76"/>
          <p:cNvSpPr/>
          <p:nvPr/>
        </p:nvSpPr>
        <p:spPr>
          <a:xfrm>
            <a:off x="7230837" y="5329789"/>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flipV="1">
            <a:off x="7008471" y="5098658"/>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6886476" y="5329789"/>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0" name="Oval 79"/>
          <p:cNvSpPr/>
          <p:nvPr/>
        </p:nvSpPr>
        <p:spPr>
          <a:xfrm>
            <a:off x="7575198" y="53318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919559" y="5329789"/>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p:nvPr/>
        </p:nvCxnSpPr>
        <p:spPr>
          <a:xfrm flipV="1">
            <a:off x="7352832" y="505316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7697193" y="506994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8041554" y="507585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7236112" y="5791798"/>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flipV="1">
            <a:off x="7013746" y="5560667"/>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6891751" y="5791798"/>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580473" y="5793814"/>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924834" y="5791798"/>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flipV="1">
            <a:off x="7358107" y="551517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702468" y="553195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8046829" y="553786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6840174" y="5344169"/>
            <a:ext cx="343364" cy="230832"/>
          </a:xfrm>
          <a:prstGeom prst="rect">
            <a:avLst/>
          </a:prstGeom>
          <a:noFill/>
        </p:spPr>
        <p:txBody>
          <a:bodyPr wrap="none" rtlCol="0">
            <a:spAutoFit/>
          </a:bodyPr>
          <a:lstStyle/>
          <a:p>
            <a:r>
              <a:rPr lang="en-US" sz="900" dirty="0">
                <a:solidFill>
                  <a:srgbClr val="381F18"/>
                </a:solidFill>
              </a:rPr>
              <a:t>OS</a:t>
            </a:r>
          </a:p>
        </p:txBody>
      </p:sp>
      <p:sp>
        <p:nvSpPr>
          <p:cNvPr id="94" name="Oval 93"/>
          <p:cNvSpPr/>
          <p:nvPr/>
        </p:nvSpPr>
        <p:spPr>
          <a:xfrm>
            <a:off x="5368790" y="532455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p:cNvCxnSpPr/>
          <p:nvPr/>
        </p:nvCxnSpPr>
        <p:spPr>
          <a:xfrm flipV="1">
            <a:off x="5146424" y="5093420"/>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5024429" y="532455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97" name="Oval 96"/>
          <p:cNvSpPr/>
          <p:nvPr/>
        </p:nvSpPr>
        <p:spPr>
          <a:xfrm>
            <a:off x="5713151" y="5326567"/>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057512" y="532455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V="1">
            <a:off x="5490785" y="5047927"/>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5835146" y="5064707"/>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6179507" y="5070617"/>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5374065" y="5786560"/>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flipV="1">
            <a:off x="5151699" y="5555429"/>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5029704" y="5786560"/>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718426" y="578857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6062787" y="5786560"/>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p:nvPr/>
        </p:nvCxnSpPr>
        <p:spPr>
          <a:xfrm flipV="1">
            <a:off x="5496060" y="5509936"/>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840421" y="5526716"/>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184782" y="5532626"/>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978127" y="5338931"/>
            <a:ext cx="343364" cy="230832"/>
          </a:xfrm>
          <a:prstGeom prst="rect">
            <a:avLst/>
          </a:prstGeom>
          <a:noFill/>
        </p:spPr>
        <p:txBody>
          <a:bodyPr wrap="none" rtlCol="0">
            <a:spAutoFit/>
          </a:bodyPr>
          <a:lstStyle/>
          <a:p>
            <a:r>
              <a:rPr lang="en-US" sz="900" dirty="0">
                <a:solidFill>
                  <a:srgbClr val="381F18"/>
                </a:solidFill>
              </a:rPr>
              <a:t>OS</a:t>
            </a:r>
          </a:p>
        </p:txBody>
      </p:sp>
      <p:sp>
        <p:nvSpPr>
          <p:cNvPr id="111" name="Oval 110"/>
          <p:cNvSpPr/>
          <p:nvPr/>
        </p:nvSpPr>
        <p:spPr>
          <a:xfrm>
            <a:off x="3571128"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flipV="1">
            <a:off x="3348762" y="5073965"/>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3226767"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14" name="Oval 113"/>
          <p:cNvSpPr/>
          <p:nvPr/>
        </p:nvSpPr>
        <p:spPr>
          <a:xfrm>
            <a:off x="3915489" y="5307112"/>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4259850" y="5305096"/>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p:cNvCxnSpPr/>
          <p:nvPr/>
        </p:nvCxnSpPr>
        <p:spPr>
          <a:xfrm flipV="1">
            <a:off x="3693123" y="502847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4037484" y="504525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4381845" y="5051162"/>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3576403"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p:cNvCxnSpPr/>
          <p:nvPr/>
        </p:nvCxnSpPr>
        <p:spPr>
          <a:xfrm flipV="1">
            <a:off x="3354037" y="5535974"/>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3232042"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920764" y="5769121"/>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4265125" y="5767105"/>
            <a:ext cx="243993" cy="254760"/>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p:cNvCxnSpPr/>
          <p:nvPr/>
        </p:nvCxnSpPr>
        <p:spPr>
          <a:xfrm flipV="1">
            <a:off x="3698398" y="549048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4042759" y="550726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4387120" y="551317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3180465" y="5319476"/>
            <a:ext cx="343364" cy="230832"/>
          </a:xfrm>
          <a:prstGeom prst="rect">
            <a:avLst/>
          </a:prstGeom>
          <a:noFill/>
        </p:spPr>
        <p:txBody>
          <a:bodyPr wrap="none" rtlCol="0">
            <a:spAutoFit/>
          </a:bodyPr>
          <a:lstStyle/>
          <a:p>
            <a:r>
              <a:rPr lang="en-US" sz="900" dirty="0">
                <a:solidFill>
                  <a:srgbClr val="381F18"/>
                </a:solidFill>
              </a:rPr>
              <a:t>OS</a:t>
            </a:r>
          </a:p>
        </p:txBody>
      </p:sp>
      <p:sp>
        <p:nvSpPr>
          <p:cNvPr id="128" name="Rectangle 127"/>
          <p:cNvSpPr/>
          <p:nvPr/>
        </p:nvSpPr>
        <p:spPr>
          <a:xfrm>
            <a:off x="5989914" y="1078973"/>
            <a:ext cx="566031" cy="299294"/>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JT</a:t>
            </a:r>
          </a:p>
        </p:txBody>
      </p:sp>
      <p:pic>
        <p:nvPicPr>
          <p:cNvPr id="129" name="Picture 128">
            <a:hlinkClick r:id="rId8"/>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594976" y="2776527"/>
            <a:ext cx="1504073" cy="1128055"/>
          </a:xfrm>
          <a:prstGeom prst="rect">
            <a:avLst/>
          </a:prstGeom>
        </p:spPr>
      </p:pic>
      <p:sp>
        <p:nvSpPr>
          <p:cNvPr id="130" name="Rectangle 129"/>
          <p:cNvSpPr/>
          <p:nvPr/>
        </p:nvSpPr>
        <p:spPr>
          <a:xfrm>
            <a:off x="5710969" y="3054373"/>
            <a:ext cx="566031" cy="381000"/>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2"/>
                </a:solidFill>
                <a:latin typeface="Anonymous Pro" panose="02060609030202000504" pitchFamily="49" charset="0"/>
                <a:ea typeface="Anonymous Pro" panose="02060609030202000504" pitchFamily="49" charset="0"/>
              </a:rPr>
              <a:t>DN</a:t>
            </a:r>
            <a:endParaRPr lang="en-US" sz="2400" dirty="0">
              <a:solidFill>
                <a:schemeClr val="bg2"/>
              </a:solidFill>
              <a:latin typeface="Anonymous Pro" panose="02060609030202000504" pitchFamily="49" charset="0"/>
              <a:ea typeface="Anonymous Pro" panose="02060609030202000504" pitchFamily="49" charset="0"/>
            </a:endParaRPr>
          </a:p>
        </p:txBody>
      </p:sp>
      <p:sp>
        <p:nvSpPr>
          <p:cNvPr id="131" name="Rectangle 130"/>
          <p:cNvSpPr/>
          <p:nvPr/>
        </p:nvSpPr>
        <p:spPr>
          <a:xfrm>
            <a:off x="7536175" y="3047272"/>
            <a:ext cx="566031" cy="381000"/>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2"/>
                </a:solidFill>
                <a:latin typeface="Anonymous Pro" panose="02060609030202000504" pitchFamily="49" charset="0"/>
                <a:ea typeface="Anonymous Pro" panose="02060609030202000504" pitchFamily="49" charset="0"/>
              </a:rPr>
              <a:t>DN</a:t>
            </a:r>
            <a:endParaRPr lang="en-US" sz="2400" dirty="0">
              <a:solidFill>
                <a:schemeClr val="bg2"/>
              </a:solidFill>
              <a:latin typeface="Anonymous Pro" panose="02060609030202000504" pitchFamily="49" charset="0"/>
              <a:ea typeface="Anonymous Pro" panose="02060609030202000504" pitchFamily="49" charset="0"/>
            </a:endParaRPr>
          </a:p>
        </p:txBody>
      </p:sp>
      <p:sp>
        <p:nvSpPr>
          <p:cNvPr id="132" name="Rectangle 131"/>
          <p:cNvSpPr/>
          <p:nvPr/>
        </p:nvSpPr>
        <p:spPr>
          <a:xfrm>
            <a:off x="6893944" y="3047272"/>
            <a:ext cx="566031" cy="381000"/>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TT</a:t>
            </a:r>
          </a:p>
        </p:txBody>
      </p:sp>
      <p:sp>
        <p:nvSpPr>
          <p:cNvPr id="133" name="Rectangle 132"/>
          <p:cNvSpPr/>
          <p:nvPr/>
        </p:nvSpPr>
        <p:spPr>
          <a:xfrm>
            <a:off x="9371532" y="3114466"/>
            <a:ext cx="566031" cy="381000"/>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2"/>
                </a:solidFill>
                <a:latin typeface="Anonymous Pro" panose="02060609030202000504" pitchFamily="49" charset="0"/>
                <a:ea typeface="Anonymous Pro" panose="02060609030202000504" pitchFamily="49" charset="0"/>
              </a:rPr>
              <a:t>DN</a:t>
            </a:r>
            <a:endParaRPr lang="en-US" sz="2400" dirty="0">
              <a:solidFill>
                <a:schemeClr val="bg2"/>
              </a:solidFill>
              <a:latin typeface="Anonymous Pro" panose="02060609030202000504" pitchFamily="49" charset="0"/>
              <a:ea typeface="Anonymous Pro" panose="02060609030202000504" pitchFamily="49" charset="0"/>
            </a:endParaRPr>
          </a:p>
        </p:txBody>
      </p:sp>
      <p:cxnSp>
        <p:nvCxnSpPr>
          <p:cNvPr id="134" name="Straight Connector 133"/>
          <p:cNvCxnSpPr/>
          <p:nvPr/>
        </p:nvCxnSpPr>
        <p:spPr>
          <a:xfrm flipH="1">
            <a:off x="5048585" y="3390291"/>
            <a:ext cx="283016"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331600" y="3382559"/>
            <a:ext cx="227688" cy="16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5068738" y="3054373"/>
            <a:ext cx="566031" cy="381000"/>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TT</a:t>
            </a:r>
          </a:p>
        </p:txBody>
      </p:sp>
      <p:cxnSp>
        <p:nvCxnSpPr>
          <p:cNvPr id="137" name="Straight Connector 136"/>
          <p:cNvCxnSpPr/>
          <p:nvPr/>
        </p:nvCxnSpPr>
        <p:spPr>
          <a:xfrm flipH="1">
            <a:off x="8723207" y="3406303"/>
            <a:ext cx="283016"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006222" y="3398571"/>
            <a:ext cx="227688" cy="1601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8729301" y="3114466"/>
            <a:ext cx="566031" cy="381000"/>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nonymous Pro" panose="02060609030202000504" pitchFamily="49" charset="0"/>
                <a:ea typeface="Anonymous Pro" panose="02060609030202000504" pitchFamily="49" charset="0"/>
              </a:rPr>
              <a:t>TT</a:t>
            </a:r>
          </a:p>
        </p:txBody>
      </p:sp>
      <p:sp>
        <p:nvSpPr>
          <p:cNvPr id="140" name="Title 1"/>
          <p:cNvSpPr txBox="1">
            <a:spLocks/>
          </p:cNvSpPr>
          <p:nvPr/>
        </p:nvSpPr>
        <p:spPr>
          <a:xfrm>
            <a:off x="7797684" y="111639"/>
            <a:ext cx="4402450" cy="573142"/>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2 MR Apps running</a:t>
            </a:r>
            <a:endParaRPr lang="en-US" dirty="0"/>
          </a:p>
        </p:txBody>
      </p:sp>
      <p:sp>
        <p:nvSpPr>
          <p:cNvPr id="141" name="TextBox 140"/>
          <p:cNvSpPr txBox="1"/>
          <p:nvPr/>
        </p:nvSpPr>
        <p:spPr>
          <a:xfrm>
            <a:off x="6057512" y="55452"/>
            <a:ext cx="1988931" cy="707886"/>
          </a:xfrm>
          <a:prstGeom prst="rect">
            <a:avLst/>
          </a:prstGeom>
          <a:noFill/>
        </p:spPr>
        <p:txBody>
          <a:bodyPr wrap="square" rtlCol="0">
            <a:spAutoFit/>
          </a:bodyPr>
          <a:lstStyle/>
          <a:p>
            <a:r>
              <a:rPr lang="en-US" sz="4000" dirty="0" smtClean="0">
                <a:solidFill>
                  <a:schemeClr val="tx2"/>
                </a:solidFill>
                <a:latin typeface="Blackadder ITC" panose="04020505051007020D02" pitchFamily="82" charset="0"/>
              </a:rPr>
              <a:t>History:</a:t>
            </a:r>
            <a:endParaRPr lang="en-US" sz="4000" dirty="0">
              <a:solidFill>
                <a:schemeClr val="tx2"/>
              </a:solidFill>
              <a:latin typeface="Blackadder ITC" panose="04020505051007020D02" pitchFamily="82" charset="0"/>
            </a:endParaRPr>
          </a:p>
        </p:txBody>
      </p:sp>
      <p:pic>
        <p:nvPicPr>
          <p:cNvPr id="142" name="Picture 141"/>
          <p:cNvPicPr>
            <a:picLocks noChangeAspect="1"/>
          </p:cNvPicPr>
          <p:nvPr/>
        </p:nvPicPr>
        <p:blipFill>
          <a:blip r:embed="rId7"/>
          <a:stretch>
            <a:fillRect/>
          </a:stretch>
        </p:blipFill>
        <p:spPr>
          <a:xfrm>
            <a:off x="7572607" y="974467"/>
            <a:ext cx="648566" cy="998040"/>
          </a:xfrm>
          <a:prstGeom prst="rect">
            <a:avLst/>
          </a:prstGeom>
        </p:spPr>
      </p:pic>
      <p:sp>
        <p:nvSpPr>
          <p:cNvPr id="143" name="TextBox 142"/>
          <p:cNvSpPr txBox="1"/>
          <p:nvPr/>
        </p:nvSpPr>
        <p:spPr>
          <a:xfrm>
            <a:off x="7376076" y="1972507"/>
            <a:ext cx="1197764" cy="369332"/>
          </a:xfrm>
          <a:prstGeom prst="rect">
            <a:avLst/>
          </a:prstGeom>
          <a:noFill/>
        </p:spPr>
        <p:txBody>
          <a:bodyPr wrap="none" rtlCol="0">
            <a:spAutoFit/>
          </a:bodyPr>
          <a:lstStyle/>
          <a:p>
            <a:r>
              <a:rPr lang="en-US" dirty="0" err="1" smtClean="0">
                <a:latin typeface="Anonymous Pro" panose="02060609030202000504" pitchFamily="49" charset="0"/>
                <a:ea typeface="Anonymous Pro" panose="02060609030202000504" pitchFamily="49" charset="0"/>
              </a:rPr>
              <a:t>NameNode</a:t>
            </a:r>
            <a:endParaRPr lang="en-US" dirty="0">
              <a:latin typeface="Anonymous Pro" panose="02060609030202000504" pitchFamily="49" charset="0"/>
              <a:ea typeface="Anonymous Pro" panose="02060609030202000504" pitchFamily="49" charset="0"/>
            </a:endParaRPr>
          </a:p>
        </p:txBody>
      </p:sp>
      <p:sp>
        <p:nvSpPr>
          <p:cNvPr id="144" name="Rectangle 143"/>
          <p:cNvSpPr/>
          <p:nvPr/>
        </p:nvSpPr>
        <p:spPr>
          <a:xfrm>
            <a:off x="7603667" y="1059340"/>
            <a:ext cx="566031" cy="299294"/>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Anonymous Pro" panose="02060609030202000504" pitchFamily="49" charset="0"/>
                <a:ea typeface="Anonymous Pro" panose="02060609030202000504" pitchFamily="49" charset="0"/>
              </a:rPr>
              <a:t>NN</a:t>
            </a:r>
            <a:endParaRPr lang="en-US" sz="2400" dirty="0">
              <a:solidFill>
                <a:schemeClr val="bg1"/>
              </a:solidFill>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xmlns="" val="849331749"/>
      </p:ext>
    </p:extLst>
  </p:cSld>
  <p:clrMapOvr>
    <a:masterClrMapping/>
  </p:clrMapOvr>
  <p:transition>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7136869" y="314328"/>
            <a:ext cx="4895480" cy="573142"/>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Ways to run Spark</a:t>
            </a:r>
            <a:endParaRPr lang="en-US" dirty="0"/>
          </a:p>
        </p:txBody>
      </p:sp>
      <p:sp>
        <p:nvSpPr>
          <p:cNvPr id="3" name="TextBox 2"/>
          <p:cNvSpPr txBox="1"/>
          <p:nvPr/>
        </p:nvSpPr>
        <p:spPr>
          <a:xfrm>
            <a:off x="2682801" y="2018924"/>
            <a:ext cx="6270171" cy="3539430"/>
          </a:xfrm>
          <a:prstGeom prst="rect">
            <a:avLst/>
          </a:prstGeom>
          <a:noFill/>
        </p:spPr>
        <p:txBody>
          <a:bodyPr wrap="square" rtlCol="0">
            <a:spAutoFit/>
          </a:bodyPr>
          <a:lstStyle/>
          <a:p>
            <a:pPr marL="285750" indent="-285750">
              <a:buFontTx/>
              <a:buChar char="-"/>
            </a:pPr>
            <a:r>
              <a:rPr lang="en-US" sz="3200" dirty="0" smtClean="0"/>
              <a:t>Local</a:t>
            </a:r>
          </a:p>
          <a:p>
            <a:endParaRPr lang="en-US" sz="3200" dirty="0" smtClean="0"/>
          </a:p>
          <a:p>
            <a:pPr marL="285750" indent="-285750">
              <a:buFontTx/>
              <a:buChar char="-"/>
            </a:pPr>
            <a:r>
              <a:rPr lang="en-US" sz="3200" dirty="0" smtClean="0"/>
              <a:t>Standalone Scheduler</a:t>
            </a:r>
          </a:p>
          <a:p>
            <a:pPr marL="285750" indent="-285750">
              <a:buFontTx/>
              <a:buChar char="-"/>
            </a:pPr>
            <a:endParaRPr lang="en-US" sz="3200" dirty="0" smtClean="0"/>
          </a:p>
          <a:p>
            <a:pPr marL="285750" indent="-285750">
              <a:buFontTx/>
              <a:buChar char="-"/>
            </a:pPr>
            <a:r>
              <a:rPr lang="en-US" sz="3200" dirty="0" smtClean="0"/>
              <a:t>YARN</a:t>
            </a:r>
          </a:p>
          <a:p>
            <a:pPr marL="285750" indent="-285750">
              <a:buFontTx/>
              <a:buChar char="-"/>
            </a:pPr>
            <a:endParaRPr lang="en-US" sz="3200" dirty="0" smtClean="0"/>
          </a:p>
          <a:p>
            <a:pPr marL="285750" indent="-285750">
              <a:buFontTx/>
              <a:buChar char="-"/>
            </a:pPr>
            <a:r>
              <a:rPr lang="en-US" sz="3200" dirty="0" smtClean="0"/>
              <a:t>Mesos</a:t>
            </a:r>
            <a:endParaRPr lang="en-US" sz="3200" dirty="0"/>
          </a:p>
        </p:txBody>
      </p:sp>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53949" y="3072143"/>
            <a:ext cx="953628" cy="527006"/>
          </a:xfrm>
          <a:prstGeom prst="rect">
            <a:avLst/>
          </a:prstGeom>
        </p:spPr>
      </p:pic>
      <p:pic>
        <p:nvPicPr>
          <p:cNvPr id="5" name="Picture 4">
            <a:hlinkClick r:id="rId5"/>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74079" y="4060200"/>
            <a:ext cx="687200" cy="515400"/>
          </a:xfrm>
          <a:prstGeom prst="rect">
            <a:avLst/>
          </a:prstGeom>
        </p:spPr>
      </p:pic>
      <p:pic>
        <p:nvPicPr>
          <p:cNvPr id="6" name="Picture 5"/>
          <p:cNvPicPr>
            <a:picLocks noChangeAspect="1"/>
          </p:cNvPicPr>
          <p:nvPr/>
        </p:nvPicPr>
        <p:blipFill>
          <a:blip r:embed="rId7"/>
          <a:stretch>
            <a:fillRect/>
          </a:stretch>
        </p:blipFill>
        <p:spPr>
          <a:xfrm>
            <a:off x="1956811" y="2178327"/>
            <a:ext cx="607989" cy="507856"/>
          </a:xfrm>
          <a:prstGeom prst="rect">
            <a:avLst/>
          </a:prstGeom>
        </p:spPr>
      </p:pic>
      <p:pic>
        <p:nvPicPr>
          <p:cNvPr id="7" name="Picture 6"/>
          <p:cNvPicPr>
            <a:picLocks noChangeAspect="1"/>
          </p:cNvPicPr>
          <p:nvPr/>
        </p:nvPicPr>
        <p:blipFill>
          <a:blip r:embed="rId8"/>
          <a:stretch>
            <a:fillRect/>
          </a:stretch>
        </p:blipFill>
        <p:spPr>
          <a:xfrm>
            <a:off x="4364861" y="2138624"/>
            <a:ext cx="260197" cy="396228"/>
          </a:xfrm>
          <a:prstGeom prst="rect">
            <a:avLst/>
          </a:prstGeom>
        </p:spPr>
      </p:pic>
      <p:pic>
        <p:nvPicPr>
          <p:cNvPr id="8" name="Picture 7"/>
          <p:cNvPicPr>
            <a:picLocks noChangeAspect="1"/>
          </p:cNvPicPr>
          <p:nvPr/>
        </p:nvPicPr>
        <p:blipFill>
          <a:blip r:embed="rId8"/>
          <a:stretch>
            <a:fillRect/>
          </a:stretch>
        </p:blipFill>
        <p:spPr>
          <a:xfrm>
            <a:off x="4479514" y="5052254"/>
            <a:ext cx="158265" cy="241006"/>
          </a:xfrm>
          <a:prstGeom prst="rect">
            <a:avLst/>
          </a:prstGeom>
        </p:spPr>
      </p:pic>
      <p:pic>
        <p:nvPicPr>
          <p:cNvPr id="9" name="Picture 8"/>
          <p:cNvPicPr>
            <a:picLocks noChangeAspect="1"/>
          </p:cNvPicPr>
          <p:nvPr/>
        </p:nvPicPr>
        <p:blipFill>
          <a:blip r:embed="rId8"/>
          <a:stretch>
            <a:fillRect/>
          </a:stretch>
        </p:blipFill>
        <p:spPr>
          <a:xfrm>
            <a:off x="4548484" y="5150179"/>
            <a:ext cx="158265" cy="241006"/>
          </a:xfrm>
          <a:prstGeom prst="rect">
            <a:avLst/>
          </a:prstGeom>
        </p:spPr>
      </p:pic>
      <p:pic>
        <p:nvPicPr>
          <p:cNvPr id="10" name="Picture 9"/>
          <p:cNvPicPr>
            <a:picLocks noChangeAspect="1"/>
          </p:cNvPicPr>
          <p:nvPr/>
        </p:nvPicPr>
        <p:blipFill>
          <a:blip r:embed="rId8"/>
          <a:stretch>
            <a:fillRect/>
          </a:stretch>
        </p:blipFill>
        <p:spPr>
          <a:xfrm>
            <a:off x="4641269" y="5210811"/>
            <a:ext cx="158265" cy="241006"/>
          </a:xfrm>
          <a:prstGeom prst="rect">
            <a:avLst/>
          </a:prstGeom>
        </p:spPr>
      </p:pic>
      <p:pic>
        <p:nvPicPr>
          <p:cNvPr id="11" name="Picture 10"/>
          <p:cNvPicPr>
            <a:picLocks noChangeAspect="1"/>
          </p:cNvPicPr>
          <p:nvPr/>
        </p:nvPicPr>
        <p:blipFill>
          <a:blip r:embed="rId8"/>
          <a:stretch>
            <a:fillRect/>
          </a:stretch>
        </p:blipFill>
        <p:spPr>
          <a:xfrm>
            <a:off x="4311874" y="4076894"/>
            <a:ext cx="158265" cy="241006"/>
          </a:xfrm>
          <a:prstGeom prst="rect">
            <a:avLst/>
          </a:prstGeom>
        </p:spPr>
      </p:pic>
      <p:pic>
        <p:nvPicPr>
          <p:cNvPr id="12" name="Picture 11"/>
          <p:cNvPicPr>
            <a:picLocks noChangeAspect="1"/>
          </p:cNvPicPr>
          <p:nvPr/>
        </p:nvPicPr>
        <p:blipFill>
          <a:blip r:embed="rId8"/>
          <a:stretch>
            <a:fillRect/>
          </a:stretch>
        </p:blipFill>
        <p:spPr>
          <a:xfrm>
            <a:off x="4380844" y="4174819"/>
            <a:ext cx="158265" cy="241006"/>
          </a:xfrm>
          <a:prstGeom prst="rect">
            <a:avLst/>
          </a:prstGeom>
        </p:spPr>
      </p:pic>
      <p:pic>
        <p:nvPicPr>
          <p:cNvPr id="13" name="Picture 12"/>
          <p:cNvPicPr>
            <a:picLocks noChangeAspect="1"/>
          </p:cNvPicPr>
          <p:nvPr/>
        </p:nvPicPr>
        <p:blipFill>
          <a:blip r:embed="rId8"/>
          <a:stretch>
            <a:fillRect/>
          </a:stretch>
        </p:blipFill>
        <p:spPr>
          <a:xfrm>
            <a:off x="4473629" y="4235451"/>
            <a:ext cx="158265" cy="241006"/>
          </a:xfrm>
          <a:prstGeom prst="rect">
            <a:avLst/>
          </a:prstGeom>
        </p:spPr>
      </p:pic>
      <p:pic>
        <p:nvPicPr>
          <p:cNvPr id="14" name="Picture 13"/>
          <p:cNvPicPr>
            <a:picLocks noChangeAspect="1"/>
          </p:cNvPicPr>
          <p:nvPr/>
        </p:nvPicPr>
        <p:blipFill>
          <a:blip r:embed="rId8"/>
          <a:stretch>
            <a:fillRect/>
          </a:stretch>
        </p:blipFill>
        <p:spPr>
          <a:xfrm>
            <a:off x="7588474" y="3101534"/>
            <a:ext cx="158265" cy="241006"/>
          </a:xfrm>
          <a:prstGeom prst="rect">
            <a:avLst/>
          </a:prstGeom>
        </p:spPr>
      </p:pic>
      <p:pic>
        <p:nvPicPr>
          <p:cNvPr id="15" name="Picture 14"/>
          <p:cNvPicPr>
            <a:picLocks noChangeAspect="1"/>
          </p:cNvPicPr>
          <p:nvPr/>
        </p:nvPicPr>
        <p:blipFill>
          <a:blip r:embed="rId8"/>
          <a:stretch>
            <a:fillRect/>
          </a:stretch>
        </p:blipFill>
        <p:spPr>
          <a:xfrm>
            <a:off x="7657444" y="3199459"/>
            <a:ext cx="158265" cy="241006"/>
          </a:xfrm>
          <a:prstGeom prst="rect">
            <a:avLst/>
          </a:prstGeom>
        </p:spPr>
      </p:pic>
      <p:pic>
        <p:nvPicPr>
          <p:cNvPr id="16" name="Picture 15"/>
          <p:cNvPicPr>
            <a:picLocks noChangeAspect="1"/>
          </p:cNvPicPr>
          <p:nvPr/>
        </p:nvPicPr>
        <p:blipFill>
          <a:blip r:embed="rId8"/>
          <a:stretch>
            <a:fillRect/>
          </a:stretch>
        </p:blipFill>
        <p:spPr>
          <a:xfrm>
            <a:off x="7750229" y="3260091"/>
            <a:ext cx="158265" cy="241006"/>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2033088" y="4870475"/>
            <a:ext cx="598467" cy="72144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2033088" y="3047831"/>
            <a:ext cx="424202" cy="551462"/>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2117634" y="4127564"/>
            <a:ext cx="429373" cy="456780"/>
          </a:xfrm>
          <a:prstGeom prst="rect">
            <a:avLst/>
          </a:prstGeom>
        </p:spPr>
      </p:pic>
    </p:spTree>
    <p:extLst>
      <p:ext uri="{BB962C8B-B14F-4D97-AF65-F5344CB8AC3E}">
        <p14:creationId xmlns:p14="http://schemas.microsoft.com/office/powerpoint/2010/main" xmlns="" val="1778776957"/>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graphicFrame>
        <p:nvGraphicFramePr>
          <p:cNvPr id="11" name="Chart 10"/>
          <p:cNvGraphicFramePr/>
          <p:nvPr>
            <p:extLst>
              <p:ext uri="{D42A27DB-BD31-4B8C-83A1-F6EECF244321}">
                <p14:modId xmlns:p14="http://schemas.microsoft.com/office/powerpoint/2010/main" xmlns="" val="2363458568"/>
              </p:ext>
            </p:extLst>
          </p:nvPr>
        </p:nvGraphicFramePr>
        <p:xfrm>
          <a:off x="2020849" y="973794"/>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Hands on Experience with Spark?</a:t>
            </a:r>
            <a:endParaRPr lang="en-US" dirty="0"/>
          </a:p>
        </p:txBody>
      </p:sp>
    </p:spTree>
    <p:extLst>
      <p:ext uri="{BB962C8B-B14F-4D97-AF65-F5344CB8AC3E}">
        <p14:creationId xmlns:p14="http://schemas.microsoft.com/office/powerpoint/2010/main" xmlns="" val="3136349324"/>
      </p:ext>
    </p:extLst>
  </p:cSld>
  <p:clrMapOvr>
    <a:masterClrMapping/>
  </p:clrMapOvr>
  <p:transition>
    <p:push dir="u"/>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7" name="Title 1"/>
          <p:cNvSpPr txBox="1">
            <a:spLocks/>
          </p:cNvSpPr>
          <p:nvPr/>
        </p:nvSpPr>
        <p:spPr>
          <a:xfrm>
            <a:off x="4565127" y="3866799"/>
            <a:ext cx="3869425" cy="60049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Local mode</a:t>
            </a:r>
            <a:endParaRPr lang="en-US" sz="3600" dirty="0"/>
          </a:p>
        </p:txBody>
      </p:sp>
      <p:pic>
        <p:nvPicPr>
          <p:cNvPr id="48" name="Picture 47"/>
          <p:cNvPicPr>
            <a:picLocks noChangeAspect="1"/>
          </p:cNvPicPr>
          <p:nvPr/>
        </p:nvPicPr>
        <p:blipFill>
          <a:blip r:embed="rId4"/>
          <a:stretch>
            <a:fillRect/>
          </a:stretch>
        </p:blipFill>
        <p:spPr>
          <a:xfrm>
            <a:off x="5707521" y="2822028"/>
            <a:ext cx="988213" cy="825459"/>
          </a:xfrm>
          <a:prstGeom prst="rect">
            <a:avLst/>
          </a:prstGeom>
        </p:spPr>
      </p:pic>
    </p:spTree>
    <p:extLst>
      <p:ext uri="{BB962C8B-B14F-4D97-AF65-F5344CB8AC3E}">
        <p14:creationId xmlns:p14="http://schemas.microsoft.com/office/powerpoint/2010/main" xmlns="" val="460537786"/>
      </p:ext>
    </p:extLst>
  </p:cSld>
  <p:clrMapOvr>
    <a:masterClrMapping/>
  </p:clrMapOvr>
  <p:transition>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7" name="Rectangle 46"/>
          <p:cNvSpPr/>
          <p:nvPr/>
        </p:nvSpPr>
        <p:spPr>
          <a:xfrm>
            <a:off x="584200" y="516467"/>
            <a:ext cx="3166533" cy="4834466"/>
          </a:xfrm>
          <a:prstGeom prst="rect">
            <a:avLst/>
          </a:prstGeom>
          <a:solidFill>
            <a:schemeClr val="bg2">
              <a:lumMod val="20000"/>
              <a:lumOff val="80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84340" y="1527150"/>
            <a:ext cx="2963292" cy="3681031"/>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1"/>
                </a:solidFill>
                <a:latin typeface="Anonymous Pro" panose="02060609030202000504" pitchFamily="49" charset="0"/>
                <a:ea typeface="Anonymous Pro" panose="02060609030202000504" pitchFamily="49" charset="0"/>
              </a:rPr>
              <a:t>JVM: Ex + Driver</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3" name="Straight Connector 2"/>
          <p:cNvCxnSpPr/>
          <p:nvPr/>
        </p:nvCxnSpPr>
        <p:spPr>
          <a:xfrm flipV="1">
            <a:off x="1059157" y="5219942"/>
            <a:ext cx="0" cy="586861"/>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646726" y="5794276"/>
            <a:ext cx="833519" cy="486027"/>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Disk</a:t>
            </a:r>
            <a:endParaRPr lang="en-US" sz="1600" b="1" dirty="0">
              <a:solidFill>
                <a:schemeClr val="tx1"/>
              </a:solidFill>
            </a:endParaRPr>
          </a:p>
        </p:txBody>
      </p:sp>
      <p:sp>
        <p:nvSpPr>
          <p:cNvPr id="5" name="Rectangle 4"/>
          <p:cNvSpPr/>
          <p:nvPr/>
        </p:nvSpPr>
        <p:spPr>
          <a:xfrm>
            <a:off x="828647" y="2108795"/>
            <a:ext cx="783295" cy="245593"/>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P1</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6" name="Oval 5"/>
          <p:cNvSpPr/>
          <p:nvPr/>
        </p:nvSpPr>
        <p:spPr>
          <a:xfrm>
            <a:off x="2026414" y="2108795"/>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7" name="TextBox 6"/>
          <p:cNvSpPr txBox="1"/>
          <p:nvPr/>
        </p:nvSpPr>
        <p:spPr>
          <a:xfrm>
            <a:off x="10267822" y="813665"/>
            <a:ext cx="1358537" cy="1077218"/>
          </a:xfrm>
          <a:prstGeom prst="rect">
            <a:avLst/>
          </a:prstGeom>
          <a:noFill/>
        </p:spPr>
        <p:txBody>
          <a:bodyPr wrap="square" rtlCol="0">
            <a:spAutoFit/>
          </a:bodyPr>
          <a:lstStyle/>
          <a:p>
            <a:r>
              <a:rPr lang="en-US" sz="1600" dirty="0" smtClean="0">
                <a:solidFill>
                  <a:schemeClr val="accent1"/>
                </a:solidFill>
                <a:latin typeface="Consolas" panose="020B0609020204030204" pitchFamily="49" charset="0"/>
                <a:cs typeface="Consolas" panose="020B0609020204030204" pitchFamily="49" charset="0"/>
              </a:rPr>
              <a:t>3 options:</a:t>
            </a:r>
          </a:p>
          <a:p>
            <a:r>
              <a:rPr lang="en-US" sz="1600" dirty="0" smtClean="0">
                <a:latin typeface="Consolas" panose="020B0609020204030204" pitchFamily="49" charset="0"/>
                <a:cs typeface="Consolas" panose="020B0609020204030204" pitchFamily="49" charset="0"/>
              </a:rPr>
              <a:t>- local</a:t>
            </a:r>
          </a:p>
          <a:p>
            <a:r>
              <a:rPr lang="en-US" sz="1600" dirty="0" smtClean="0">
                <a:latin typeface="Consolas" panose="020B0609020204030204" pitchFamily="49" charset="0"/>
                <a:cs typeface="Consolas" panose="020B0609020204030204" pitchFamily="49" charset="0"/>
              </a:rPr>
              <a:t>- local[N</a:t>
            </a:r>
            <a:r>
              <a:rPr lang="en-US" sz="1600" dirty="0">
                <a:latin typeface="Consolas" panose="020B0609020204030204" pitchFamily="49" charset="0"/>
                <a:cs typeface="Consolas" panose="020B0609020204030204" pitchFamily="49" charset="0"/>
              </a:rPr>
              <a:t>] </a:t>
            </a:r>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 local</a:t>
            </a:r>
            <a:r>
              <a:rPr lang="en-US" sz="1600" dirty="0">
                <a:latin typeface="Consolas" panose="020B0609020204030204" pitchFamily="49" charset="0"/>
                <a:cs typeface="Consolas" panose="020B0609020204030204" pitchFamily="49" charset="0"/>
              </a:rPr>
              <a:t>[*] </a:t>
            </a:r>
          </a:p>
        </p:txBody>
      </p:sp>
      <p:sp>
        <p:nvSpPr>
          <p:cNvPr id="8" name="Title 1"/>
          <p:cNvSpPr txBox="1">
            <a:spLocks/>
          </p:cNvSpPr>
          <p:nvPr/>
        </p:nvSpPr>
        <p:spPr>
          <a:xfrm>
            <a:off x="9042399" y="177667"/>
            <a:ext cx="2957689" cy="60049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Local mode</a:t>
            </a:r>
            <a:endParaRPr lang="en-US" dirty="0"/>
          </a:p>
        </p:txBody>
      </p:sp>
      <p:sp>
        <p:nvSpPr>
          <p:cNvPr id="9" name="Rectangle 8"/>
          <p:cNvSpPr/>
          <p:nvPr/>
        </p:nvSpPr>
        <p:spPr>
          <a:xfrm>
            <a:off x="828647" y="2768503"/>
            <a:ext cx="783295" cy="245593"/>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P2</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10" name="Rectangle 9"/>
          <p:cNvSpPr/>
          <p:nvPr/>
        </p:nvSpPr>
        <p:spPr>
          <a:xfrm>
            <a:off x="828647" y="2438649"/>
            <a:ext cx="783295" cy="245593"/>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P1</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11" name="Rectangle 10"/>
          <p:cNvSpPr/>
          <p:nvPr/>
        </p:nvSpPr>
        <p:spPr>
          <a:xfrm>
            <a:off x="828647" y="3094752"/>
            <a:ext cx="783295" cy="245593"/>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P2</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12" name="Rectangle 11"/>
          <p:cNvSpPr/>
          <p:nvPr/>
        </p:nvSpPr>
        <p:spPr>
          <a:xfrm>
            <a:off x="832209" y="3421001"/>
            <a:ext cx="783295" cy="245593"/>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2"/>
                </a:solidFill>
                <a:latin typeface="Anonymous Pro" panose="02060609030202000504" pitchFamily="49" charset="0"/>
                <a:ea typeface="Anonymous Pro" panose="02060609030202000504" pitchFamily="49" charset="0"/>
              </a:rPr>
              <a:t>RDD, P3</a:t>
            </a:r>
            <a:endParaRPr lang="en-US" sz="1100" b="1" dirty="0">
              <a:solidFill>
                <a:schemeClr val="bg2"/>
              </a:solidFill>
              <a:latin typeface="Anonymous Pro" panose="02060609030202000504" pitchFamily="49" charset="0"/>
              <a:ea typeface="Anonymous Pro" panose="02060609030202000504" pitchFamily="49" charset="0"/>
            </a:endParaRPr>
          </a:p>
        </p:txBody>
      </p:sp>
      <p:sp>
        <p:nvSpPr>
          <p:cNvPr id="13" name="Oval 12"/>
          <p:cNvSpPr/>
          <p:nvPr/>
        </p:nvSpPr>
        <p:spPr>
          <a:xfrm>
            <a:off x="2026414" y="2422854"/>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14" name="Oval 13"/>
          <p:cNvSpPr/>
          <p:nvPr/>
        </p:nvSpPr>
        <p:spPr>
          <a:xfrm>
            <a:off x="2026414" y="2743986"/>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15" name="Oval 14"/>
          <p:cNvSpPr/>
          <p:nvPr/>
        </p:nvSpPr>
        <p:spPr>
          <a:xfrm>
            <a:off x="2026414" y="3088266"/>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16" name="Oval 15"/>
          <p:cNvSpPr/>
          <p:nvPr/>
        </p:nvSpPr>
        <p:spPr>
          <a:xfrm>
            <a:off x="2026413" y="3415537"/>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17" name="Oval 16"/>
          <p:cNvSpPr/>
          <p:nvPr/>
        </p:nvSpPr>
        <p:spPr>
          <a:xfrm>
            <a:off x="2026413" y="3736669"/>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545447" y="706068"/>
            <a:ext cx="356267" cy="285014"/>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545447" y="996973"/>
            <a:ext cx="356267" cy="285014"/>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815074" y="705074"/>
            <a:ext cx="356267" cy="285014"/>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824599" y="999169"/>
            <a:ext cx="356267" cy="285014"/>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271080" y="717962"/>
            <a:ext cx="356267" cy="285014"/>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271080" y="1008867"/>
            <a:ext cx="356267" cy="285014"/>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40707" y="716968"/>
            <a:ext cx="356267" cy="28501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50232" y="1008362"/>
            <a:ext cx="356267" cy="285014"/>
          </a:xfrm>
          <a:prstGeom prst="rect">
            <a:avLst/>
          </a:prstGeom>
        </p:spPr>
      </p:pic>
      <p:sp>
        <p:nvSpPr>
          <p:cNvPr id="26" name="TextBox 25"/>
          <p:cNvSpPr txBox="1"/>
          <p:nvPr/>
        </p:nvSpPr>
        <p:spPr>
          <a:xfrm>
            <a:off x="684340" y="797633"/>
            <a:ext cx="874402" cy="369332"/>
          </a:xfrm>
          <a:prstGeom prst="rect">
            <a:avLst/>
          </a:prstGeom>
          <a:noFill/>
        </p:spPr>
        <p:txBody>
          <a:bodyPr wrap="square" rtlCol="0">
            <a:spAutoFit/>
          </a:bodyPr>
          <a:lstStyle/>
          <a:p>
            <a:r>
              <a:rPr lang="en-US" b="1" dirty="0" smtClean="0">
                <a:solidFill>
                  <a:schemeClr val="bg1"/>
                </a:solidFill>
              </a:rPr>
              <a:t>CPUs:</a:t>
            </a:r>
            <a:endParaRPr lang="en-US" b="1" dirty="0">
              <a:solidFill>
                <a:schemeClr val="bg1"/>
              </a:solidFill>
            </a:endParaRPr>
          </a:p>
        </p:txBody>
      </p:sp>
      <p:sp>
        <p:nvSpPr>
          <p:cNvPr id="27" name="Oval 26"/>
          <p:cNvSpPr/>
          <p:nvPr/>
        </p:nvSpPr>
        <p:spPr>
          <a:xfrm>
            <a:off x="2849325" y="2108795"/>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28" name="Oval 27"/>
          <p:cNvSpPr/>
          <p:nvPr/>
        </p:nvSpPr>
        <p:spPr>
          <a:xfrm>
            <a:off x="2849325" y="2422854"/>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29" name="Oval 28"/>
          <p:cNvSpPr/>
          <p:nvPr/>
        </p:nvSpPr>
        <p:spPr>
          <a:xfrm>
            <a:off x="2849325" y="2743986"/>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30" name="Oval 29"/>
          <p:cNvSpPr/>
          <p:nvPr/>
        </p:nvSpPr>
        <p:spPr>
          <a:xfrm>
            <a:off x="2849325" y="3088266"/>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31" name="Oval 30"/>
          <p:cNvSpPr/>
          <p:nvPr/>
        </p:nvSpPr>
        <p:spPr>
          <a:xfrm>
            <a:off x="2849324" y="3415537"/>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32" name="Oval 31"/>
          <p:cNvSpPr/>
          <p:nvPr/>
        </p:nvSpPr>
        <p:spPr>
          <a:xfrm>
            <a:off x="2849324" y="3736669"/>
            <a:ext cx="756515" cy="2427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Task</a:t>
            </a:r>
            <a:endParaRPr lang="en-US" sz="1350" b="1" dirty="0">
              <a:solidFill>
                <a:schemeClr val="bg1"/>
              </a:solidFill>
            </a:endParaRPr>
          </a:p>
        </p:txBody>
      </p:sp>
      <p:sp>
        <p:nvSpPr>
          <p:cNvPr id="33" name="Cloud 32"/>
          <p:cNvSpPr/>
          <p:nvPr/>
        </p:nvSpPr>
        <p:spPr>
          <a:xfrm>
            <a:off x="717950" y="4224095"/>
            <a:ext cx="1653110" cy="886894"/>
          </a:xfrm>
          <a:prstGeom prst="cloud">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00820" y="4352427"/>
            <a:ext cx="1094366" cy="455085"/>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Internal Threads</a:t>
            </a:r>
            <a:endParaRPr lang="en-US" sz="1350" b="1" dirty="0">
              <a:solidFill>
                <a:schemeClr val="bg1"/>
              </a:solidFill>
            </a:endParaRPr>
          </a:p>
        </p:txBody>
      </p:sp>
      <p:sp>
        <p:nvSpPr>
          <p:cNvPr id="35" name="Oval 34"/>
          <p:cNvSpPr/>
          <p:nvPr/>
        </p:nvSpPr>
        <p:spPr>
          <a:xfrm>
            <a:off x="1279509" y="4798166"/>
            <a:ext cx="200736" cy="160953"/>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6" name="Oval 35"/>
          <p:cNvSpPr/>
          <p:nvPr/>
        </p:nvSpPr>
        <p:spPr>
          <a:xfrm>
            <a:off x="833769" y="4559876"/>
            <a:ext cx="200736" cy="160953"/>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7" name="Oval 36"/>
          <p:cNvSpPr/>
          <p:nvPr/>
        </p:nvSpPr>
        <p:spPr>
          <a:xfrm>
            <a:off x="1714979" y="4849826"/>
            <a:ext cx="200736" cy="160953"/>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8" name="TextBox 37"/>
          <p:cNvSpPr txBox="1"/>
          <p:nvPr/>
        </p:nvSpPr>
        <p:spPr>
          <a:xfrm>
            <a:off x="5366657" y="4878642"/>
            <a:ext cx="7037267" cy="1631216"/>
          </a:xfrm>
          <a:prstGeom prst="rect">
            <a:avLst/>
          </a:prstGeom>
          <a:noFill/>
        </p:spPr>
        <p:txBody>
          <a:bodyPr wrap="square" rtlCol="0">
            <a:spAutoFit/>
          </a:bodyPr>
          <a:lstStyle/>
          <a:p>
            <a:r>
              <a:rPr lang="en-US" sz="2000" dirty="0" err="1">
                <a:solidFill>
                  <a:schemeClr val="accent3"/>
                </a:solidFill>
                <a:latin typeface="Anonymous Pro" panose="02060609030202000504" pitchFamily="49" charset="0"/>
                <a:ea typeface="Anonymous Pro" panose="02060609030202000504" pitchFamily="49" charset="0"/>
              </a:rPr>
              <a:t>val</a:t>
            </a:r>
            <a:r>
              <a:rPr lang="en-US" sz="2000" dirty="0">
                <a:latin typeface="Anonymous Pro" panose="02060609030202000504" pitchFamily="49" charset="0"/>
                <a:ea typeface="Anonymous Pro" panose="02060609030202000504" pitchFamily="49" charset="0"/>
              </a:rPr>
              <a:t> </a:t>
            </a:r>
            <a:r>
              <a:rPr lang="en-US" sz="2000" dirty="0" err="1">
                <a:latin typeface="Anonymous Pro" panose="02060609030202000504" pitchFamily="49" charset="0"/>
                <a:ea typeface="Anonymous Pro" panose="02060609030202000504" pitchFamily="49" charset="0"/>
              </a:rPr>
              <a:t>conf</a:t>
            </a:r>
            <a:r>
              <a:rPr lang="en-US" sz="2000" dirty="0">
                <a:latin typeface="Anonymous Pro" panose="02060609030202000504" pitchFamily="49" charset="0"/>
                <a:ea typeface="Anonymous Pro" panose="02060609030202000504" pitchFamily="49" charset="0"/>
              </a:rPr>
              <a:t> = </a:t>
            </a:r>
            <a:r>
              <a:rPr lang="en-US" sz="2000" dirty="0">
                <a:solidFill>
                  <a:schemeClr val="accent3"/>
                </a:solidFill>
                <a:latin typeface="Anonymous Pro" panose="02060609030202000504" pitchFamily="49" charset="0"/>
                <a:ea typeface="Anonymous Pro" panose="02060609030202000504" pitchFamily="49" charset="0"/>
              </a:rPr>
              <a:t>new</a:t>
            </a:r>
            <a:r>
              <a:rPr lang="en-US" sz="2000" dirty="0">
                <a:latin typeface="Anonymous Pro" panose="02060609030202000504" pitchFamily="49" charset="0"/>
                <a:ea typeface="Anonymous Pro" panose="02060609030202000504" pitchFamily="49" charset="0"/>
              </a:rPr>
              <a:t> </a:t>
            </a:r>
            <a:r>
              <a:rPr lang="en-US" sz="2000" dirty="0" err="1">
                <a:solidFill>
                  <a:schemeClr val="accent4"/>
                </a:solidFill>
                <a:latin typeface="Anonymous Pro" panose="02060609030202000504" pitchFamily="49" charset="0"/>
                <a:ea typeface="Anonymous Pro" panose="02060609030202000504" pitchFamily="49" charset="0"/>
              </a:rPr>
              <a:t>SparkConf</a:t>
            </a:r>
            <a:r>
              <a:rPr lang="en-US" sz="2000" dirty="0">
                <a:latin typeface="Anonymous Pro" panose="02060609030202000504" pitchFamily="49" charset="0"/>
                <a:ea typeface="Anonymous Pro" panose="02060609030202000504" pitchFamily="49" charset="0"/>
              </a:rPr>
              <a:t>()</a:t>
            </a:r>
          </a:p>
          <a:p>
            <a:r>
              <a:rPr lang="en-US" sz="2000" dirty="0">
                <a:latin typeface="Anonymous Pro" panose="02060609030202000504" pitchFamily="49" charset="0"/>
                <a:ea typeface="Anonymous Pro" panose="02060609030202000504" pitchFamily="49" charset="0"/>
              </a:rPr>
              <a:t>             .</a:t>
            </a:r>
            <a:r>
              <a:rPr lang="en-US" sz="2000" dirty="0" err="1">
                <a:latin typeface="Anonymous Pro" panose="02060609030202000504" pitchFamily="49" charset="0"/>
                <a:ea typeface="Anonymous Pro" panose="02060609030202000504" pitchFamily="49" charset="0"/>
              </a:rPr>
              <a:t>setMaster</a:t>
            </a:r>
            <a:r>
              <a:rPr lang="en-US" sz="2000" dirty="0">
                <a:latin typeface="Anonymous Pro" panose="02060609030202000504" pitchFamily="49" charset="0"/>
                <a:ea typeface="Anonymous Pro" panose="02060609030202000504" pitchFamily="49" charset="0"/>
              </a:rPr>
              <a:t>(</a:t>
            </a:r>
            <a:r>
              <a:rPr lang="en-US" sz="2000" dirty="0">
                <a:solidFill>
                  <a:srgbClr val="FFFF00"/>
                </a:solidFill>
                <a:latin typeface="Anonymous Pro" panose="02060609030202000504" pitchFamily="49" charset="0"/>
                <a:ea typeface="Anonymous Pro" panose="02060609030202000504" pitchFamily="49" charset="0"/>
              </a:rPr>
              <a:t>"</a:t>
            </a:r>
            <a:r>
              <a:rPr lang="en-US" sz="2000" dirty="0" smtClean="0">
                <a:solidFill>
                  <a:srgbClr val="FFFF00"/>
                </a:solidFill>
                <a:latin typeface="Anonymous Pro" panose="02060609030202000504" pitchFamily="49" charset="0"/>
                <a:ea typeface="Anonymous Pro" panose="02060609030202000504" pitchFamily="49" charset="0"/>
              </a:rPr>
              <a:t>local[12</a:t>
            </a:r>
            <a:r>
              <a:rPr lang="en-US" sz="2000" dirty="0">
                <a:solidFill>
                  <a:srgbClr val="FFFF00"/>
                </a:solidFill>
                <a:latin typeface="Anonymous Pro" panose="02060609030202000504" pitchFamily="49" charset="0"/>
                <a:ea typeface="Anonymous Pro" panose="02060609030202000504" pitchFamily="49" charset="0"/>
              </a:rPr>
              <a:t>]"</a:t>
            </a:r>
            <a:r>
              <a:rPr lang="en-US" sz="2000" dirty="0">
                <a:latin typeface="Anonymous Pro" panose="02060609030202000504" pitchFamily="49" charset="0"/>
                <a:ea typeface="Anonymous Pro" panose="02060609030202000504" pitchFamily="49" charset="0"/>
              </a:rPr>
              <a:t>)</a:t>
            </a:r>
          </a:p>
          <a:p>
            <a:r>
              <a:rPr lang="en-US" sz="2000" dirty="0">
                <a:latin typeface="Anonymous Pro" panose="02060609030202000504" pitchFamily="49" charset="0"/>
                <a:ea typeface="Anonymous Pro" panose="02060609030202000504" pitchFamily="49" charset="0"/>
              </a:rPr>
              <a:t>             .</a:t>
            </a:r>
            <a:r>
              <a:rPr lang="en-US" sz="2000" dirty="0" err="1">
                <a:latin typeface="Anonymous Pro" panose="02060609030202000504" pitchFamily="49" charset="0"/>
                <a:ea typeface="Anonymous Pro" panose="02060609030202000504" pitchFamily="49" charset="0"/>
              </a:rPr>
              <a:t>setAppName</a:t>
            </a:r>
            <a:r>
              <a:rPr lang="en-US" sz="2000" dirty="0" smtClean="0">
                <a:latin typeface="Anonymous Pro" panose="02060609030202000504" pitchFamily="49" charset="0"/>
                <a:ea typeface="Anonymous Pro" panose="02060609030202000504" pitchFamily="49" charset="0"/>
              </a:rPr>
              <a:t>(</a:t>
            </a:r>
            <a:r>
              <a:rPr lang="en-US" sz="2000" dirty="0" smtClean="0">
                <a:solidFill>
                  <a:srgbClr val="FFFF00"/>
                </a:solidFill>
                <a:latin typeface="Anonymous Pro" panose="02060609030202000504" pitchFamily="49" charset="0"/>
                <a:ea typeface="Anonymous Pro" panose="02060609030202000504" pitchFamily="49" charset="0"/>
              </a:rPr>
              <a:t>“</a:t>
            </a:r>
            <a:r>
              <a:rPr lang="en-US" sz="2000" dirty="0" err="1" smtClean="0">
                <a:solidFill>
                  <a:srgbClr val="FFFF00"/>
                </a:solidFill>
                <a:latin typeface="Anonymous Pro" panose="02060609030202000504" pitchFamily="49" charset="0"/>
                <a:ea typeface="Anonymous Pro" panose="02060609030202000504" pitchFamily="49" charset="0"/>
              </a:rPr>
              <a:t>MyFirstApp</a:t>
            </a:r>
            <a:r>
              <a:rPr lang="en-US" sz="2000" dirty="0" smtClean="0">
                <a:solidFill>
                  <a:srgbClr val="FFFF00"/>
                </a:solidFill>
                <a:latin typeface="Anonymous Pro" panose="02060609030202000504" pitchFamily="49" charset="0"/>
                <a:ea typeface="Anonymous Pro" panose="02060609030202000504" pitchFamily="49" charset="0"/>
              </a:rPr>
              <a:t>"</a:t>
            </a:r>
            <a:r>
              <a:rPr lang="en-US" sz="2000" dirty="0" smtClean="0">
                <a:latin typeface="Anonymous Pro" panose="02060609030202000504" pitchFamily="49" charset="0"/>
                <a:ea typeface="Anonymous Pro" panose="02060609030202000504" pitchFamily="49" charset="0"/>
              </a:rPr>
              <a:t>)</a:t>
            </a:r>
            <a:endParaRPr lang="en-US" sz="2000" dirty="0">
              <a:latin typeface="Anonymous Pro" panose="02060609030202000504" pitchFamily="49" charset="0"/>
              <a:ea typeface="Anonymous Pro" panose="02060609030202000504" pitchFamily="49" charset="0"/>
            </a:endParaRPr>
          </a:p>
          <a:p>
            <a:r>
              <a:rPr lang="en-US" sz="2000" dirty="0">
                <a:latin typeface="Anonymous Pro" panose="02060609030202000504" pitchFamily="49" charset="0"/>
                <a:ea typeface="Anonymous Pro" panose="02060609030202000504" pitchFamily="49" charset="0"/>
              </a:rPr>
              <a:t>             .set(</a:t>
            </a:r>
            <a:r>
              <a:rPr lang="en-US" sz="2000" dirty="0">
                <a:solidFill>
                  <a:srgbClr val="FFFF00"/>
                </a:solidFill>
                <a:latin typeface="Anonymous Pro" panose="02060609030202000504" pitchFamily="49" charset="0"/>
                <a:ea typeface="Anonymous Pro" panose="02060609030202000504" pitchFamily="49" charset="0"/>
              </a:rPr>
              <a:t>"</a:t>
            </a:r>
            <a:r>
              <a:rPr lang="en-US" sz="2000" dirty="0" err="1">
                <a:solidFill>
                  <a:srgbClr val="FFFF00"/>
                </a:solidFill>
                <a:latin typeface="Anonymous Pro" panose="02060609030202000504" pitchFamily="49" charset="0"/>
                <a:ea typeface="Anonymous Pro" panose="02060609030202000504" pitchFamily="49" charset="0"/>
              </a:rPr>
              <a:t>spark.executor.memory</a:t>
            </a:r>
            <a:r>
              <a:rPr lang="en-US" sz="2000" dirty="0">
                <a:solidFill>
                  <a:srgbClr val="FFFF00"/>
                </a:solidFill>
                <a:latin typeface="Anonymous Pro" panose="02060609030202000504" pitchFamily="49" charset="0"/>
                <a:ea typeface="Anonymous Pro" panose="02060609030202000504" pitchFamily="49" charset="0"/>
              </a:rPr>
              <a:t>"</a:t>
            </a:r>
            <a:r>
              <a:rPr lang="en-US" sz="2000" dirty="0">
                <a:latin typeface="Anonymous Pro" panose="02060609030202000504" pitchFamily="49" charset="0"/>
                <a:ea typeface="Anonymous Pro" panose="02060609030202000504" pitchFamily="49" charset="0"/>
              </a:rPr>
              <a:t>, </a:t>
            </a:r>
            <a:r>
              <a:rPr lang="en-US" sz="2000" dirty="0" smtClean="0">
                <a:solidFill>
                  <a:srgbClr val="FFFF00"/>
                </a:solidFill>
                <a:latin typeface="Anonymous Pro" panose="02060609030202000504" pitchFamily="49" charset="0"/>
                <a:ea typeface="Anonymous Pro" panose="02060609030202000504" pitchFamily="49" charset="0"/>
              </a:rPr>
              <a:t>“3g</a:t>
            </a:r>
            <a:r>
              <a:rPr lang="en-US" sz="2000" dirty="0">
                <a:solidFill>
                  <a:srgbClr val="FFFF00"/>
                </a:solidFill>
                <a:latin typeface="Anonymous Pro" panose="02060609030202000504" pitchFamily="49" charset="0"/>
                <a:ea typeface="Anonymous Pro" panose="02060609030202000504" pitchFamily="49" charset="0"/>
              </a:rPr>
              <a:t>"</a:t>
            </a:r>
            <a:r>
              <a:rPr lang="en-US" sz="2000" dirty="0">
                <a:latin typeface="Anonymous Pro" panose="02060609030202000504" pitchFamily="49" charset="0"/>
                <a:ea typeface="Anonymous Pro" panose="02060609030202000504" pitchFamily="49" charset="0"/>
              </a:rPr>
              <a:t>)</a:t>
            </a:r>
          </a:p>
          <a:p>
            <a:r>
              <a:rPr lang="en-US" sz="2000" dirty="0" err="1">
                <a:solidFill>
                  <a:schemeClr val="accent3"/>
                </a:solidFill>
                <a:latin typeface="Anonymous Pro" panose="02060609030202000504" pitchFamily="49" charset="0"/>
                <a:ea typeface="Anonymous Pro" panose="02060609030202000504" pitchFamily="49" charset="0"/>
              </a:rPr>
              <a:t>val</a:t>
            </a:r>
            <a:r>
              <a:rPr lang="en-US" sz="2000" dirty="0">
                <a:latin typeface="Anonymous Pro" panose="02060609030202000504" pitchFamily="49" charset="0"/>
                <a:ea typeface="Anonymous Pro" panose="02060609030202000504" pitchFamily="49" charset="0"/>
              </a:rPr>
              <a:t> </a:t>
            </a:r>
            <a:r>
              <a:rPr lang="en-US" sz="2000" dirty="0" err="1">
                <a:latin typeface="Anonymous Pro" panose="02060609030202000504" pitchFamily="49" charset="0"/>
                <a:ea typeface="Anonymous Pro" panose="02060609030202000504" pitchFamily="49" charset="0"/>
              </a:rPr>
              <a:t>sc</a:t>
            </a:r>
            <a:r>
              <a:rPr lang="en-US" sz="2000" dirty="0">
                <a:latin typeface="Anonymous Pro" panose="02060609030202000504" pitchFamily="49" charset="0"/>
                <a:ea typeface="Anonymous Pro" panose="02060609030202000504" pitchFamily="49" charset="0"/>
              </a:rPr>
              <a:t> = </a:t>
            </a:r>
            <a:r>
              <a:rPr lang="en-US" sz="2000" dirty="0">
                <a:solidFill>
                  <a:schemeClr val="accent3"/>
                </a:solidFill>
                <a:latin typeface="Anonymous Pro" panose="02060609030202000504" pitchFamily="49" charset="0"/>
                <a:ea typeface="Anonymous Pro" panose="02060609030202000504" pitchFamily="49" charset="0"/>
              </a:rPr>
              <a:t>new</a:t>
            </a:r>
            <a:r>
              <a:rPr lang="en-US" sz="2000" dirty="0">
                <a:latin typeface="Anonymous Pro" panose="02060609030202000504" pitchFamily="49" charset="0"/>
                <a:ea typeface="Anonymous Pro" panose="02060609030202000504" pitchFamily="49" charset="0"/>
              </a:rPr>
              <a:t> </a:t>
            </a:r>
            <a:r>
              <a:rPr lang="en-US" sz="2000" dirty="0" err="1">
                <a:solidFill>
                  <a:schemeClr val="accent4"/>
                </a:solidFill>
                <a:latin typeface="Anonymous Pro" panose="02060609030202000504" pitchFamily="49" charset="0"/>
                <a:ea typeface="Anonymous Pro" panose="02060609030202000504" pitchFamily="49" charset="0"/>
              </a:rPr>
              <a:t>SparkContext</a:t>
            </a:r>
            <a:r>
              <a:rPr lang="en-US" sz="2000" dirty="0">
                <a:latin typeface="Anonymous Pro" panose="02060609030202000504" pitchFamily="49" charset="0"/>
                <a:ea typeface="Anonymous Pro" panose="02060609030202000504" pitchFamily="49" charset="0"/>
              </a:rPr>
              <a:t>(</a:t>
            </a:r>
            <a:r>
              <a:rPr lang="en-US" sz="2000" dirty="0" err="1">
                <a:latin typeface="Anonymous Pro" panose="02060609030202000504" pitchFamily="49" charset="0"/>
                <a:ea typeface="Anonymous Pro" panose="02060609030202000504" pitchFamily="49" charset="0"/>
              </a:rPr>
              <a:t>conf</a:t>
            </a:r>
            <a:r>
              <a:rPr lang="en-US" sz="2000" dirty="0">
                <a:latin typeface="Anonymous Pro" panose="02060609030202000504" pitchFamily="49" charset="0"/>
                <a:ea typeface="Anonymous Pro" panose="02060609030202000504" pitchFamily="49" charset="0"/>
              </a:rPr>
              <a:t>)</a:t>
            </a:r>
          </a:p>
        </p:txBody>
      </p:sp>
      <p:pic>
        <p:nvPicPr>
          <p:cNvPr id="39" name="Picture 38"/>
          <p:cNvPicPr>
            <a:picLocks noChangeAspect="1"/>
          </p:cNvPicPr>
          <p:nvPr/>
        </p:nvPicPr>
        <p:blipFill>
          <a:blip r:embed="rId5"/>
          <a:stretch>
            <a:fillRect/>
          </a:stretch>
        </p:blipFill>
        <p:spPr>
          <a:xfrm>
            <a:off x="2464116" y="4306815"/>
            <a:ext cx="1118960" cy="665781"/>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583242" y="2518755"/>
            <a:ext cx="339089" cy="499496"/>
          </a:xfrm>
          <a:prstGeom prst="rect">
            <a:avLst/>
          </a:prstGeom>
        </p:spPr>
      </p:pic>
      <p:sp>
        <p:nvSpPr>
          <p:cNvPr id="41" name="TextBox 40"/>
          <p:cNvSpPr txBox="1"/>
          <p:nvPr/>
        </p:nvSpPr>
        <p:spPr>
          <a:xfrm>
            <a:off x="5458842" y="2543931"/>
            <a:ext cx="5583498" cy="400110"/>
          </a:xfrm>
          <a:prstGeom prst="rect">
            <a:avLst/>
          </a:prstGeom>
          <a:noFill/>
        </p:spPr>
        <p:txBody>
          <a:bodyPr wrap="square" rtlCol="0">
            <a:spAutoFit/>
          </a:bodyPr>
          <a:lstStyle/>
          <a:p>
            <a:r>
              <a:rPr lang="en-US" sz="2000" dirty="0" smtClean="0">
                <a:latin typeface="Anonymous Pro" panose="02060609030202000504" pitchFamily="49" charset="0"/>
                <a:ea typeface="Anonymous Pro" panose="02060609030202000504" pitchFamily="49" charset="0"/>
              </a:rPr>
              <a:t>&gt; </a:t>
            </a:r>
            <a:r>
              <a:rPr lang="en-US" sz="2000" dirty="0" smtClean="0">
                <a:solidFill>
                  <a:schemeClr val="accent4">
                    <a:lumMod val="60000"/>
                    <a:lumOff val="40000"/>
                  </a:schemeClr>
                </a:solidFill>
                <a:latin typeface="Anonymous Pro" panose="02060609030202000504" pitchFamily="49" charset="0"/>
                <a:ea typeface="Anonymous Pro" panose="02060609030202000504" pitchFamily="49" charset="0"/>
              </a:rPr>
              <a:t>./</a:t>
            </a:r>
            <a:r>
              <a:rPr lang="en-US" sz="2000" dirty="0">
                <a:solidFill>
                  <a:schemeClr val="accent4">
                    <a:lumMod val="60000"/>
                    <a:lumOff val="40000"/>
                  </a:schemeClr>
                </a:solidFill>
                <a:latin typeface="Anonymous Pro" panose="02060609030202000504" pitchFamily="49" charset="0"/>
                <a:ea typeface="Anonymous Pro" panose="02060609030202000504" pitchFamily="49" charset="0"/>
              </a:rPr>
              <a:t>bin/spark-shell </a:t>
            </a:r>
            <a:r>
              <a:rPr lang="en-US" sz="2000" dirty="0">
                <a:latin typeface="Anonymous Pro" panose="02060609030202000504" pitchFamily="49" charset="0"/>
                <a:ea typeface="Anonymous Pro" panose="02060609030202000504" pitchFamily="49" charset="0"/>
              </a:rPr>
              <a:t>--master </a:t>
            </a:r>
            <a:r>
              <a:rPr lang="en-US" sz="2000" dirty="0" smtClean="0">
                <a:latin typeface="Anonymous Pro" panose="02060609030202000504" pitchFamily="49" charset="0"/>
                <a:ea typeface="Anonymous Pro" panose="02060609030202000504" pitchFamily="49" charset="0"/>
              </a:rPr>
              <a:t>local[</a:t>
            </a:r>
            <a:r>
              <a:rPr lang="en-US" sz="2000" dirty="0" smtClean="0">
                <a:solidFill>
                  <a:srgbClr val="FFFF00"/>
                </a:solidFill>
                <a:latin typeface="Anonymous Pro" panose="02060609030202000504" pitchFamily="49" charset="0"/>
                <a:ea typeface="Anonymous Pro" panose="02060609030202000504" pitchFamily="49" charset="0"/>
              </a:rPr>
              <a:t>12</a:t>
            </a:r>
            <a:r>
              <a:rPr lang="en-US" sz="2000" dirty="0" smtClean="0">
                <a:latin typeface="Anonymous Pro" panose="02060609030202000504" pitchFamily="49" charset="0"/>
                <a:ea typeface="Anonymous Pro" panose="02060609030202000504" pitchFamily="49" charset="0"/>
              </a:rPr>
              <a:t>]</a:t>
            </a:r>
            <a:endParaRPr lang="en-US" sz="2000" dirty="0">
              <a:latin typeface="Anonymous Pro" panose="02060609030202000504" pitchFamily="49" charset="0"/>
              <a:ea typeface="Anonymous Pro" panose="02060609030202000504" pitchFamily="49" charset="0"/>
            </a:endParaRPr>
          </a:p>
        </p:txBody>
      </p:sp>
      <p:sp>
        <p:nvSpPr>
          <p:cNvPr id="42" name="TextBox 41"/>
          <p:cNvSpPr txBox="1"/>
          <p:nvPr/>
        </p:nvSpPr>
        <p:spPr>
          <a:xfrm>
            <a:off x="4488401" y="3656652"/>
            <a:ext cx="7162800" cy="707886"/>
          </a:xfrm>
          <a:prstGeom prst="rect">
            <a:avLst/>
          </a:prstGeom>
          <a:noFill/>
        </p:spPr>
        <p:txBody>
          <a:bodyPr wrap="square" rtlCol="0">
            <a:spAutoFit/>
          </a:bodyPr>
          <a:lstStyle/>
          <a:p>
            <a:r>
              <a:rPr lang="en-US" sz="2000" dirty="0" smtClean="0">
                <a:latin typeface="Anonymous Pro" panose="02060609030202000504" pitchFamily="49" charset="0"/>
                <a:ea typeface="Anonymous Pro" panose="02060609030202000504" pitchFamily="49" charset="0"/>
              </a:rPr>
              <a:t>&gt;</a:t>
            </a:r>
            <a:r>
              <a:rPr lang="en-US" sz="2000" dirty="0" smtClean="0">
                <a:solidFill>
                  <a:srgbClr val="BBE6FB"/>
                </a:solidFill>
                <a:latin typeface="Anonymous Pro" panose="02060609030202000504" pitchFamily="49" charset="0"/>
                <a:ea typeface="Anonymous Pro" panose="02060609030202000504" pitchFamily="49" charset="0"/>
              </a:rPr>
              <a:t> ./</a:t>
            </a:r>
            <a:r>
              <a:rPr lang="en-US" sz="2000" dirty="0">
                <a:solidFill>
                  <a:srgbClr val="BBE6FB"/>
                </a:solidFill>
                <a:latin typeface="Anonymous Pro" panose="02060609030202000504" pitchFamily="49" charset="0"/>
                <a:ea typeface="Anonymous Pro" panose="02060609030202000504" pitchFamily="49" charset="0"/>
              </a:rPr>
              <a:t>bin/spark-submit </a:t>
            </a:r>
            <a:r>
              <a:rPr lang="en-US" sz="2000" dirty="0">
                <a:latin typeface="Anonymous Pro" panose="02060609030202000504" pitchFamily="49" charset="0"/>
                <a:ea typeface="Anonymous Pro" panose="02060609030202000504" pitchFamily="49" charset="0"/>
              </a:rPr>
              <a:t>--name </a:t>
            </a:r>
            <a:r>
              <a:rPr lang="en-US" sz="2000" dirty="0">
                <a:solidFill>
                  <a:srgbClr val="FFFF00"/>
                </a:solidFill>
                <a:latin typeface="Anonymous Pro" panose="02060609030202000504" pitchFamily="49" charset="0"/>
                <a:ea typeface="Anonymous Pro" panose="02060609030202000504" pitchFamily="49" charset="0"/>
              </a:rPr>
              <a:t>"</a:t>
            </a:r>
            <a:r>
              <a:rPr lang="en-US" sz="2000" dirty="0" err="1" smtClean="0">
                <a:solidFill>
                  <a:srgbClr val="FFFF00"/>
                </a:solidFill>
                <a:latin typeface="Anonymous Pro" panose="02060609030202000504" pitchFamily="49" charset="0"/>
                <a:ea typeface="Anonymous Pro" panose="02060609030202000504" pitchFamily="49" charset="0"/>
              </a:rPr>
              <a:t>MyFirstApp</a:t>
            </a:r>
            <a:r>
              <a:rPr lang="en-US" sz="2000" dirty="0">
                <a:solidFill>
                  <a:srgbClr val="FFFF00"/>
                </a:solidFill>
                <a:latin typeface="Anonymous Pro" panose="02060609030202000504" pitchFamily="49" charset="0"/>
                <a:ea typeface="Anonymous Pro" panose="02060609030202000504" pitchFamily="49" charset="0"/>
              </a:rPr>
              <a:t>" </a:t>
            </a:r>
            <a:endParaRPr lang="en-US" sz="2000" dirty="0" smtClean="0">
              <a:solidFill>
                <a:srgbClr val="FFFF00"/>
              </a:solidFill>
              <a:latin typeface="Anonymous Pro" panose="02060609030202000504" pitchFamily="49" charset="0"/>
              <a:ea typeface="Anonymous Pro" panose="02060609030202000504" pitchFamily="49" charset="0"/>
            </a:endParaRPr>
          </a:p>
          <a:p>
            <a:pPr lvl="2"/>
            <a:r>
              <a:rPr lang="en-US" sz="2000" dirty="0">
                <a:solidFill>
                  <a:srgbClr val="FFFF00"/>
                </a:solidFill>
                <a:latin typeface="Anonymous Pro" panose="02060609030202000504" pitchFamily="49" charset="0"/>
                <a:ea typeface="Anonymous Pro" panose="02060609030202000504" pitchFamily="49" charset="0"/>
              </a:rPr>
              <a:t>	</a:t>
            </a:r>
            <a:r>
              <a:rPr lang="en-US" sz="2000" dirty="0" smtClean="0">
                <a:solidFill>
                  <a:srgbClr val="FFFF00"/>
                </a:solidFill>
                <a:latin typeface="Anonymous Pro" panose="02060609030202000504" pitchFamily="49" charset="0"/>
                <a:ea typeface="Anonymous Pro" panose="02060609030202000504" pitchFamily="49" charset="0"/>
              </a:rPr>
              <a:t>			 </a:t>
            </a:r>
            <a:r>
              <a:rPr lang="en-US" sz="2000" dirty="0" smtClean="0">
                <a:latin typeface="Anonymous Pro" panose="02060609030202000504" pitchFamily="49" charset="0"/>
                <a:ea typeface="Anonymous Pro" panose="02060609030202000504" pitchFamily="49" charset="0"/>
              </a:rPr>
              <a:t>--</a:t>
            </a:r>
            <a:r>
              <a:rPr lang="en-US" sz="2000" dirty="0">
                <a:latin typeface="Anonymous Pro" panose="02060609030202000504" pitchFamily="49" charset="0"/>
                <a:ea typeface="Anonymous Pro" panose="02060609030202000504" pitchFamily="49" charset="0"/>
              </a:rPr>
              <a:t>master local[</a:t>
            </a:r>
            <a:r>
              <a:rPr lang="en-US" sz="2000" dirty="0">
                <a:solidFill>
                  <a:srgbClr val="FFFF00"/>
                </a:solidFill>
                <a:latin typeface="Anonymous Pro" panose="02060609030202000504" pitchFamily="49" charset="0"/>
                <a:ea typeface="Anonymous Pro" panose="02060609030202000504" pitchFamily="49" charset="0"/>
              </a:rPr>
              <a:t>12</a:t>
            </a:r>
            <a:r>
              <a:rPr lang="en-US" sz="2000" dirty="0">
                <a:latin typeface="Anonymous Pro" panose="02060609030202000504" pitchFamily="49" charset="0"/>
                <a:ea typeface="Anonymous Pro" panose="02060609030202000504" pitchFamily="49" charset="0"/>
              </a:rPr>
              <a:t>] myApp.jar</a:t>
            </a:r>
          </a:p>
        </p:txBody>
      </p:sp>
      <p:cxnSp>
        <p:nvCxnSpPr>
          <p:cNvPr id="43" name="Straight Connector 42"/>
          <p:cNvCxnSpPr/>
          <p:nvPr/>
        </p:nvCxnSpPr>
        <p:spPr>
          <a:xfrm>
            <a:off x="5732976" y="3340345"/>
            <a:ext cx="465180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616017" y="4654819"/>
            <a:ext cx="465180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838771" y="5581016"/>
            <a:ext cx="2186258" cy="369332"/>
          </a:xfrm>
          <a:prstGeom prst="rect">
            <a:avLst/>
          </a:prstGeom>
          <a:noFill/>
        </p:spPr>
        <p:txBody>
          <a:bodyPr wrap="square" rtlCol="0">
            <a:spAutoFit/>
          </a:bodyPr>
          <a:lstStyle/>
          <a:p>
            <a:r>
              <a:rPr lang="en-US" dirty="0" smtClean="0"/>
              <a:t>Worker Machine</a:t>
            </a:r>
            <a:endParaRPr lang="en-US" dirty="0"/>
          </a:p>
        </p:txBody>
      </p:sp>
      <p:pic>
        <p:nvPicPr>
          <p:cNvPr id="46" name="Picture 45"/>
          <p:cNvPicPr>
            <a:picLocks noChangeAspect="1"/>
          </p:cNvPicPr>
          <p:nvPr/>
        </p:nvPicPr>
        <p:blipFill>
          <a:blip r:embed="rId7"/>
          <a:stretch>
            <a:fillRect/>
          </a:stretch>
        </p:blipFill>
        <p:spPr>
          <a:xfrm>
            <a:off x="8277301" y="270306"/>
            <a:ext cx="607989" cy="507856"/>
          </a:xfrm>
          <a:prstGeom prst="rect">
            <a:avLst/>
          </a:prstGeom>
        </p:spPr>
      </p:pic>
    </p:spTree>
    <p:extLst>
      <p:ext uri="{BB962C8B-B14F-4D97-AF65-F5344CB8AC3E}">
        <p14:creationId xmlns:p14="http://schemas.microsoft.com/office/powerpoint/2010/main" xmlns="" val="71486355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p:bldP spid="9" grpId="0" animBg="1"/>
      <p:bldP spid="10" grpId="0" animBg="1"/>
      <p:bldP spid="11" grpId="0" animBg="1"/>
      <p:bldP spid="12" grpId="0" animBg="1"/>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p:bldP spid="41" grpId="0"/>
      <p:bldP spid="42"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7" name="Title 1"/>
          <p:cNvSpPr txBox="1">
            <a:spLocks/>
          </p:cNvSpPr>
          <p:nvPr/>
        </p:nvSpPr>
        <p:spPr>
          <a:xfrm>
            <a:off x="3673367" y="3866799"/>
            <a:ext cx="4761186" cy="60049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standalone mode</a:t>
            </a:r>
            <a:endParaRPr lang="en-US" sz="3600" dirty="0"/>
          </a:p>
        </p:txBody>
      </p:sp>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359611" y="2299353"/>
            <a:ext cx="1072719" cy="1394533"/>
          </a:xfrm>
          <a:prstGeom prst="rect">
            <a:avLst/>
          </a:prstGeom>
        </p:spPr>
      </p:pic>
    </p:spTree>
    <p:extLst>
      <p:ext uri="{BB962C8B-B14F-4D97-AF65-F5344CB8AC3E}">
        <p14:creationId xmlns:p14="http://schemas.microsoft.com/office/powerpoint/2010/main" xmlns="" val="2024314382"/>
      </p:ext>
    </p:extLst>
  </p:cSld>
  <p:clrMapOvr>
    <a:masterClrMapping/>
  </p:clrMapOvr>
  <p:transition>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12983" y="1861066"/>
            <a:ext cx="2723628" cy="2730067"/>
          </a:xfrm>
          <a:prstGeom prst="rect">
            <a:avLst/>
          </a:prstGeom>
        </p:spPr>
      </p:pic>
      <p:sp>
        <p:nvSpPr>
          <p:cNvPr id="3" name="Rectangle 2"/>
          <p:cNvSpPr/>
          <p:nvPr/>
        </p:nvSpPr>
        <p:spPr>
          <a:xfrm>
            <a:off x="1230183" y="2229002"/>
            <a:ext cx="1336599" cy="1726768"/>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4" name="Straight Connector 3"/>
          <p:cNvCxnSpPr/>
          <p:nvPr/>
        </p:nvCxnSpPr>
        <p:spPr>
          <a:xfrm flipV="1">
            <a:off x="1138681" y="458546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307807" y="2516560"/>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174897" y="1926411"/>
            <a:ext cx="422109" cy="197457"/>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7" name="Straight Arrow Connector 6"/>
          <p:cNvCxnSpPr>
            <a:stCxn id="6" idx="2"/>
            <a:endCxn id="3" idx="0"/>
          </p:cNvCxnSpPr>
          <p:nvPr/>
        </p:nvCxnSpPr>
        <p:spPr>
          <a:xfrm>
            <a:off x="1385952" y="2123868"/>
            <a:ext cx="512531" cy="10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45026" y="4035646"/>
            <a:ext cx="916260" cy="475611"/>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9" name="Title 1"/>
          <p:cNvSpPr txBox="1">
            <a:spLocks/>
          </p:cNvSpPr>
          <p:nvPr/>
        </p:nvSpPr>
        <p:spPr>
          <a:xfrm>
            <a:off x="7691512" y="307405"/>
            <a:ext cx="4197769" cy="51801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Spark S andalone</a:t>
            </a:r>
            <a:endParaRPr lang="en-US" sz="2000" dirty="0"/>
          </a:p>
        </p:txBody>
      </p:sp>
      <p:sp>
        <p:nvSpPr>
          <p:cNvPr id="10" name="Rectangle 9"/>
          <p:cNvSpPr/>
          <p:nvPr/>
        </p:nvSpPr>
        <p:spPr>
          <a:xfrm>
            <a:off x="1314266" y="2714875"/>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 name="Rectangle 10"/>
          <p:cNvSpPr/>
          <p:nvPr/>
        </p:nvSpPr>
        <p:spPr>
          <a:xfrm>
            <a:off x="1317193" y="2925909"/>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2" name="Oval 11"/>
          <p:cNvSpPr/>
          <p:nvPr/>
        </p:nvSpPr>
        <p:spPr>
          <a:xfrm>
            <a:off x="2065393" y="2506144"/>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3" name="Oval 12"/>
          <p:cNvSpPr/>
          <p:nvPr/>
        </p:nvSpPr>
        <p:spPr>
          <a:xfrm>
            <a:off x="2287567" y="250936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 name="Oval 13"/>
          <p:cNvSpPr/>
          <p:nvPr/>
        </p:nvSpPr>
        <p:spPr>
          <a:xfrm>
            <a:off x="2063560" y="2708348"/>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5" name="Oval 14"/>
          <p:cNvSpPr/>
          <p:nvPr/>
        </p:nvSpPr>
        <p:spPr>
          <a:xfrm>
            <a:off x="2285734" y="2711567"/>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6" name="Oval 15"/>
          <p:cNvSpPr/>
          <p:nvPr/>
        </p:nvSpPr>
        <p:spPr>
          <a:xfrm>
            <a:off x="2062499" y="291882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7" name="Oval 16"/>
          <p:cNvSpPr/>
          <p:nvPr/>
        </p:nvSpPr>
        <p:spPr>
          <a:xfrm>
            <a:off x="2284673" y="292204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8" name="Cloud 17"/>
          <p:cNvSpPr/>
          <p:nvPr/>
        </p:nvSpPr>
        <p:spPr>
          <a:xfrm>
            <a:off x="1232849" y="3223593"/>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399219" y="3310544"/>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20" name="Oval 19"/>
          <p:cNvSpPr/>
          <p:nvPr/>
        </p:nvSpPr>
        <p:spPr>
          <a:xfrm>
            <a:off x="1437470" y="3603986"/>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1" name="Oval 20"/>
          <p:cNvSpPr/>
          <p:nvPr/>
        </p:nvSpPr>
        <p:spPr>
          <a:xfrm>
            <a:off x="1802225" y="3659466"/>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2" name="Oval 21"/>
          <p:cNvSpPr/>
          <p:nvPr/>
        </p:nvSpPr>
        <p:spPr>
          <a:xfrm>
            <a:off x="2153985" y="359753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23" name="Picture 22"/>
          <p:cNvPicPr>
            <a:picLocks noChangeAspect="1"/>
          </p:cNvPicPr>
          <p:nvPr/>
        </p:nvPicPr>
        <p:blipFill>
          <a:blip r:embed="rId5"/>
          <a:stretch>
            <a:fillRect/>
          </a:stretch>
        </p:blipFill>
        <p:spPr>
          <a:xfrm>
            <a:off x="1886982" y="4218856"/>
            <a:ext cx="433146" cy="257722"/>
          </a:xfrm>
          <a:prstGeom prst="rect">
            <a:avLst/>
          </a:prstGeom>
        </p:spPr>
      </p:pic>
      <p:sp>
        <p:nvSpPr>
          <p:cNvPr id="24" name="Oval 23"/>
          <p:cNvSpPr/>
          <p:nvPr/>
        </p:nvSpPr>
        <p:spPr>
          <a:xfrm>
            <a:off x="742651" y="4775267"/>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25" name="Straight Connector 24"/>
          <p:cNvCxnSpPr/>
          <p:nvPr/>
        </p:nvCxnSpPr>
        <p:spPr>
          <a:xfrm flipV="1">
            <a:off x="1890956" y="458863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659034" y="478351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7" name="TextBox 26"/>
          <p:cNvSpPr txBox="1"/>
          <p:nvPr/>
        </p:nvSpPr>
        <p:spPr>
          <a:xfrm>
            <a:off x="1661242" y="4803710"/>
            <a:ext cx="443526" cy="261610"/>
          </a:xfrm>
          <a:prstGeom prst="rect">
            <a:avLst/>
          </a:prstGeom>
          <a:noFill/>
        </p:spPr>
        <p:txBody>
          <a:bodyPr wrap="square" rtlCol="0">
            <a:spAutoFit/>
          </a:bodyPr>
          <a:lstStyle/>
          <a:p>
            <a:r>
              <a:rPr lang="en-US" sz="1100" dirty="0" smtClean="0"/>
              <a:t>SSD</a:t>
            </a:r>
            <a:endParaRPr lang="en-US" sz="1100" dirty="0"/>
          </a:p>
        </p:txBody>
      </p:sp>
      <p:cxnSp>
        <p:nvCxnSpPr>
          <p:cNvPr id="28" name="Straight Connector 27"/>
          <p:cNvCxnSpPr/>
          <p:nvPr/>
        </p:nvCxnSpPr>
        <p:spPr>
          <a:xfrm flipV="1">
            <a:off x="2385760" y="458863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153838" y="478351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0" name="TextBox 29"/>
          <p:cNvSpPr txBox="1"/>
          <p:nvPr/>
        </p:nvSpPr>
        <p:spPr>
          <a:xfrm>
            <a:off x="2156046" y="4803710"/>
            <a:ext cx="443526" cy="261610"/>
          </a:xfrm>
          <a:prstGeom prst="rect">
            <a:avLst/>
          </a:prstGeom>
          <a:noFill/>
        </p:spPr>
        <p:txBody>
          <a:bodyPr wrap="square" rtlCol="0">
            <a:spAutoFit/>
          </a:bodyPr>
          <a:lstStyle/>
          <a:p>
            <a:r>
              <a:rPr lang="en-US" sz="1100" dirty="0" smtClean="0"/>
              <a:t>SSD</a:t>
            </a:r>
            <a:endParaRPr lang="en-US" sz="1100" dirty="0"/>
          </a:p>
        </p:txBody>
      </p:sp>
      <p:cxnSp>
        <p:nvCxnSpPr>
          <p:cNvPr id="31" name="Straight Connector 30"/>
          <p:cNvCxnSpPr/>
          <p:nvPr/>
        </p:nvCxnSpPr>
        <p:spPr>
          <a:xfrm flipV="1">
            <a:off x="1581104" y="4574032"/>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633914" y="4588630"/>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1896" y="4808911"/>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34" name="Oval 33"/>
          <p:cNvSpPr/>
          <p:nvPr/>
        </p:nvSpPr>
        <p:spPr>
          <a:xfrm>
            <a:off x="1371709" y="526521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5" name="TextBox 34"/>
          <p:cNvSpPr txBox="1"/>
          <p:nvPr/>
        </p:nvSpPr>
        <p:spPr>
          <a:xfrm>
            <a:off x="1373917" y="5285415"/>
            <a:ext cx="443526" cy="261610"/>
          </a:xfrm>
          <a:prstGeom prst="rect">
            <a:avLst/>
          </a:prstGeom>
          <a:noFill/>
        </p:spPr>
        <p:txBody>
          <a:bodyPr wrap="square" rtlCol="0">
            <a:spAutoFit/>
          </a:bodyPr>
          <a:lstStyle/>
          <a:p>
            <a:r>
              <a:rPr lang="en-US" sz="1100" dirty="0" smtClean="0"/>
              <a:t>SSD</a:t>
            </a:r>
            <a:endParaRPr lang="en-US" sz="1100" dirty="0"/>
          </a:p>
        </p:txBody>
      </p:sp>
      <p:sp>
        <p:nvSpPr>
          <p:cNvPr id="36" name="Oval 35"/>
          <p:cNvSpPr/>
          <p:nvPr/>
        </p:nvSpPr>
        <p:spPr>
          <a:xfrm>
            <a:off x="2417386" y="526587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7" name="TextBox 36"/>
          <p:cNvSpPr txBox="1"/>
          <p:nvPr/>
        </p:nvSpPr>
        <p:spPr>
          <a:xfrm>
            <a:off x="2419594" y="5286075"/>
            <a:ext cx="443526" cy="261610"/>
          </a:xfrm>
          <a:prstGeom prst="rect">
            <a:avLst/>
          </a:prstGeom>
          <a:noFill/>
        </p:spPr>
        <p:txBody>
          <a:bodyPr wrap="square" rtlCol="0">
            <a:spAutoFit/>
          </a:bodyPr>
          <a:lstStyle/>
          <a:p>
            <a:r>
              <a:rPr lang="en-US" sz="1100" dirty="0" smtClean="0"/>
              <a:t>SSD</a:t>
            </a:r>
            <a:endParaRPr lang="en-US" sz="1100" dirty="0"/>
          </a:p>
        </p:txBody>
      </p:sp>
      <p:pic>
        <p:nvPicPr>
          <p:cNvPr id="38" name="Picture 37"/>
          <p:cNvPicPr>
            <a:picLocks noChangeAspect="1"/>
          </p:cNvPicPr>
          <p:nvPr/>
        </p:nvPicPr>
        <p:blipFill>
          <a:blip r:embed="rId4"/>
          <a:stretch>
            <a:fillRect/>
          </a:stretch>
        </p:blipFill>
        <p:spPr>
          <a:xfrm>
            <a:off x="3166343" y="1861865"/>
            <a:ext cx="2723628" cy="2730067"/>
          </a:xfrm>
          <a:prstGeom prst="rect">
            <a:avLst/>
          </a:prstGeom>
        </p:spPr>
      </p:pic>
      <p:sp>
        <p:nvSpPr>
          <p:cNvPr id="39" name="Rectangle 38"/>
          <p:cNvSpPr/>
          <p:nvPr/>
        </p:nvSpPr>
        <p:spPr>
          <a:xfrm>
            <a:off x="3883543" y="2229800"/>
            <a:ext cx="1336599" cy="1989056"/>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40" name="Straight Connector 39"/>
          <p:cNvCxnSpPr/>
          <p:nvPr/>
        </p:nvCxnSpPr>
        <p:spPr>
          <a:xfrm flipV="1">
            <a:off x="3792041" y="458626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961167" y="251735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P4</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42" name="Rectangle 41"/>
          <p:cNvSpPr/>
          <p:nvPr/>
        </p:nvSpPr>
        <p:spPr>
          <a:xfrm>
            <a:off x="3828257" y="1927210"/>
            <a:ext cx="422109" cy="197457"/>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43" name="Straight Arrow Connector 42"/>
          <p:cNvCxnSpPr>
            <a:stCxn id="42" idx="2"/>
            <a:endCxn id="39" idx="0"/>
          </p:cNvCxnSpPr>
          <p:nvPr/>
        </p:nvCxnSpPr>
        <p:spPr>
          <a:xfrm>
            <a:off x="4039312" y="2124667"/>
            <a:ext cx="512531" cy="1051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7626" y="271567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P6</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45" name="Rectangle 44"/>
          <p:cNvSpPr/>
          <p:nvPr/>
        </p:nvSpPr>
        <p:spPr>
          <a:xfrm>
            <a:off x="3970553" y="2926708"/>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46" name="Oval 45"/>
          <p:cNvSpPr/>
          <p:nvPr/>
        </p:nvSpPr>
        <p:spPr>
          <a:xfrm>
            <a:off x="4718753" y="250694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7" name="Oval 46"/>
          <p:cNvSpPr/>
          <p:nvPr/>
        </p:nvSpPr>
        <p:spPr>
          <a:xfrm>
            <a:off x="4940927" y="251016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8" name="Oval 47"/>
          <p:cNvSpPr/>
          <p:nvPr/>
        </p:nvSpPr>
        <p:spPr>
          <a:xfrm>
            <a:off x="4716920" y="2709147"/>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9" name="Oval 48"/>
          <p:cNvSpPr/>
          <p:nvPr/>
        </p:nvSpPr>
        <p:spPr>
          <a:xfrm>
            <a:off x="4939094" y="2712366"/>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0" name="Oval 49"/>
          <p:cNvSpPr/>
          <p:nvPr/>
        </p:nvSpPr>
        <p:spPr>
          <a:xfrm>
            <a:off x="4715859" y="291962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4938033" y="2922841"/>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Cloud 51"/>
          <p:cNvSpPr/>
          <p:nvPr/>
        </p:nvSpPr>
        <p:spPr>
          <a:xfrm>
            <a:off x="3898241" y="3537218"/>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64611" y="3624169"/>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54" name="Oval 53"/>
          <p:cNvSpPr/>
          <p:nvPr/>
        </p:nvSpPr>
        <p:spPr>
          <a:xfrm>
            <a:off x="4102862" y="391761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55" name="Oval 54"/>
          <p:cNvSpPr/>
          <p:nvPr/>
        </p:nvSpPr>
        <p:spPr>
          <a:xfrm>
            <a:off x="4467617" y="397309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56" name="Oval 55"/>
          <p:cNvSpPr/>
          <p:nvPr/>
        </p:nvSpPr>
        <p:spPr>
          <a:xfrm>
            <a:off x="4819377" y="3911156"/>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57" name="Oval 56"/>
          <p:cNvSpPr/>
          <p:nvPr/>
        </p:nvSpPr>
        <p:spPr>
          <a:xfrm>
            <a:off x="3396011" y="477606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58" name="Straight Connector 57"/>
          <p:cNvCxnSpPr/>
          <p:nvPr/>
        </p:nvCxnSpPr>
        <p:spPr>
          <a:xfrm flipV="1">
            <a:off x="4544316" y="45894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4312394" y="47843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0" name="TextBox 59"/>
          <p:cNvSpPr txBox="1"/>
          <p:nvPr/>
        </p:nvSpPr>
        <p:spPr>
          <a:xfrm>
            <a:off x="4314602" y="4804509"/>
            <a:ext cx="443526" cy="261610"/>
          </a:xfrm>
          <a:prstGeom prst="rect">
            <a:avLst/>
          </a:prstGeom>
          <a:noFill/>
        </p:spPr>
        <p:txBody>
          <a:bodyPr wrap="square" rtlCol="0">
            <a:spAutoFit/>
          </a:bodyPr>
          <a:lstStyle/>
          <a:p>
            <a:r>
              <a:rPr lang="en-US" sz="1100" dirty="0" smtClean="0"/>
              <a:t>SSD</a:t>
            </a:r>
            <a:endParaRPr lang="en-US" sz="1100" dirty="0"/>
          </a:p>
        </p:txBody>
      </p:sp>
      <p:cxnSp>
        <p:nvCxnSpPr>
          <p:cNvPr id="61" name="Straight Connector 60"/>
          <p:cNvCxnSpPr/>
          <p:nvPr/>
        </p:nvCxnSpPr>
        <p:spPr>
          <a:xfrm flipV="1">
            <a:off x="5039120" y="45894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807198" y="47843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3" name="TextBox 62"/>
          <p:cNvSpPr txBox="1"/>
          <p:nvPr/>
        </p:nvSpPr>
        <p:spPr>
          <a:xfrm>
            <a:off x="4809406" y="4804509"/>
            <a:ext cx="443526" cy="261610"/>
          </a:xfrm>
          <a:prstGeom prst="rect">
            <a:avLst/>
          </a:prstGeom>
          <a:noFill/>
        </p:spPr>
        <p:txBody>
          <a:bodyPr wrap="square" rtlCol="0">
            <a:spAutoFit/>
          </a:bodyPr>
          <a:lstStyle/>
          <a:p>
            <a:r>
              <a:rPr lang="en-US" sz="1100" dirty="0" smtClean="0"/>
              <a:t>SSD</a:t>
            </a:r>
            <a:endParaRPr lang="en-US" sz="1100" dirty="0"/>
          </a:p>
        </p:txBody>
      </p:sp>
      <p:cxnSp>
        <p:nvCxnSpPr>
          <p:cNvPr id="64" name="Straight Connector 63"/>
          <p:cNvCxnSpPr/>
          <p:nvPr/>
        </p:nvCxnSpPr>
        <p:spPr>
          <a:xfrm flipV="1">
            <a:off x="4234464" y="457483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287274" y="458942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25256" y="480971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67" name="Oval 66"/>
          <p:cNvSpPr/>
          <p:nvPr/>
        </p:nvSpPr>
        <p:spPr>
          <a:xfrm>
            <a:off x="4025069" y="526601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8" name="TextBox 67"/>
          <p:cNvSpPr txBox="1"/>
          <p:nvPr/>
        </p:nvSpPr>
        <p:spPr>
          <a:xfrm>
            <a:off x="4027277" y="5286214"/>
            <a:ext cx="443526" cy="261610"/>
          </a:xfrm>
          <a:prstGeom prst="rect">
            <a:avLst/>
          </a:prstGeom>
          <a:noFill/>
        </p:spPr>
        <p:txBody>
          <a:bodyPr wrap="square" rtlCol="0">
            <a:spAutoFit/>
          </a:bodyPr>
          <a:lstStyle/>
          <a:p>
            <a:r>
              <a:rPr lang="en-US" sz="1100" dirty="0" smtClean="0"/>
              <a:t>SSD</a:t>
            </a:r>
            <a:endParaRPr lang="en-US" sz="1100" dirty="0"/>
          </a:p>
        </p:txBody>
      </p:sp>
      <p:sp>
        <p:nvSpPr>
          <p:cNvPr id="69" name="Oval 68"/>
          <p:cNvSpPr/>
          <p:nvPr/>
        </p:nvSpPr>
        <p:spPr>
          <a:xfrm>
            <a:off x="5070746" y="526667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0" name="TextBox 69"/>
          <p:cNvSpPr txBox="1"/>
          <p:nvPr/>
        </p:nvSpPr>
        <p:spPr>
          <a:xfrm>
            <a:off x="5072954" y="5286874"/>
            <a:ext cx="443526" cy="261610"/>
          </a:xfrm>
          <a:prstGeom prst="rect">
            <a:avLst/>
          </a:prstGeom>
          <a:noFill/>
        </p:spPr>
        <p:txBody>
          <a:bodyPr wrap="square" rtlCol="0">
            <a:spAutoFit/>
          </a:bodyPr>
          <a:lstStyle/>
          <a:p>
            <a:r>
              <a:rPr lang="en-US" sz="1100" dirty="0" smtClean="0"/>
              <a:t>SSD</a:t>
            </a:r>
            <a:endParaRPr lang="en-US" sz="1100" dirty="0"/>
          </a:p>
        </p:txBody>
      </p:sp>
      <p:pic>
        <p:nvPicPr>
          <p:cNvPr id="71" name="Picture 70"/>
          <p:cNvPicPr>
            <a:picLocks noChangeAspect="1"/>
          </p:cNvPicPr>
          <p:nvPr/>
        </p:nvPicPr>
        <p:blipFill>
          <a:blip r:embed="rId4"/>
          <a:stretch>
            <a:fillRect/>
          </a:stretch>
        </p:blipFill>
        <p:spPr>
          <a:xfrm>
            <a:off x="8445072" y="1843965"/>
            <a:ext cx="2723628" cy="2730067"/>
          </a:xfrm>
          <a:prstGeom prst="rect">
            <a:avLst/>
          </a:prstGeom>
        </p:spPr>
      </p:pic>
      <p:sp>
        <p:nvSpPr>
          <p:cNvPr id="72" name="Rectangle 71"/>
          <p:cNvSpPr/>
          <p:nvPr/>
        </p:nvSpPr>
        <p:spPr>
          <a:xfrm>
            <a:off x="9162272" y="2211901"/>
            <a:ext cx="1336599" cy="1726768"/>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73" name="Straight Connector 72"/>
          <p:cNvCxnSpPr/>
          <p:nvPr/>
        </p:nvCxnSpPr>
        <p:spPr>
          <a:xfrm flipV="1">
            <a:off x="9070770" y="456836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239896" y="249945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P7</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75" name="Rectangle 74"/>
          <p:cNvSpPr/>
          <p:nvPr/>
        </p:nvSpPr>
        <p:spPr>
          <a:xfrm>
            <a:off x="9106986" y="1909310"/>
            <a:ext cx="422109" cy="197457"/>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76" name="Straight Arrow Connector 75"/>
          <p:cNvCxnSpPr>
            <a:stCxn id="75" idx="2"/>
            <a:endCxn id="72" idx="0"/>
          </p:cNvCxnSpPr>
          <p:nvPr/>
        </p:nvCxnSpPr>
        <p:spPr>
          <a:xfrm>
            <a:off x="9318041" y="2106767"/>
            <a:ext cx="512531" cy="10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246355" y="269777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P8</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78" name="Rectangle 77"/>
          <p:cNvSpPr/>
          <p:nvPr/>
        </p:nvSpPr>
        <p:spPr>
          <a:xfrm>
            <a:off x="9249282" y="2908808"/>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79" name="Oval 78"/>
          <p:cNvSpPr/>
          <p:nvPr/>
        </p:nvSpPr>
        <p:spPr>
          <a:xfrm>
            <a:off x="9997482" y="248904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0" name="Oval 79"/>
          <p:cNvSpPr/>
          <p:nvPr/>
        </p:nvSpPr>
        <p:spPr>
          <a:xfrm>
            <a:off x="10219656" y="249226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Oval 80"/>
          <p:cNvSpPr/>
          <p:nvPr/>
        </p:nvSpPr>
        <p:spPr>
          <a:xfrm>
            <a:off x="9995649" y="2691247"/>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2" name="Oval 81"/>
          <p:cNvSpPr/>
          <p:nvPr/>
        </p:nvSpPr>
        <p:spPr>
          <a:xfrm>
            <a:off x="10217823" y="2694466"/>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3" name="Oval 82"/>
          <p:cNvSpPr/>
          <p:nvPr/>
        </p:nvSpPr>
        <p:spPr>
          <a:xfrm>
            <a:off x="9994588" y="290172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4" name="Oval 83"/>
          <p:cNvSpPr/>
          <p:nvPr/>
        </p:nvSpPr>
        <p:spPr>
          <a:xfrm>
            <a:off x="10216762" y="2904941"/>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5" name="Cloud 84"/>
          <p:cNvSpPr/>
          <p:nvPr/>
        </p:nvSpPr>
        <p:spPr>
          <a:xfrm>
            <a:off x="9164938" y="320649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9331308" y="3293443"/>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87" name="Oval 86"/>
          <p:cNvSpPr/>
          <p:nvPr/>
        </p:nvSpPr>
        <p:spPr>
          <a:xfrm>
            <a:off x="9369559" y="3586885"/>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88" name="Oval 87"/>
          <p:cNvSpPr/>
          <p:nvPr/>
        </p:nvSpPr>
        <p:spPr>
          <a:xfrm>
            <a:off x="9734314" y="3642365"/>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89" name="Oval 88"/>
          <p:cNvSpPr/>
          <p:nvPr/>
        </p:nvSpPr>
        <p:spPr>
          <a:xfrm>
            <a:off x="10086074" y="3580430"/>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90" name="Oval 89"/>
          <p:cNvSpPr/>
          <p:nvPr/>
        </p:nvSpPr>
        <p:spPr>
          <a:xfrm>
            <a:off x="8674740" y="475816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91" name="Straight Connector 90"/>
          <p:cNvCxnSpPr/>
          <p:nvPr/>
        </p:nvCxnSpPr>
        <p:spPr>
          <a:xfrm flipV="1">
            <a:off x="9823045" y="45715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9591123" y="47664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93" name="TextBox 92"/>
          <p:cNvSpPr txBox="1"/>
          <p:nvPr/>
        </p:nvSpPr>
        <p:spPr>
          <a:xfrm>
            <a:off x="9593331" y="4786609"/>
            <a:ext cx="443526" cy="261610"/>
          </a:xfrm>
          <a:prstGeom prst="rect">
            <a:avLst/>
          </a:prstGeom>
          <a:noFill/>
        </p:spPr>
        <p:txBody>
          <a:bodyPr wrap="square" rtlCol="0">
            <a:spAutoFit/>
          </a:bodyPr>
          <a:lstStyle/>
          <a:p>
            <a:r>
              <a:rPr lang="en-US" sz="1100" dirty="0" smtClean="0"/>
              <a:t>SSD</a:t>
            </a:r>
            <a:endParaRPr lang="en-US" sz="1100" dirty="0"/>
          </a:p>
        </p:txBody>
      </p:sp>
      <p:cxnSp>
        <p:nvCxnSpPr>
          <p:cNvPr id="94" name="Straight Connector 93"/>
          <p:cNvCxnSpPr/>
          <p:nvPr/>
        </p:nvCxnSpPr>
        <p:spPr>
          <a:xfrm flipV="1">
            <a:off x="10317849" y="45715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10085927" y="47664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96" name="TextBox 95"/>
          <p:cNvSpPr txBox="1"/>
          <p:nvPr/>
        </p:nvSpPr>
        <p:spPr>
          <a:xfrm>
            <a:off x="10088135" y="4786609"/>
            <a:ext cx="443526" cy="261610"/>
          </a:xfrm>
          <a:prstGeom prst="rect">
            <a:avLst/>
          </a:prstGeom>
          <a:noFill/>
        </p:spPr>
        <p:txBody>
          <a:bodyPr wrap="square" rtlCol="0">
            <a:spAutoFit/>
          </a:bodyPr>
          <a:lstStyle/>
          <a:p>
            <a:r>
              <a:rPr lang="en-US" sz="1100" dirty="0" smtClean="0"/>
              <a:t>SSD</a:t>
            </a:r>
            <a:endParaRPr lang="en-US" sz="1100" dirty="0"/>
          </a:p>
        </p:txBody>
      </p:sp>
      <p:cxnSp>
        <p:nvCxnSpPr>
          <p:cNvPr id="97" name="Straight Connector 96"/>
          <p:cNvCxnSpPr/>
          <p:nvPr/>
        </p:nvCxnSpPr>
        <p:spPr>
          <a:xfrm flipV="1">
            <a:off x="9513193" y="455693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0566003" y="457152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703985" y="479181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100" name="Oval 99"/>
          <p:cNvSpPr/>
          <p:nvPr/>
        </p:nvSpPr>
        <p:spPr>
          <a:xfrm>
            <a:off x="9303798" y="524811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01" name="TextBox 100"/>
          <p:cNvSpPr txBox="1"/>
          <p:nvPr/>
        </p:nvSpPr>
        <p:spPr>
          <a:xfrm>
            <a:off x="9306006" y="5268314"/>
            <a:ext cx="443526" cy="261610"/>
          </a:xfrm>
          <a:prstGeom prst="rect">
            <a:avLst/>
          </a:prstGeom>
          <a:noFill/>
        </p:spPr>
        <p:txBody>
          <a:bodyPr wrap="square" rtlCol="0">
            <a:spAutoFit/>
          </a:bodyPr>
          <a:lstStyle/>
          <a:p>
            <a:r>
              <a:rPr lang="en-US" sz="1100" dirty="0" smtClean="0"/>
              <a:t>SSD</a:t>
            </a:r>
            <a:endParaRPr lang="en-US" sz="1100" dirty="0"/>
          </a:p>
        </p:txBody>
      </p:sp>
      <p:sp>
        <p:nvSpPr>
          <p:cNvPr id="102" name="Oval 101"/>
          <p:cNvSpPr/>
          <p:nvPr/>
        </p:nvSpPr>
        <p:spPr>
          <a:xfrm>
            <a:off x="10349475" y="524877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03" name="TextBox 102"/>
          <p:cNvSpPr txBox="1"/>
          <p:nvPr/>
        </p:nvSpPr>
        <p:spPr>
          <a:xfrm>
            <a:off x="10351683" y="5268974"/>
            <a:ext cx="443526" cy="261610"/>
          </a:xfrm>
          <a:prstGeom prst="rect">
            <a:avLst/>
          </a:prstGeom>
          <a:noFill/>
        </p:spPr>
        <p:txBody>
          <a:bodyPr wrap="square" rtlCol="0">
            <a:spAutoFit/>
          </a:bodyPr>
          <a:lstStyle/>
          <a:p>
            <a:r>
              <a:rPr lang="en-US" sz="1100" dirty="0" smtClean="0"/>
              <a:t>SSD</a:t>
            </a:r>
            <a:endParaRPr lang="en-US" sz="1100" dirty="0"/>
          </a:p>
        </p:txBody>
      </p:sp>
      <p:sp>
        <p:nvSpPr>
          <p:cNvPr id="104" name="Rectangle 103"/>
          <p:cNvSpPr/>
          <p:nvPr/>
        </p:nvSpPr>
        <p:spPr>
          <a:xfrm>
            <a:off x="9556741" y="4045446"/>
            <a:ext cx="964226" cy="407321"/>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bg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05" name="Picture 104"/>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9188828" y="4081943"/>
            <a:ext cx="252167" cy="356914"/>
          </a:xfrm>
          <a:prstGeom prst="rect">
            <a:avLst/>
          </a:prstGeom>
        </p:spPr>
      </p:pic>
      <p:pic>
        <p:nvPicPr>
          <p:cNvPr id="106" name="Picture 105"/>
          <p:cNvPicPr>
            <a:picLocks noChangeAspect="1"/>
          </p:cNvPicPr>
          <p:nvPr/>
        </p:nvPicPr>
        <p:blipFill>
          <a:blip r:embed="rId4"/>
          <a:stretch>
            <a:fillRect/>
          </a:stretch>
        </p:blipFill>
        <p:spPr>
          <a:xfrm>
            <a:off x="5821947" y="1835791"/>
            <a:ext cx="2723628" cy="2730067"/>
          </a:xfrm>
          <a:prstGeom prst="rect">
            <a:avLst/>
          </a:prstGeom>
        </p:spPr>
      </p:pic>
      <p:sp>
        <p:nvSpPr>
          <p:cNvPr id="107" name="Rectangle 106"/>
          <p:cNvSpPr/>
          <p:nvPr/>
        </p:nvSpPr>
        <p:spPr>
          <a:xfrm>
            <a:off x="6539147" y="2203727"/>
            <a:ext cx="1336599" cy="1726768"/>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108" name="Straight Connector 107"/>
          <p:cNvCxnSpPr/>
          <p:nvPr/>
        </p:nvCxnSpPr>
        <p:spPr>
          <a:xfrm flipV="1">
            <a:off x="6435264" y="458375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6616771" y="2491285"/>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P5</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0" name="Rectangle 109"/>
          <p:cNvSpPr/>
          <p:nvPr/>
        </p:nvSpPr>
        <p:spPr>
          <a:xfrm>
            <a:off x="6483861" y="1901136"/>
            <a:ext cx="422109" cy="197457"/>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11" name="Straight Arrow Connector 110"/>
          <p:cNvCxnSpPr>
            <a:stCxn id="110" idx="2"/>
            <a:endCxn id="107" idx="0"/>
          </p:cNvCxnSpPr>
          <p:nvPr/>
        </p:nvCxnSpPr>
        <p:spPr>
          <a:xfrm>
            <a:off x="6694916" y="2098593"/>
            <a:ext cx="512531" cy="1051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6623230" y="2689600"/>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P3</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3" name="Rectangle 112"/>
          <p:cNvSpPr/>
          <p:nvPr/>
        </p:nvSpPr>
        <p:spPr>
          <a:xfrm>
            <a:off x="6626157" y="2900634"/>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4" name="Oval 113"/>
          <p:cNvSpPr/>
          <p:nvPr/>
        </p:nvSpPr>
        <p:spPr>
          <a:xfrm>
            <a:off x="7374357" y="2480869"/>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5" name="Oval 114"/>
          <p:cNvSpPr/>
          <p:nvPr/>
        </p:nvSpPr>
        <p:spPr>
          <a:xfrm>
            <a:off x="7596531" y="2484088"/>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6" name="Oval 115"/>
          <p:cNvSpPr/>
          <p:nvPr/>
        </p:nvSpPr>
        <p:spPr>
          <a:xfrm>
            <a:off x="7372524" y="268307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7" name="Oval 116"/>
          <p:cNvSpPr/>
          <p:nvPr/>
        </p:nvSpPr>
        <p:spPr>
          <a:xfrm>
            <a:off x="7594698" y="268629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8" name="Oval 117"/>
          <p:cNvSpPr/>
          <p:nvPr/>
        </p:nvSpPr>
        <p:spPr>
          <a:xfrm>
            <a:off x="7371463" y="2893548"/>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9" name="Oval 118"/>
          <p:cNvSpPr/>
          <p:nvPr/>
        </p:nvSpPr>
        <p:spPr>
          <a:xfrm>
            <a:off x="7593637" y="2896767"/>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20" name="Cloud 119"/>
          <p:cNvSpPr/>
          <p:nvPr/>
        </p:nvSpPr>
        <p:spPr>
          <a:xfrm>
            <a:off x="6541813" y="3198318"/>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6708183" y="3285269"/>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2" name="Oval 121"/>
          <p:cNvSpPr/>
          <p:nvPr/>
        </p:nvSpPr>
        <p:spPr>
          <a:xfrm>
            <a:off x="6746434" y="357871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23" name="Oval 122"/>
          <p:cNvSpPr/>
          <p:nvPr/>
        </p:nvSpPr>
        <p:spPr>
          <a:xfrm>
            <a:off x="7111189" y="3634191"/>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24" name="Oval 123"/>
          <p:cNvSpPr/>
          <p:nvPr/>
        </p:nvSpPr>
        <p:spPr>
          <a:xfrm>
            <a:off x="7462949" y="3572256"/>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25" name="Oval 124"/>
          <p:cNvSpPr/>
          <p:nvPr/>
        </p:nvSpPr>
        <p:spPr>
          <a:xfrm>
            <a:off x="6051615" y="4749992"/>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26" name="Straight Connector 125"/>
          <p:cNvCxnSpPr/>
          <p:nvPr/>
        </p:nvCxnSpPr>
        <p:spPr>
          <a:xfrm flipV="1">
            <a:off x="7199920" y="456335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6967998" y="475823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28" name="TextBox 127"/>
          <p:cNvSpPr txBox="1"/>
          <p:nvPr/>
        </p:nvSpPr>
        <p:spPr>
          <a:xfrm>
            <a:off x="6970206" y="4778435"/>
            <a:ext cx="443526" cy="261610"/>
          </a:xfrm>
          <a:prstGeom prst="rect">
            <a:avLst/>
          </a:prstGeom>
          <a:noFill/>
        </p:spPr>
        <p:txBody>
          <a:bodyPr wrap="square" rtlCol="0">
            <a:spAutoFit/>
          </a:bodyPr>
          <a:lstStyle/>
          <a:p>
            <a:r>
              <a:rPr lang="en-US" sz="1100" dirty="0" smtClean="0"/>
              <a:t>SSD</a:t>
            </a:r>
            <a:endParaRPr lang="en-US" sz="1100" dirty="0"/>
          </a:p>
        </p:txBody>
      </p:sp>
      <p:cxnSp>
        <p:nvCxnSpPr>
          <p:cNvPr id="129" name="Straight Connector 128"/>
          <p:cNvCxnSpPr/>
          <p:nvPr/>
        </p:nvCxnSpPr>
        <p:spPr>
          <a:xfrm flipV="1">
            <a:off x="7694724" y="456335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7462802" y="475823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31" name="TextBox 130"/>
          <p:cNvSpPr txBox="1"/>
          <p:nvPr/>
        </p:nvSpPr>
        <p:spPr>
          <a:xfrm>
            <a:off x="7465010" y="4778435"/>
            <a:ext cx="443526" cy="261610"/>
          </a:xfrm>
          <a:prstGeom prst="rect">
            <a:avLst/>
          </a:prstGeom>
          <a:noFill/>
        </p:spPr>
        <p:txBody>
          <a:bodyPr wrap="square" rtlCol="0">
            <a:spAutoFit/>
          </a:bodyPr>
          <a:lstStyle/>
          <a:p>
            <a:r>
              <a:rPr lang="en-US" sz="1100" dirty="0" smtClean="0"/>
              <a:t>SSD</a:t>
            </a:r>
            <a:endParaRPr lang="en-US" sz="1100" dirty="0"/>
          </a:p>
        </p:txBody>
      </p:sp>
      <p:cxnSp>
        <p:nvCxnSpPr>
          <p:cNvPr id="132" name="Straight Connector 131"/>
          <p:cNvCxnSpPr/>
          <p:nvPr/>
        </p:nvCxnSpPr>
        <p:spPr>
          <a:xfrm flipV="1">
            <a:off x="6890068" y="4548757"/>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7942878" y="4563355"/>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080860" y="4783636"/>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135" name="Oval 134"/>
          <p:cNvSpPr/>
          <p:nvPr/>
        </p:nvSpPr>
        <p:spPr>
          <a:xfrm>
            <a:off x="6680673" y="523994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36" name="TextBox 135"/>
          <p:cNvSpPr txBox="1"/>
          <p:nvPr/>
        </p:nvSpPr>
        <p:spPr>
          <a:xfrm>
            <a:off x="6682881" y="5260140"/>
            <a:ext cx="443526" cy="261610"/>
          </a:xfrm>
          <a:prstGeom prst="rect">
            <a:avLst/>
          </a:prstGeom>
          <a:noFill/>
        </p:spPr>
        <p:txBody>
          <a:bodyPr wrap="square" rtlCol="0">
            <a:spAutoFit/>
          </a:bodyPr>
          <a:lstStyle/>
          <a:p>
            <a:r>
              <a:rPr lang="en-US" sz="1100" dirty="0" smtClean="0"/>
              <a:t>SSD</a:t>
            </a:r>
            <a:endParaRPr lang="en-US" sz="1100" dirty="0"/>
          </a:p>
        </p:txBody>
      </p:sp>
      <p:sp>
        <p:nvSpPr>
          <p:cNvPr id="137" name="Oval 136"/>
          <p:cNvSpPr/>
          <p:nvPr/>
        </p:nvSpPr>
        <p:spPr>
          <a:xfrm>
            <a:off x="7726350" y="524060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38" name="TextBox 137"/>
          <p:cNvSpPr txBox="1"/>
          <p:nvPr/>
        </p:nvSpPr>
        <p:spPr>
          <a:xfrm>
            <a:off x="7728558" y="5260800"/>
            <a:ext cx="443526" cy="261610"/>
          </a:xfrm>
          <a:prstGeom prst="rect">
            <a:avLst/>
          </a:prstGeom>
          <a:noFill/>
        </p:spPr>
        <p:txBody>
          <a:bodyPr wrap="square" rtlCol="0">
            <a:spAutoFit/>
          </a:bodyPr>
          <a:lstStyle/>
          <a:p>
            <a:r>
              <a:rPr lang="en-US" sz="1100" dirty="0" smtClean="0"/>
              <a:t>SSD</a:t>
            </a:r>
            <a:endParaRPr lang="en-US" sz="1100" dirty="0"/>
          </a:p>
        </p:txBody>
      </p:sp>
      <p:sp>
        <p:nvSpPr>
          <p:cNvPr id="141" name="Oval 140"/>
          <p:cNvSpPr/>
          <p:nvPr/>
        </p:nvSpPr>
        <p:spPr>
          <a:xfrm>
            <a:off x="4723622" y="3119772"/>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2" name="Oval 141"/>
          <p:cNvSpPr/>
          <p:nvPr/>
        </p:nvSpPr>
        <p:spPr>
          <a:xfrm>
            <a:off x="4945796" y="3122991"/>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3" name="Oval 142"/>
          <p:cNvSpPr/>
          <p:nvPr/>
        </p:nvSpPr>
        <p:spPr>
          <a:xfrm>
            <a:off x="4718743" y="3320330"/>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4" name="Oval 143"/>
          <p:cNvSpPr/>
          <p:nvPr/>
        </p:nvSpPr>
        <p:spPr>
          <a:xfrm>
            <a:off x="4940917" y="3323549"/>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pic>
        <p:nvPicPr>
          <p:cNvPr id="145" name="Picture 144"/>
          <p:cNvPicPr>
            <a:picLocks noChangeAspect="1"/>
          </p:cNvPicPr>
          <p:nvPr/>
        </p:nvPicPr>
        <p:blipFill>
          <a:blip r:embed="rId7"/>
          <a:stretch>
            <a:fillRect/>
          </a:stretch>
        </p:blipFill>
        <p:spPr>
          <a:xfrm>
            <a:off x="7334599" y="450777"/>
            <a:ext cx="158265" cy="241006"/>
          </a:xfrm>
          <a:prstGeom prst="rect">
            <a:avLst/>
          </a:prstGeom>
        </p:spPr>
      </p:pic>
      <p:pic>
        <p:nvPicPr>
          <p:cNvPr id="146" name="Picture 145"/>
          <p:cNvPicPr>
            <a:picLocks noChangeAspect="1"/>
          </p:cNvPicPr>
          <p:nvPr/>
        </p:nvPicPr>
        <p:blipFill>
          <a:blip r:embed="rId7"/>
          <a:stretch>
            <a:fillRect/>
          </a:stretch>
        </p:blipFill>
        <p:spPr>
          <a:xfrm>
            <a:off x="7403569" y="548702"/>
            <a:ext cx="158265" cy="241006"/>
          </a:xfrm>
          <a:prstGeom prst="rect">
            <a:avLst/>
          </a:prstGeom>
        </p:spPr>
      </p:pic>
      <p:pic>
        <p:nvPicPr>
          <p:cNvPr id="147" name="Picture 146"/>
          <p:cNvPicPr>
            <a:picLocks noChangeAspect="1"/>
          </p:cNvPicPr>
          <p:nvPr/>
        </p:nvPicPr>
        <p:blipFill>
          <a:blip r:embed="rId7"/>
          <a:stretch>
            <a:fillRect/>
          </a:stretch>
        </p:blipFill>
        <p:spPr>
          <a:xfrm>
            <a:off x="7496354" y="609334"/>
            <a:ext cx="158265" cy="241006"/>
          </a:xfrm>
          <a:prstGeom prst="rect">
            <a:avLst/>
          </a:prstGeom>
        </p:spPr>
      </p:pic>
      <p:sp>
        <p:nvSpPr>
          <p:cNvPr id="148" name="TextBox 147"/>
          <p:cNvSpPr txBox="1"/>
          <p:nvPr/>
        </p:nvSpPr>
        <p:spPr>
          <a:xfrm>
            <a:off x="3494832" y="769832"/>
            <a:ext cx="2236230"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different spark-env.sh</a:t>
            </a:r>
            <a:endParaRPr lang="en-US" sz="1200" dirty="0">
              <a:latin typeface="Anonymous Pro" panose="02060609030202000504" pitchFamily="49" charset="0"/>
              <a:ea typeface="Anonymous Pro" panose="02060609030202000504" pitchFamily="49" charset="0"/>
            </a:endParaRPr>
          </a:p>
        </p:txBody>
      </p:sp>
      <p:pic>
        <p:nvPicPr>
          <p:cNvPr id="149" name="Picture 148"/>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3594791" y="1125807"/>
            <a:ext cx="471993" cy="471993"/>
          </a:xfrm>
          <a:prstGeom prst="rect">
            <a:avLst/>
          </a:prstGeom>
        </p:spPr>
      </p:pic>
      <p:sp>
        <p:nvSpPr>
          <p:cNvPr id="150" name="TextBox 149"/>
          <p:cNvSpPr txBox="1"/>
          <p:nvPr/>
        </p:nvSpPr>
        <p:spPr>
          <a:xfrm>
            <a:off x="4095395" y="1175830"/>
            <a:ext cx="2236230" cy="276999"/>
          </a:xfrm>
          <a:prstGeom prst="rect">
            <a:avLst/>
          </a:prstGeom>
          <a:noFill/>
        </p:spPr>
        <p:txBody>
          <a:bodyPr wrap="square" rtlCol="0">
            <a:spAutoFit/>
          </a:bodyPr>
          <a:lstStyle/>
          <a:p>
            <a:r>
              <a:rPr lang="en-US" sz="1200" dirty="0" smtClean="0">
                <a:solidFill>
                  <a:schemeClr val="accent1"/>
                </a:solidFill>
                <a:latin typeface="Anonymous Pro" panose="02060609030202000504" pitchFamily="49" charset="0"/>
                <a:ea typeface="Anonymous Pro" panose="02060609030202000504" pitchFamily="49" charset="0"/>
              </a:rPr>
              <a:t>- SPARK_WORKER_CORES</a:t>
            </a:r>
            <a:endParaRPr lang="en-US" sz="1200" dirty="0">
              <a:solidFill>
                <a:schemeClr val="accent1"/>
              </a:solidFill>
              <a:latin typeface="Anonymous Pro" panose="02060609030202000504" pitchFamily="49" charset="0"/>
              <a:ea typeface="Anonymous Pro" panose="02060609030202000504" pitchFamily="49" charset="0"/>
            </a:endParaRPr>
          </a:p>
        </p:txBody>
      </p:sp>
      <p:pic>
        <p:nvPicPr>
          <p:cNvPr id="151" name="Picture 150"/>
          <p:cNvPicPr>
            <a:picLocks noChangeAspect="1"/>
          </p:cNvPicPr>
          <p:nvPr/>
        </p:nvPicPr>
        <p:blipFill>
          <a:blip r:embed="rId9"/>
          <a:stretch>
            <a:fillRect/>
          </a:stretch>
        </p:blipFill>
        <p:spPr>
          <a:xfrm>
            <a:off x="8674740" y="5625535"/>
            <a:ext cx="817267" cy="817267"/>
          </a:xfrm>
          <a:prstGeom prst="rect">
            <a:avLst/>
          </a:prstGeom>
        </p:spPr>
      </p:pic>
      <p:pic>
        <p:nvPicPr>
          <p:cNvPr id="152" name="Picture 151"/>
          <p:cNvPicPr>
            <a:picLocks noChangeAspect="1"/>
          </p:cNvPicPr>
          <p:nvPr/>
        </p:nvPicPr>
        <p:blipFill>
          <a:blip r:embed="rId10"/>
          <a:stretch>
            <a:fillRect/>
          </a:stretch>
        </p:blipFill>
        <p:spPr>
          <a:xfrm>
            <a:off x="10628487" y="5701196"/>
            <a:ext cx="723857" cy="665949"/>
          </a:xfrm>
          <a:prstGeom prst="rect">
            <a:avLst/>
          </a:prstGeom>
        </p:spPr>
      </p:pic>
      <p:sp>
        <p:nvSpPr>
          <p:cNvPr id="153" name="TextBox 152"/>
          <p:cNvSpPr txBox="1"/>
          <p:nvPr/>
        </p:nvSpPr>
        <p:spPr>
          <a:xfrm>
            <a:off x="9748601" y="5849503"/>
            <a:ext cx="481032" cy="369332"/>
          </a:xfrm>
          <a:prstGeom prst="rect">
            <a:avLst/>
          </a:prstGeom>
          <a:noFill/>
        </p:spPr>
        <p:txBody>
          <a:bodyPr wrap="square" rtlCol="0">
            <a:spAutoFit/>
          </a:bodyPr>
          <a:lstStyle/>
          <a:p>
            <a:r>
              <a:rPr lang="en-US" dirty="0"/>
              <a:t>v</a:t>
            </a:r>
            <a:r>
              <a:rPr lang="en-US" dirty="0" smtClean="0"/>
              <a:t>s.</a:t>
            </a:r>
            <a:endParaRPr lang="en-US" dirty="0"/>
          </a:p>
        </p:txBody>
      </p:sp>
      <p:pic>
        <p:nvPicPr>
          <p:cNvPr id="154" name="Picture 153"/>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9124172" y="170037"/>
            <a:ext cx="459967" cy="597956"/>
          </a:xfrm>
          <a:prstGeom prst="rect">
            <a:avLst/>
          </a:prstGeom>
        </p:spPr>
      </p:pic>
      <p:sp>
        <p:nvSpPr>
          <p:cNvPr id="156" name="TextBox 155"/>
          <p:cNvSpPr txBox="1"/>
          <p:nvPr/>
        </p:nvSpPr>
        <p:spPr>
          <a:xfrm>
            <a:off x="237558" y="5879493"/>
            <a:ext cx="7849416" cy="738664"/>
          </a:xfrm>
          <a:prstGeom prst="rect">
            <a:avLst/>
          </a:prstGeom>
          <a:noFill/>
        </p:spPr>
        <p:txBody>
          <a:bodyPr wrap="square" rtlCol="0">
            <a:spAutoFit/>
          </a:bodyPr>
          <a:lstStyle/>
          <a:p>
            <a:r>
              <a:rPr lang="en-US" sz="1400" dirty="0" smtClean="0">
                <a:latin typeface="Anonymous Pro" panose="02060609030202000504" pitchFamily="49" charset="0"/>
                <a:ea typeface="Anonymous Pro" panose="02060609030202000504" pitchFamily="49" charset="0"/>
              </a:rPr>
              <a:t>&gt;</a:t>
            </a:r>
            <a:r>
              <a:rPr lang="en-US" sz="1400" dirty="0" smtClean="0">
                <a:solidFill>
                  <a:srgbClr val="BBE6FB"/>
                </a:solidFill>
                <a:latin typeface="Anonymous Pro" panose="02060609030202000504" pitchFamily="49" charset="0"/>
                <a:ea typeface="Anonymous Pro" panose="02060609030202000504" pitchFamily="49" charset="0"/>
              </a:rPr>
              <a:t> ./</a:t>
            </a:r>
            <a:r>
              <a:rPr lang="en-US" sz="1400" dirty="0">
                <a:solidFill>
                  <a:srgbClr val="BBE6FB"/>
                </a:solidFill>
                <a:latin typeface="Anonymous Pro" panose="02060609030202000504" pitchFamily="49" charset="0"/>
                <a:ea typeface="Anonymous Pro" panose="02060609030202000504" pitchFamily="49" charset="0"/>
              </a:rPr>
              <a:t>bin/spark-submit </a:t>
            </a:r>
            <a:r>
              <a:rPr lang="en-US" sz="1400" dirty="0">
                <a:latin typeface="Anonymous Pro" panose="02060609030202000504" pitchFamily="49" charset="0"/>
                <a:ea typeface="Anonymous Pro" panose="02060609030202000504" pitchFamily="49" charset="0"/>
              </a:rPr>
              <a:t>--name </a:t>
            </a:r>
            <a:r>
              <a:rPr lang="en-US" sz="1400" dirty="0" smtClean="0">
                <a:solidFill>
                  <a:srgbClr val="FFFF00"/>
                </a:solidFill>
                <a:latin typeface="Anonymous Pro" panose="02060609030202000504" pitchFamily="49" charset="0"/>
                <a:ea typeface="Anonymous Pro" panose="02060609030202000504" pitchFamily="49" charset="0"/>
              </a:rPr>
              <a:t>“</a:t>
            </a:r>
            <a:r>
              <a:rPr lang="en-US" sz="1400" dirty="0" err="1" smtClean="0">
                <a:solidFill>
                  <a:srgbClr val="FFFF00"/>
                </a:solidFill>
                <a:latin typeface="Anonymous Pro" panose="02060609030202000504" pitchFamily="49" charset="0"/>
                <a:ea typeface="Anonymous Pro" panose="02060609030202000504" pitchFamily="49" charset="0"/>
              </a:rPr>
              <a:t>SecondApp</a:t>
            </a:r>
            <a:r>
              <a:rPr lang="en-US" sz="1400" dirty="0" smtClean="0">
                <a:solidFill>
                  <a:srgbClr val="FFFF00"/>
                </a:solidFill>
                <a:latin typeface="Anonymous Pro" panose="02060609030202000504" pitchFamily="49" charset="0"/>
                <a:ea typeface="Anonymous Pro" panose="02060609030202000504" pitchFamily="49" charset="0"/>
              </a:rPr>
              <a:t>" </a:t>
            </a:r>
          </a:p>
          <a:p>
            <a:pPr lvl="2"/>
            <a:r>
              <a:rPr lang="en-US" sz="1400" dirty="0">
                <a:solidFill>
                  <a:srgbClr val="FFFF00"/>
                </a:solidFill>
                <a:latin typeface="Anonymous Pro" panose="02060609030202000504" pitchFamily="49" charset="0"/>
                <a:ea typeface="Anonymous Pro" panose="02060609030202000504" pitchFamily="49" charset="0"/>
              </a:rPr>
              <a:t>	</a:t>
            </a:r>
            <a:r>
              <a:rPr lang="en-US" sz="1400" dirty="0" smtClean="0">
                <a:solidFill>
                  <a:srgbClr val="FFFF00"/>
                </a:solidFill>
                <a:latin typeface="Anonymous Pro" panose="02060609030202000504" pitchFamily="49" charset="0"/>
                <a:ea typeface="Anonymous Pro" panose="02060609030202000504" pitchFamily="49" charset="0"/>
              </a:rPr>
              <a:t>			 </a:t>
            </a:r>
            <a:r>
              <a:rPr lang="en-US" sz="1400" dirty="0" smtClean="0">
                <a:latin typeface="Anonymous Pro" panose="02060609030202000504" pitchFamily="49" charset="0"/>
                <a:ea typeface="Anonymous Pro" panose="02060609030202000504" pitchFamily="49" charset="0"/>
              </a:rPr>
              <a:t>--</a:t>
            </a:r>
            <a:r>
              <a:rPr lang="en-US" sz="1400" dirty="0">
                <a:latin typeface="Anonymous Pro" panose="02060609030202000504" pitchFamily="49" charset="0"/>
                <a:ea typeface="Anonymous Pro" panose="02060609030202000504" pitchFamily="49" charset="0"/>
              </a:rPr>
              <a:t>master spark</a:t>
            </a:r>
            <a:r>
              <a:rPr lang="en-US" sz="1400">
                <a:latin typeface="Anonymous Pro" panose="02060609030202000504" pitchFamily="49" charset="0"/>
                <a:ea typeface="Anonymous Pro" panose="02060609030202000504" pitchFamily="49" charset="0"/>
              </a:rPr>
              <a:t>://</a:t>
            </a:r>
            <a:r>
              <a:rPr lang="en-US" sz="1400" smtClean="0">
                <a:solidFill>
                  <a:schemeClr val="accent4"/>
                </a:solidFill>
                <a:latin typeface="Anonymous Pro" panose="02060609030202000504" pitchFamily="49" charset="0"/>
                <a:ea typeface="Anonymous Pro" panose="02060609030202000504" pitchFamily="49" charset="0"/>
              </a:rPr>
              <a:t>host4:port1</a:t>
            </a:r>
            <a:r>
              <a:rPr lang="en-US" sz="1400" smtClean="0">
                <a:latin typeface="Anonymous Pro" panose="02060609030202000504" pitchFamily="49" charset="0"/>
                <a:ea typeface="Anonymous Pro" panose="02060609030202000504" pitchFamily="49" charset="0"/>
              </a:rPr>
              <a:t> </a:t>
            </a:r>
            <a:endParaRPr lang="en-US" sz="1400" dirty="0" smtClean="0">
              <a:latin typeface="Anonymous Pro" panose="02060609030202000504" pitchFamily="49" charset="0"/>
              <a:ea typeface="Anonymous Pro" panose="02060609030202000504" pitchFamily="49" charset="0"/>
            </a:endParaRPr>
          </a:p>
          <a:p>
            <a:pPr lvl="2"/>
            <a:r>
              <a:rPr lang="en-US" sz="1400" dirty="0">
                <a:latin typeface="Anonymous Pro" panose="02060609030202000504" pitchFamily="49" charset="0"/>
                <a:ea typeface="Anonymous Pro" panose="02060609030202000504" pitchFamily="49" charset="0"/>
              </a:rPr>
              <a:t>	</a:t>
            </a:r>
            <a:r>
              <a:rPr lang="en-US" sz="1400" dirty="0" smtClean="0">
                <a:latin typeface="Anonymous Pro" panose="02060609030202000504" pitchFamily="49" charset="0"/>
                <a:ea typeface="Anonymous Pro" panose="02060609030202000504" pitchFamily="49" charset="0"/>
              </a:rPr>
              <a:t>			 myApp.jar</a:t>
            </a:r>
            <a:endParaRPr lang="en-US" sz="1400" dirty="0">
              <a:latin typeface="Anonymous Pro" panose="02060609030202000504" pitchFamily="49" charset="0"/>
              <a:ea typeface="Anonymous Pro" panose="02060609030202000504" pitchFamily="49" charset="0"/>
            </a:endParaRPr>
          </a:p>
        </p:txBody>
      </p:sp>
      <p:pic>
        <p:nvPicPr>
          <p:cNvPr id="160" name="Picture 159"/>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9721071" y="6258545"/>
            <a:ext cx="471993" cy="471993"/>
          </a:xfrm>
          <a:prstGeom prst="rect">
            <a:avLst/>
          </a:prstGeom>
        </p:spPr>
      </p:pic>
      <p:sp>
        <p:nvSpPr>
          <p:cNvPr id="161" name="TextBox 160"/>
          <p:cNvSpPr txBox="1"/>
          <p:nvPr/>
        </p:nvSpPr>
        <p:spPr>
          <a:xfrm>
            <a:off x="10229633" y="6377545"/>
            <a:ext cx="2236230" cy="276999"/>
          </a:xfrm>
          <a:prstGeom prst="rect">
            <a:avLst/>
          </a:prstGeom>
          <a:noFill/>
        </p:spPr>
        <p:txBody>
          <a:bodyPr wrap="square" rtlCol="0">
            <a:spAutoFit/>
          </a:bodyPr>
          <a:lstStyle/>
          <a:p>
            <a:r>
              <a:rPr lang="en-US" sz="1200" dirty="0" smtClean="0">
                <a:solidFill>
                  <a:schemeClr val="accent1"/>
                </a:solidFill>
                <a:latin typeface="Anonymous Pro" panose="02060609030202000504" pitchFamily="49" charset="0"/>
                <a:ea typeface="Anonymous Pro" panose="02060609030202000504" pitchFamily="49" charset="0"/>
              </a:rPr>
              <a:t>- SPARK_LOCAL_DIRS</a:t>
            </a:r>
            <a:endParaRPr lang="en-US" sz="1200" dirty="0">
              <a:solidFill>
                <a:schemeClr val="accent1"/>
              </a:solidFill>
              <a:latin typeface="Anonymous Pro" panose="02060609030202000504" pitchFamily="49" charset="0"/>
              <a:ea typeface="Anonymous Pro" panose="02060609030202000504" pitchFamily="49" charset="0"/>
            </a:endParaRPr>
          </a:p>
        </p:txBody>
      </p:sp>
      <p:sp>
        <p:nvSpPr>
          <p:cNvPr id="162" name="TextBox 161"/>
          <p:cNvSpPr txBox="1"/>
          <p:nvPr/>
        </p:nvSpPr>
        <p:spPr>
          <a:xfrm>
            <a:off x="8545575" y="6399659"/>
            <a:ext cx="1491282"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spark-env.sh</a:t>
            </a:r>
            <a:endParaRPr lang="en-US" sz="1200" dirty="0">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xmlns="" val="322371915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4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4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1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8"/>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6"/>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5"/>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4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51"/>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5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4"/>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1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8"/>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19"/>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7"/>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5"/>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8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8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84"/>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83"/>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81"/>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9"/>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4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41"/>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44"/>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50"/>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49"/>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4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85"/>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6"/>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7"/>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8"/>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89"/>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20"/>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21"/>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23"/>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24"/>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22"/>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53"/>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52"/>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56"/>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55"/>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54"/>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8"/>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21"/>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0"/>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6" grpId="0" animBg="1"/>
      <p:bldP spid="27" grpId="0"/>
      <p:bldP spid="29" grpId="0" animBg="1"/>
      <p:bldP spid="30" grpId="0"/>
      <p:bldP spid="34" grpId="0" animBg="1"/>
      <p:bldP spid="35" grpId="0"/>
      <p:bldP spid="36" grpId="0" animBg="1"/>
      <p:bldP spid="37" grpId="0"/>
      <p:bldP spid="39"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9" grpId="0" animBg="1"/>
      <p:bldP spid="60" grpId="0"/>
      <p:bldP spid="62" grpId="0" animBg="1"/>
      <p:bldP spid="63" grpId="0"/>
      <p:bldP spid="67" grpId="0" animBg="1"/>
      <p:bldP spid="68" grpId="0"/>
      <p:bldP spid="69" grpId="0" animBg="1"/>
      <p:bldP spid="70" grpId="0"/>
      <p:bldP spid="72" grpId="0" animBg="1"/>
      <p:bldP spid="74" grpId="0" animBg="1"/>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2" grpId="0" animBg="1"/>
      <p:bldP spid="93" grpId="0"/>
      <p:bldP spid="95" grpId="0" animBg="1"/>
      <p:bldP spid="96" grpId="0"/>
      <p:bldP spid="100" grpId="0" animBg="1"/>
      <p:bldP spid="101" grpId="0"/>
      <p:bldP spid="102" grpId="0" animBg="1"/>
      <p:bldP spid="103" grpId="0"/>
      <p:bldP spid="104" grpId="0" animBg="1"/>
      <p:bldP spid="107" grpId="0" animBg="1"/>
      <p:bldP spid="109" grpId="0" animBg="1"/>
      <p:bldP spid="110"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7" grpId="0" animBg="1"/>
      <p:bldP spid="128" grpId="0"/>
      <p:bldP spid="130" grpId="0" animBg="1"/>
      <p:bldP spid="131" grpId="0"/>
      <p:bldP spid="135" grpId="0" animBg="1"/>
      <p:bldP spid="136" grpId="0"/>
      <p:bldP spid="137" grpId="0" animBg="1"/>
      <p:bldP spid="138" grpId="0"/>
      <p:bldP spid="141" grpId="0" animBg="1"/>
      <p:bldP spid="142" grpId="0" animBg="1"/>
      <p:bldP spid="143" grpId="0" animBg="1"/>
      <p:bldP spid="144" grpId="0" animBg="1"/>
      <p:bldP spid="148" grpId="0"/>
      <p:bldP spid="150" grpId="0"/>
      <p:bldP spid="15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2759242" y="272861"/>
            <a:ext cx="6232358" cy="429857"/>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Pluggable Resource Management</a:t>
            </a:r>
            <a:endParaRPr lang="en-US" sz="2400" dirty="0"/>
          </a:p>
        </p:txBody>
      </p:sp>
      <p:graphicFrame>
        <p:nvGraphicFramePr>
          <p:cNvPr id="9" name="Table 8"/>
          <p:cNvGraphicFramePr>
            <a:graphicFrameLocks noGrp="1"/>
          </p:cNvGraphicFramePr>
          <p:nvPr>
            <p:extLst>
              <p:ext uri="{D42A27DB-BD31-4B8C-83A1-F6EECF244321}">
                <p14:modId xmlns:p14="http://schemas.microsoft.com/office/powerpoint/2010/main" xmlns="" val="1370354562"/>
              </p:ext>
            </p:extLst>
          </p:nvPr>
        </p:nvGraphicFramePr>
        <p:xfrm>
          <a:off x="2054190" y="2275304"/>
          <a:ext cx="7944854" cy="2243052"/>
        </p:xfrm>
        <a:graphic>
          <a:graphicData uri="http://schemas.openxmlformats.org/drawingml/2006/table">
            <a:tbl>
              <a:tblPr firstRow="1" bandRow="1">
                <a:tableStyleId>{5C22544A-7EE6-4342-B048-85BDC9FD1C3A}</a:tableStyleId>
              </a:tblPr>
              <a:tblGrid>
                <a:gridCol w="1544054"/>
                <a:gridCol w="2346158"/>
                <a:gridCol w="2322095"/>
                <a:gridCol w="1732547"/>
              </a:tblGrid>
              <a:tr h="419770">
                <a:tc>
                  <a:txBody>
                    <a:bodyPr/>
                    <a:lstStyle/>
                    <a:p>
                      <a:endParaRPr lang="en-US" dirty="0"/>
                    </a:p>
                  </a:txBody>
                  <a:tcPr/>
                </a:tc>
                <a:tc>
                  <a:txBody>
                    <a:bodyPr/>
                    <a:lstStyle/>
                    <a:p>
                      <a:r>
                        <a:rPr lang="en-US" sz="1600" dirty="0" smtClean="0">
                          <a:solidFill>
                            <a:schemeClr val="bg1"/>
                          </a:solidFill>
                        </a:rPr>
                        <a:t>Spark Central Master</a:t>
                      </a:r>
                      <a:endParaRPr lang="en-US" sz="1600" dirty="0">
                        <a:solidFill>
                          <a:schemeClr val="bg1"/>
                        </a:solidFill>
                      </a:endParaRPr>
                    </a:p>
                  </a:txBody>
                  <a:tcPr/>
                </a:tc>
                <a:tc>
                  <a:txBody>
                    <a:bodyPr/>
                    <a:lstStyle/>
                    <a:p>
                      <a:r>
                        <a:rPr lang="en-US" sz="1600" dirty="0" smtClean="0">
                          <a:solidFill>
                            <a:schemeClr val="bg1"/>
                          </a:solidFill>
                        </a:rPr>
                        <a:t>Who starts Executors?</a:t>
                      </a:r>
                      <a:endParaRPr lang="en-US" sz="1600" dirty="0">
                        <a:solidFill>
                          <a:schemeClr val="bg1"/>
                        </a:solidFill>
                      </a:endParaRPr>
                    </a:p>
                  </a:txBody>
                  <a:tcPr/>
                </a:tc>
                <a:tc>
                  <a:txBody>
                    <a:bodyPr/>
                    <a:lstStyle/>
                    <a:p>
                      <a:r>
                        <a:rPr lang="en-US" sz="1600" dirty="0" smtClean="0">
                          <a:solidFill>
                            <a:schemeClr val="bg1"/>
                          </a:solidFill>
                        </a:rPr>
                        <a:t>Tasks run in</a:t>
                      </a:r>
                      <a:endParaRPr lang="en-US" sz="1600" dirty="0">
                        <a:solidFill>
                          <a:schemeClr val="bg1"/>
                        </a:solidFill>
                      </a:endParaRPr>
                    </a:p>
                  </a:txBody>
                  <a:tcPr/>
                </a:tc>
              </a:tr>
              <a:tr h="469231">
                <a:tc>
                  <a:txBody>
                    <a:bodyPr/>
                    <a:lstStyle/>
                    <a:p>
                      <a:r>
                        <a:rPr lang="en-US" b="1" dirty="0" smtClean="0"/>
                        <a:t>Local</a:t>
                      </a:r>
                      <a:endParaRPr lang="en-US" b="1" dirty="0"/>
                    </a:p>
                  </a:txBody>
                  <a:tcPr/>
                </a:tc>
                <a:tc>
                  <a:txBody>
                    <a:bodyPr/>
                    <a:lstStyle/>
                    <a:p>
                      <a:r>
                        <a:rPr lang="en-US" dirty="0" smtClean="0"/>
                        <a:t>[none]</a:t>
                      </a:r>
                      <a:endParaRPr lang="en-US" dirty="0"/>
                    </a:p>
                  </a:txBody>
                  <a:tcPr/>
                </a:tc>
                <a:tc>
                  <a:txBody>
                    <a:bodyPr/>
                    <a:lstStyle/>
                    <a:p>
                      <a:r>
                        <a:rPr lang="en-US" dirty="0" smtClean="0"/>
                        <a:t>Human being</a:t>
                      </a:r>
                      <a:endParaRPr lang="en-US" dirty="0"/>
                    </a:p>
                  </a:txBody>
                  <a:tcPr/>
                </a:tc>
                <a:tc>
                  <a:txBody>
                    <a:bodyPr/>
                    <a:lstStyle/>
                    <a:p>
                      <a:r>
                        <a:rPr lang="en-US" dirty="0" smtClean="0"/>
                        <a:t>Executor</a:t>
                      </a:r>
                      <a:endParaRPr lang="en-US" dirty="0"/>
                    </a:p>
                  </a:txBody>
                  <a:tcPr/>
                </a:tc>
              </a:tr>
              <a:tr h="469231">
                <a:tc>
                  <a:txBody>
                    <a:bodyPr/>
                    <a:lstStyle/>
                    <a:p>
                      <a:r>
                        <a:rPr lang="en-US" b="1" dirty="0" smtClean="0"/>
                        <a:t>Standalone</a:t>
                      </a:r>
                      <a:endParaRPr lang="en-US" b="1" dirty="0"/>
                    </a:p>
                  </a:txBody>
                  <a:tcPr/>
                </a:tc>
                <a:tc>
                  <a:txBody>
                    <a:bodyPr/>
                    <a:lstStyle/>
                    <a:p>
                      <a:r>
                        <a:rPr lang="en-US" dirty="0" smtClean="0"/>
                        <a:t>Standalone</a:t>
                      </a:r>
                      <a:r>
                        <a:rPr lang="en-US" baseline="0" dirty="0" smtClean="0"/>
                        <a:t> Master</a:t>
                      </a:r>
                      <a:endParaRPr lang="en-US" dirty="0"/>
                    </a:p>
                  </a:txBody>
                  <a:tcPr/>
                </a:tc>
                <a:tc>
                  <a:txBody>
                    <a:bodyPr/>
                    <a:lstStyle/>
                    <a:p>
                      <a:r>
                        <a:rPr lang="en-US" dirty="0" smtClean="0"/>
                        <a:t>Worker JVM</a:t>
                      </a:r>
                      <a:endParaRPr lang="en-US" dirty="0"/>
                    </a:p>
                  </a:txBody>
                  <a:tcPr/>
                </a:tc>
                <a:tc>
                  <a:txBody>
                    <a:bodyPr/>
                    <a:lstStyle/>
                    <a:p>
                      <a:r>
                        <a:rPr lang="en-US" dirty="0" smtClean="0"/>
                        <a:t>Executor</a:t>
                      </a:r>
                      <a:endParaRPr lang="en-US" dirty="0"/>
                    </a:p>
                  </a:txBody>
                  <a:tcPr/>
                </a:tc>
              </a:tr>
              <a:tr h="457200">
                <a:tc>
                  <a:txBody>
                    <a:bodyPr/>
                    <a:lstStyle/>
                    <a:p>
                      <a:r>
                        <a:rPr lang="en-US" b="1" dirty="0" smtClean="0"/>
                        <a:t>YARN</a:t>
                      </a:r>
                      <a:endParaRPr lang="en-US" b="1" dirty="0"/>
                    </a:p>
                  </a:txBody>
                  <a:tcPr/>
                </a:tc>
                <a:tc>
                  <a:txBody>
                    <a:bodyPr/>
                    <a:lstStyle/>
                    <a:p>
                      <a:r>
                        <a:rPr lang="en-US" dirty="0" smtClean="0"/>
                        <a:t>YARN App</a:t>
                      </a:r>
                      <a:r>
                        <a:rPr lang="en-US" baseline="0" dirty="0" smtClean="0"/>
                        <a:t> Master</a:t>
                      </a:r>
                      <a:endParaRPr lang="en-US" dirty="0"/>
                    </a:p>
                  </a:txBody>
                  <a:tcPr/>
                </a:tc>
                <a:tc>
                  <a:txBody>
                    <a:bodyPr/>
                    <a:lstStyle/>
                    <a:p>
                      <a:r>
                        <a:rPr lang="en-US" dirty="0" smtClean="0"/>
                        <a:t>Node Manager</a:t>
                      </a:r>
                      <a:endParaRPr lang="en-US" dirty="0"/>
                    </a:p>
                  </a:txBody>
                  <a:tcPr/>
                </a:tc>
                <a:tc>
                  <a:txBody>
                    <a:bodyPr/>
                    <a:lstStyle/>
                    <a:p>
                      <a:r>
                        <a:rPr lang="en-US" dirty="0" smtClean="0"/>
                        <a:t>Executor</a:t>
                      </a:r>
                      <a:endParaRPr lang="en-US" dirty="0"/>
                    </a:p>
                  </a:txBody>
                  <a:tcPr/>
                </a:tc>
              </a:tr>
              <a:tr h="427620">
                <a:tc>
                  <a:txBody>
                    <a:bodyPr/>
                    <a:lstStyle/>
                    <a:p>
                      <a:r>
                        <a:rPr lang="en-US" b="1" dirty="0" smtClean="0"/>
                        <a:t>Mesos</a:t>
                      </a:r>
                      <a:endParaRPr lang="en-US" b="1" dirty="0"/>
                    </a:p>
                  </a:txBody>
                  <a:tcPr/>
                </a:tc>
                <a:tc>
                  <a:txBody>
                    <a:bodyPr/>
                    <a:lstStyle/>
                    <a:p>
                      <a:r>
                        <a:rPr lang="en-US" dirty="0" smtClean="0"/>
                        <a:t>Mesos Master</a:t>
                      </a:r>
                      <a:endParaRPr lang="en-US" dirty="0"/>
                    </a:p>
                  </a:txBody>
                  <a:tcPr/>
                </a:tc>
                <a:tc>
                  <a:txBody>
                    <a:bodyPr/>
                    <a:lstStyle/>
                    <a:p>
                      <a:r>
                        <a:rPr lang="en-US" dirty="0" smtClean="0"/>
                        <a:t>Mesos Slave</a:t>
                      </a:r>
                      <a:endParaRPr lang="en-US" dirty="0"/>
                    </a:p>
                  </a:txBody>
                  <a:tcPr/>
                </a:tc>
                <a:tc>
                  <a:txBody>
                    <a:bodyPr/>
                    <a:lstStyle/>
                    <a:p>
                      <a:r>
                        <a:rPr lang="en-US" dirty="0" smtClean="0"/>
                        <a:t>Executor</a:t>
                      </a:r>
                      <a:endParaRPr lang="en-US" dirty="0"/>
                    </a:p>
                  </a:txBody>
                  <a:tcPr/>
                </a:tc>
              </a:tr>
            </a:tbl>
          </a:graphicData>
        </a:graphic>
      </p:graphicFrame>
    </p:spTree>
    <p:extLst>
      <p:ext uri="{BB962C8B-B14F-4D97-AF65-F5344CB8AC3E}">
        <p14:creationId xmlns:p14="http://schemas.microsoft.com/office/powerpoint/2010/main" xmlns="" val="2455609338"/>
      </p:ext>
    </p:extLst>
  </p:cSld>
  <p:clrMapOvr>
    <a:masterClrMapping/>
  </p:clrMapOvr>
  <p:transition>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4050" y="142858"/>
            <a:ext cx="6191057" cy="49571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t>Deploying an app to the cluster</a:t>
            </a:r>
            <a:endParaRPr lang="en-US" sz="2400" dirty="0"/>
          </a:p>
        </p:txBody>
      </p:sp>
      <p:sp>
        <p:nvSpPr>
          <p:cNvPr id="5" name="TextBox 4"/>
          <p:cNvSpPr txBox="1"/>
          <p:nvPr/>
        </p:nvSpPr>
        <p:spPr>
          <a:xfrm>
            <a:off x="3128210" y="824680"/>
            <a:ext cx="5991727" cy="646331"/>
          </a:xfrm>
          <a:prstGeom prst="rect">
            <a:avLst/>
          </a:prstGeom>
          <a:noFill/>
        </p:spPr>
        <p:txBody>
          <a:bodyPr wrap="square" rtlCol="0">
            <a:spAutoFit/>
          </a:bodyPr>
          <a:lstStyle/>
          <a:p>
            <a:r>
              <a:rPr lang="en-US" dirty="0" smtClean="0">
                <a:solidFill>
                  <a:schemeClr val="accent1"/>
                </a:solidFill>
                <a:latin typeface="Consolas" panose="020B0609020204030204" pitchFamily="49" charset="0"/>
                <a:cs typeface="Consolas" panose="020B0609020204030204" pitchFamily="49" charset="0"/>
              </a:rPr>
              <a:t>spark-submit</a:t>
            </a:r>
            <a:r>
              <a:rPr lang="en-US" dirty="0" smtClean="0">
                <a:solidFill>
                  <a:schemeClr val="accent1"/>
                </a:solidFill>
              </a:rPr>
              <a:t> </a:t>
            </a:r>
            <a:r>
              <a:rPr lang="en-US" dirty="0">
                <a:solidFill>
                  <a:schemeClr val="accent1"/>
                </a:solidFill>
              </a:rPr>
              <a:t>provides a uniform interface for submitting jobs across all cluster managers</a:t>
            </a:r>
          </a:p>
        </p:txBody>
      </p:sp>
      <p:pic>
        <p:nvPicPr>
          <p:cNvPr id="6" name="Picture 5"/>
          <p:cNvPicPr>
            <a:picLocks noChangeAspect="1"/>
          </p:cNvPicPr>
          <p:nvPr/>
        </p:nvPicPr>
        <p:blipFill>
          <a:blip r:embed="rId4"/>
          <a:stretch>
            <a:fillRect/>
          </a:stretch>
        </p:blipFill>
        <p:spPr>
          <a:xfrm>
            <a:off x="2433265" y="3330160"/>
            <a:ext cx="7047619" cy="2980952"/>
          </a:xfrm>
          <a:prstGeom prst="rect">
            <a:avLst/>
          </a:prstGeom>
        </p:spPr>
      </p:pic>
      <p:sp>
        <p:nvSpPr>
          <p:cNvPr id="8" name="TextBox 7"/>
          <p:cNvSpPr txBox="1"/>
          <p:nvPr/>
        </p:nvSpPr>
        <p:spPr>
          <a:xfrm>
            <a:off x="2803358" y="1811022"/>
            <a:ext cx="8229600" cy="923330"/>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bin/spark-submit </a:t>
            </a:r>
            <a:r>
              <a:rPr lang="en-US" dirty="0">
                <a:latin typeface="Consolas" panose="020B0609020204030204" pitchFamily="49" charset="0"/>
                <a:cs typeface="Consolas" panose="020B0609020204030204" pitchFamily="49" charset="0"/>
              </a:rPr>
              <a:t>--master spark://</a:t>
            </a:r>
            <a:r>
              <a:rPr lang="en-US" dirty="0" smtClean="0">
                <a:latin typeface="Consolas" panose="020B0609020204030204" pitchFamily="49" charset="0"/>
                <a:cs typeface="Consolas" panose="020B0609020204030204" pitchFamily="49" charset="0"/>
              </a:rPr>
              <a:t>host:7077</a:t>
            </a:r>
          </a:p>
          <a:p>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--executor-memory </a:t>
            </a:r>
            <a:r>
              <a:rPr lang="en-US" dirty="0" smtClean="0">
                <a:latin typeface="Consolas" panose="020B0609020204030204" pitchFamily="49" charset="0"/>
                <a:cs typeface="Consolas" panose="020B0609020204030204" pitchFamily="49" charset="0"/>
              </a:rPr>
              <a:t>10g</a:t>
            </a:r>
          </a:p>
          <a:p>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my_script.py</a:t>
            </a:r>
          </a:p>
        </p:txBody>
      </p:sp>
      <p:sp>
        <p:nvSpPr>
          <p:cNvPr id="10" name="TextBox 9"/>
          <p:cNvSpPr txBox="1"/>
          <p:nvPr/>
        </p:nvSpPr>
        <p:spPr>
          <a:xfrm>
            <a:off x="9376611" y="6431428"/>
            <a:ext cx="2815389" cy="307777"/>
          </a:xfrm>
          <a:prstGeom prst="rect">
            <a:avLst/>
          </a:prstGeom>
          <a:noFill/>
        </p:spPr>
        <p:txBody>
          <a:bodyPr wrap="square" rtlCol="0">
            <a:spAutoFit/>
          </a:bodyPr>
          <a:lstStyle/>
          <a:p>
            <a:r>
              <a:rPr lang="en-US" sz="1400" dirty="0" smtClean="0"/>
              <a:t>Source: Learning Spark</a:t>
            </a:r>
            <a:endParaRPr lang="en-US" sz="1400" dirty="0"/>
          </a:p>
        </p:txBody>
      </p:sp>
      <p:pic>
        <p:nvPicPr>
          <p:cNvPr id="13" name="Picture 1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830785" y="1917393"/>
            <a:ext cx="602480" cy="783223"/>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883257" y="4927992"/>
            <a:ext cx="466003" cy="495748"/>
          </a:xfrm>
          <a:prstGeom prst="rect">
            <a:avLst/>
          </a:prstGeom>
        </p:spPr>
      </p:pic>
      <p:pic>
        <p:nvPicPr>
          <p:cNvPr id="15" name="Picture 14"/>
          <p:cNvPicPr>
            <a:picLocks noChangeAspect="1"/>
          </p:cNvPicPr>
          <p:nvPr/>
        </p:nvPicPr>
        <p:blipFill>
          <a:blip r:embed="rId7"/>
          <a:stretch>
            <a:fillRect/>
          </a:stretch>
        </p:blipFill>
        <p:spPr>
          <a:xfrm>
            <a:off x="1745531" y="5609955"/>
            <a:ext cx="607989" cy="50785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890737" y="4382814"/>
            <a:ext cx="439591" cy="52991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890737" y="3829609"/>
            <a:ext cx="353922" cy="460098"/>
          </a:xfrm>
          <a:prstGeom prst="rect">
            <a:avLst/>
          </a:prstGeom>
        </p:spPr>
      </p:pic>
    </p:spTree>
    <p:extLst>
      <p:ext uri="{BB962C8B-B14F-4D97-AF65-F5344CB8AC3E}">
        <p14:creationId xmlns:p14="http://schemas.microsoft.com/office/powerpoint/2010/main" xmlns="" val="385961524"/>
      </p:ext>
    </p:extLst>
  </p:cSld>
  <p:clrMapOvr>
    <a:masterClrMapping/>
  </p:clrMapOvr>
  <p:transition>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3" name="Title 1"/>
          <p:cNvSpPr txBox="1">
            <a:spLocks/>
          </p:cNvSpPr>
          <p:nvPr/>
        </p:nvSpPr>
        <p:spPr>
          <a:xfrm>
            <a:off x="2775059" y="4360842"/>
            <a:ext cx="6889531"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Memory and persistence</a:t>
            </a:r>
            <a:endParaRPr lang="en-US" sz="3600" dirty="0"/>
          </a:p>
        </p:txBody>
      </p:sp>
      <p:sp>
        <p:nvSpPr>
          <p:cNvPr id="4" name="Cloud 3"/>
          <p:cNvSpPr/>
          <p:nvPr/>
        </p:nvSpPr>
        <p:spPr>
          <a:xfrm>
            <a:off x="4233853" y="1429498"/>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495982" y="2117373"/>
            <a:ext cx="820521" cy="820521"/>
          </a:xfrm>
          <a:prstGeom prst="rect">
            <a:avLst/>
          </a:prstGeom>
        </p:spPr>
      </p:pic>
    </p:spTree>
    <p:extLst>
      <p:ext uri="{BB962C8B-B14F-4D97-AF65-F5344CB8AC3E}">
        <p14:creationId xmlns:p14="http://schemas.microsoft.com/office/powerpoint/2010/main" xmlns="" val="240121866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9" name="Rectangle 8"/>
          <p:cNvSpPr/>
          <p:nvPr/>
        </p:nvSpPr>
        <p:spPr>
          <a:xfrm>
            <a:off x="2021016" y="2031293"/>
            <a:ext cx="1336599" cy="1726768"/>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0" name="Rectangle 9"/>
          <p:cNvSpPr/>
          <p:nvPr/>
        </p:nvSpPr>
        <p:spPr>
          <a:xfrm>
            <a:off x="2098640" y="2318851"/>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1" name="Rectangle 10"/>
          <p:cNvSpPr/>
          <p:nvPr/>
        </p:nvSpPr>
        <p:spPr>
          <a:xfrm>
            <a:off x="2105099" y="2517166"/>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2" name="Rectangle 11"/>
          <p:cNvSpPr/>
          <p:nvPr/>
        </p:nvSpPr>
        <p:spPr>
          <a:xfrm>
            <a:off x="2108026" y="2728200"/>
            <a:ext cx="603008" cy="148315"/>
          </a:xfrm>
          <a:prstGeom prst="rect">
            <a:avLst/>
          </a:prstGeom>
          <a:solidFill>
            <a:srgbClr val="CC99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13" name="Oval 12"/>
          <p:cNvSpPr/>
          <p:nvPr/>
        </p:nvSpPr>
        <p:spPr>
          <a:xfrm>
            <a:off x="2856226" y="2308435"/>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4" name="Oval 13"/>
          <p:cNvSpPr/>
          <p:nvPr/>
        </p:nvSpPr>
        <p:spPr>
          <a:xfrm>
            <a:off x="3078400" y="2311654"/>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5" name="Oval 14"/>
          <p:cNvSpPr/>
          <p:nvPr/>
        </p:nvSpPr>
        <p:spPr>
          <a:xfrm>
            <a:off x="2854393" y="2510639"/>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6" name="Oval 15"/>
          <p:cNvSpPr/>
          <p:nvPr/>
        </p:nvSpPr>
        <p:spPr>
          <a:xfrm>
            <a:off x="3076567" y="2513858"/>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7" name="Oval 16"/>
          <p:cNvSpPr/>
          <p:nvPr/>
        </p:nvSpPr>
        <p:spPr>
          <a:xfrm>
            <a:off x="2853332" y="2721114"/>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8" name="Oval 17"/>
          <p:cNvSpPr/>
          <p:nvPr/>
        </p:nvSpPr>
        <p:spPr>
          <a:xfrm>
            <a:off x="3075506" y="272433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9" name="Cloud 18"/>
          <p:cNvSpPr/>
          <p:nvPr/>
        </p:nvSpPr>
        <p:spPr>
          <a:xfrm>
            <a:off x="2023682" y="302588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190052" y="3112835"/>
            <a:ext cx="867173" cy="315439"/>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21" name="Oval 20"/>
          <p:cNvSpPr/>
          <p:nvPr/>
        </p:nvSpPr>
        <p:spPr>
          <a:xfrm>
            <a:off x="2228303" y="3406277"/>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2" name="Oval 21"/>
          <p:cNvSpPr/>
          <p:nvPr/>
        </p:nvSpPr>
        <p:spPr>
          <a:xfrm>
            <a:off x="2593058" y="3461757"/>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3" name="Oval 22"/>
          <p:cNvSpPr/>
          <p:nvPr/>
        </p:nvSpPr>
        <p:spPr>
          <a:xfrm>
            <a:off x="2944818" y="3399822"/>
            <a:ext cx="121477" cy="123870"/>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24" name="TextBox 23"/>
          <p:cNvSpPr txBox="1"/>
          <p:nvPr/>
        </p:nvSpPr>
        <p:spPr>
          <a:xfrm>
            <a:off x="4151869" y="1680519"/>
            <a:ext cx="7480149" cy="2585323"/>
          </a:xfrm>
          <a:prstGeom prst="rect">
            <a:avLst/>
          </a:prstGeom>
          <a:noFill/>
        </p:spPr>
        <p:txBody>
          <a:bodyPr wrap="square" rtlCol="0">
            <a:spAutoFit/>
          </a:bodyPr>
          <a:lstStyle/>
          <a:p>
            <a:r>
              <a:rPr lang="en-US" dirty="0" smtClean="0"/>
              <a:t>Recommended to use at most only 75% of a machine’s memory for Spark</a:t>
            </a:r>
          </a:p>
          <a:p>
            <a:endParaRPr lang="en-US" dirty="0"/>
          </a:p>
          <a:p>
            <a:r>
              <a:rPr lang="en-US" dirty="0" smtClean="0"/>
              <a:t>Minimum Executor heap size should be 8 GB</a:t>
            </a:r>
          </a:p>
          <a:p>
            <a:endParaRPr lang="en-US" dirty="0"/>
          </a:p>
          <a:p>
            <a:r>
              <a:rPr lang="en-US" dirty="0" smtClean="0"/>
              <a:t>Max Executor heap size depends… maybe 40 GB (watch GC)</a:t>
            </a:r>
          </a:p>
          <a:p>
            <a:endParaRPr lang="en-US" dirty="0"/>
          </a:p>
          <a:p>
            <a:r>
              <a:rPr lang="en-US" dirty="0" smtClean="0"/>
              <a:t>Memory </a:t>
            </a:r>
            <a:r>
              <a:rPr lang="en-US" dirty="0"/>
              <a:t>usage is greatly affected by storage level and serialization format </a:t>
            </a:r>
            <a:endParaRPr lang="en-US" dirty="0" smtClean="0"/>
          </a:p>
        </p:txBody>
      </p:sp>
    </p:spTree>
    <p:extLst>
      <p:ext uri="{BB962C8B-B14F-4D97-AF65-F5344CB8AC3E}">
        <p14:creationId xmlns:p14="http://schemas.microsoft.com/office/powerpoint/2010/main" xmlns="" val="2462998685"/>
      </p:ext>
    </p:extLst>
  </p:cSld>
  <p:clrMapOvr>
    <a:masterClrMapping/>
  </p:clrMapOvr>
  <p:transition>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1046748" y="2105773"/>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308877" y="2793648"/>
            <a:ext cx="820521" cy="820521"/>
          </a:xfrm>
          <a:prstGeom prst="rect">
            <a:avLst/>
          </a:prstGeom>
        </p:spPr>
      </p:pic>
      <p:sp>
        <p:nvSpPr>
          <p:cNvPr id="4" name="Cloud 3"/>
          <p:cNvSpPr/>
          <p:nvPr/>
        </p:nvSpPr>
        <p:spPr>
          <a:xfrm>
            <a:off x="7214937" y="2009520"/>
            <a:ext cx="3344778" cy="2196270"/>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728733" y="2697395"/>
            <a:ext cx="820521" cy="8205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9063050" y="2655653"/>
            <a:ext cx="862263" cy="862263"/>
          </a:xfrm>
          <a:prstGeom prst="rect">
            <a:avLst/>
          </a:prstGeom>
        </p:spPr>
      </p:pic>
      <p:sp>
        <p:nvSpPr>
          <p:cNvPr id="7" name="TextBox 6"/>
          <p:cNvSpPr txBox="1"/>
          <p:nvPr/>
        </p:nvSpPr>
        <p:spPr>
          <a:xfrm>
            <a:off x="8640679" y="2739554"/>
            <a:ext cx="541421" cy="646331"/>
          </a:xfrm>
          <a:prstGeom prst="rect">
            <a:avLst/>
          </a:prstGeom>
          <a:noFill/>
        </p:spPr>
        <p:txBody>
          <a:bodyPr wrap="square" rtlCol="0">
            <a:spAutoFit/>
          </a:bodyPr>
          <a:lstStyle/>
          <a:p>
            <a:r>
              <a:rPr lang="en-US" sz="3600" b="1" dirty="0" smtClean="0"/>
              <a:t>+</a:t>
            </a:r>
            <a:endParaRPr lang="en-US" sz="3600" b="1" dirty="0"/>
          </a:p>
        </p:txBody>
      </p:sp>
      <p:sp>
        <p:nvSpPr>
          <p:cNvPr id="8" name="TextBox 7"/>
          <p:cNvSpPr txBox="1"/>
          <p:nvPr/>
        </p:nvSpPr>
        <p:spPr>
          <a:xfrm>
            <a:off x="5530906" y="2862770"/>
            <a:ext cx="843806" cy="584775"/>
          </a:xfrm>
          <a:prstGeom prst="rect">
            <a:avLst/>
          </a:prstGeom>
          <a:noFill/>
        </p:spPr>
        <p:txBody>
          <a:bodyPr wrap="square" rtlCol="0">
            <a:spAutoFit/>
          </a:bodyPr>
          <a:lstStyle/>
          <a:p>
            <a:r>
              <a:rPr lang="en-US" sz="3200" dirty="0" smtClean="0"/>
              <a:t>Vs.</a:t>
            </a:r>
            <a:endParaRPr lang="en-US" sz="3200" dirty="0"/>
          </a:p>
        </p:txBody>
      </p:sp>
    </p:spTree>
    <p:extLst>
      <p:ext uri="{BB962C8B-B14F-4D97-AF65-F5344CB8AC3E}">
        <p14:creationId xmlns:p14="http://schemas.microsoft.com/office/powerpoint/2010/main" xmlns="" val="1525358587"/>
      </p:ext>
    </p:extLst>
  </p:cSld>
  <p:clrMapOvr>
    <a:masterClrMapping/>
  </p:clrMapOvr>
  <p:transition>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1672951996"/>
              </p:ext>
            </p:extLst>
          </p:nvPr>
        </p:nvGraphicFramePr>
        <p:xfrm>
          <a:off x="1770743" y="1362760"/>
          <a:ext cx="8940800" cy="4251960"/>
        </p:xfrm>
        <a:graphic>
          <a:graphicData uri="http://schemas.openxmlformats.org/drawingml/2006/table">
            <a:tbl>
              <a:tblPr firstRow="1" bandRow="1">
                <a:tableStyleId>{7DF18680-E054-41AD-8BC1-D1AEF772440D}</a:tableStyleId>
              </a:tblPr>
              <a:tblGrid>
                <a:gridCol w="4470400"/>
                <a:gridCol w="4470400"/>
              </a:tblGrid>
              <a:tr h="370840">
                <a:tc>
                  <a:txBody>
                    <a:bodyPr/>
                    <a:lstStyle/>
                    <a:p>
                      <a:pPr algn="ctr"/>
                      <a:r>
                        <a:rPr lang="en-US" dirty="0" smtClean="0"/>
                        <a:t>Persistence</a:t>
                      </a:r>
                      <a:endParaRPr lang="en-US" dirty="0"/>
                    </a:p>
                  </a:txBody>
                  <a:tcPr/>
                </a:tc>
                <a:tc>
                  <a:txBody>
                    <a:bodyPr/>
                    <a:lstStyle/>
                    <a:p>
                      <a:pPr algn="ctr"/>
                      <a:r>
                        <a:rPr lang="en-US" dirty="0" smtClean="0"/>
                        <a:t>description</a:t>
                      </a:r>
                      <a:endParaRPr lang="en-US"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MEMORY_ONLY</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Store RDD as </a:t>
                      </a:r>
                      <a:r>
                        <a:rPr lang="en-US" sz="1600" b="0" i="0" kern="1200" dirty="0" err="1" smtClean="0">
                          <a:solidFill>
                            <a:schemeClr val="dk1"/>
                          </a:solidFill>
                          <a:effectLst/>
                          <a:latin typeface="+mn-lt"/>
                          <a:ea typeface="+mn-ea"/>
                          <a:cs typeface="+mn-cs"/>
                        </a:rPr>
                        <a:t>deserialized</a:t>
                      </a:r>
                      <a:r>
                        <a:rPr lang="en-US" sz="1600" b="0" i="0" kern="1200" dirty="0" smtClean="0">
                          <a:solidFill>
                            <a:schemeClr val="dk1"/>
                          </a:solidFill>
                          <a:effectLst/>
                          <a:latin typeface="+mn-lt"/>
                          <a:ea typeface="+mn-ea"/>
                          <a:cs typeface="+mn-cs"/>
                        </a:rPr>
                        <a:t> Java objects in the JVM</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MEMORY_AND_DISK</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Store RDD as </a:t>
                      </a:r>
                      <a:r>
                        <a:rPr lang="en-US" sz="1600" b="0" i="0" kern="1200" dirty="0" err="1" smtClean="0">
                          <a:solidFill>
                            <a:schemeClr val="dk1"/>
                          </a:solidFill>
                          <a:effectLst/>
                          <a:latin typeface="+mn-lt"/>
                          <a:ea typeface="+mn-ea"/>
                          <a:cs typeface="+mn-cs"/>
                        </a:rPr>
                        <a:t>deserialized</a:t>
                      </a:r>
                      <a:r>
                        <a:rPr lang="en-US" sz="1600" b="0" i="0" kern="1200" dirty="0" smtClean="0">
                          <a:solidFill>
                            <a:schemeClr val="dk1"/>
                          </a:solidFill>
                          <a:effectLst/>
                          <a:latin typeface="+mn-lt"/>
                          <a:ea typeface="+mn-ea"/>
                          <a:cs typeface="+mn-cs"/>
                        </a:rPr>
                        <a:t> Java objects in the JVM</a:t>
                      </a:r>
                      <a:r>
                        <a:rPr lang="en-US" sz="1600" b="0" i="0" kern="1200" baseline="0" dirty="0" smtClean="0">
                          <a:solidFill>
                            <a:schemeClr val="dk1"/>
                          </a:solidFill>
                          <a:effectLst/>
                          <a:latin typeface="+mn-lt"/>
                          <a:ea typeface="+mn-ea"/>
                          <a:cs typeface="+mn-cs"/>
                        </a:rPr>
                        <a:t> and spill to disk</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MEMORY_ONLY_SER</a:t>
                      </a:r>
                      <a:endParaRPr lang="en-US" dirty="0">
                        <a:latin typeface="Consolas" panose="020B0609020204030204" pitchFamily="49" charset="0"/>
                        <a:cs typeface="Consolas" panose="020B0609020204030204" pitchFamily="49" charset="0"/>
                      </a:endParaRPr>
                    </a:p>
                  </a:txBody>
                  <a:tcPr/>
                </a:tc>
                <a:tc>
                  <a:txBody>
                    <a:bodyPr/>
                    <a:lstStyle/>
                    <a:p>
                      <a:r>
                        <a:rPr lang="en-US" sz="1600" dirty="0" smtClean="0"/>
                        <a:t>Store RDD as serialized Java objects (one byte array per partition)</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MEMORY_AND_DISK_SER</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Spill partitions that don't fit in memory to disk instead of </a:t>
                      </a:r>
                      <a:r>
                        <a:rPr lang="en-US" sz="1600" b="0" i="0" kern="1200" dirty="0" err="1" smtClean="0">
                          <a:solidFill>
                            <a:schemeClr val="dk1"/>
                          </a:solidFill>
                          <a:effectLst/>
                          <a:latin typeface="+mn-lt"/>
                          <a:ea typeface="+mn-ea"/>
                          <a:cs typeface="+mn-cs"/>
                        </a:rPr>
                        <a:t>recomputing</a:t>
                      </a:r>
                      <a:r>
                        <a:rPr lang="en-US" sz="1600" b="0" i="0" kern="1200" dirty="0" smtClean="0">
                          <a:solidFill>
                            <a:schemeClr val="dk1"/>
                          </a:solidFill>
                          <a:effectLst/>
                          <a:latin typeface="+mn-lt"/>
                          <a:ea typeface="+mn-ea"/>
                          <a:cs typeface="+mn-cs"/>
                        </a:rPr>
                        <a:t> them on the fly each time they're needed</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DISK_ONLY</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Store the RDD partitions only on disk</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MEMORY_ONLY_2, MEMORY_AND_DISK_2</a:t>
                      </a:r>
                      <a:endParaRPr lang="en-US" dirty="0">
                        <a:latin typeface="Consolas" panose="020B0609020204030204" pitchFamily="49" charset="0"/>
                        <a:cs typeface="Consolas" panose="020B0609020204030204" pitchFamily="49" charset="0"/>
                      </a:endParaRPr>
                    </a:p>
                  </a:txBody>
                  <a:tcPr/>
                </a:tc>
                <a:tc>
                  <a:txBody>
                    <a:bodyPr/>
                    <a:lstStyle/>
                    <a:p>
                      <a:r>
                        <a:rPr lang="en-US" sz="1600" b="0" i="0" kern="1200" dirty="0" smtClean="0">
                          <a:solidFill>
                            <a:schemeClr val="dk1"/>
                          </a:solidFill>
                          <a:effectLst/>
                          <a:latin typeface="+mn-lt"/>
                          <a:ea typeface="+mn-ea"/>
                          <a:cs typeface="+mn-cs"/>
                        </a:rPr>
                        <a:t>Same as the levels above, but replicate each partition on two cluster nodes</a:t>
                      </a:r>
                      <a:endParaRPr lang="en-US" sz="1600" dirty="0"/>
                    </a:p>
                  </a:txBody>
                  <a:tcPr/>
                </a:tc>
              </a:tr>
              <a:tr h="370840">
                <a:tc>
                  <a:txBody>
                    <a:bodyPr/>
                    <a:lstStyle/>
                    <a:p>
                      <a:pPr algn="ctr"/>
                      <a:r>
                        <a:rPr lang="en-US" dirty="0" smtClean="0">
                          <a:latin typeface="Consolas" panose="020B0609020204030204" pitchFamily="49" charset="0"/>
                          <a:cs typeface="Consolas" panose="020B0609020204030204" pitchFamily="49" charset="0"/>
                        </a:rPr>
                        <a:t>OFF_HEAP</a:t>
                      </a:r>
                      <a:endParaRPr lang="en-US" dirty="0">
                        <a:latin typeface="Consolas" panose="020B0609020204030204" pitchFamily="49" charset="0"/>
                        <a:cs typeface="Consolas" panose="020B0609020204030204" pitchFamily="49" charset="0"/>
                      </a:endParaRPr>
                    </a:p>
                  </a:txBody>
                  <a:tcPr/>
                </a:tc>
                <a:tc>
                  <a:txBody>
                    <a:bodyPr/>
                    <a:lstStyle/>
                    <a:p>
                      <a:r>
                        <a:rPr lang="en-US" sz="1600" dirty="0" smtClean="0">
                          <a:latin typeface="+mn-lt"/>
                        </a:rPr>
                        <a:t>Store RDD in serialized format in Tachyon</a:t>
                      </a:r>
                      <a:endParaRPr lang="en-US" sz="1600" dirty="0">
                        <a:latin typeface="+mn-lt"/>
                      </a:endParaRPr>
                    </a:p>
                  </a:txBody>
                  <a:tcPr/>
                </a:tc>
              </a:tr>
            </a:tbl>
          </a:graphicData>
        </a:graphic>
      </p:graphicFrame>
    </p:spTree>
    <p:extLst>
      <p:ext uri="{BB962C8B-B14F-4D97-AF65-F5344CB8AC3E}">
        <p14:creationId xmlns:p14="http://schemas.microsoft.com/office/powerpoint/2010/main" xmlns="" val="492336593"/>
      </p:ext>
    </p:extLst>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graphicFrame>
        <p:nvGraphicFramePr>
          <p:cNvPr id="11" name="Chart 10"/>
          <p:cNvGraphicFramePr/>
          <p:nvPr>
            <p:extLst>
              <p:ext uri="{D42A27DB-BD31-4B8C-83A1-F6EECF244321}">
                <p14:modId xmlns:p14="http://schemas.microsoft.com/office/powerpoint/2010/main" xmlns="" val="1880907342"/>
              </p:ext>
            </p:extLst>
          </p:nvPr>
        </p:nvGraphicFramePr>
        <p:xfrm>
          <a:off x="2176966" y="126372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Spark usage lifecycle?</a:t>
            </a:r>
            <a:endParaRPr lang="en-US" dirty="0"/>
          </a:p>
        </p:txBody>
      </p:sp>
    </p:spTree>
    <p:extLst>
      <p:ext uri="{BB962C8B-B14F-4D97-AF65-F5344CB8AC3E}">
        <p14:creationId xmlns:p14="http://schemas.microsoft.com/office/powerpoint/2010/main" xmlns="" val="904812481"/>
      </p:ext>
    </p:extLst>
  </p:cSld>
  <p:clrMapOvr>
    <a:masterClrMapping/>
  </p:clrMapOvr>
  <p:transition>
    <p:push dir="u"/>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9" name="Cloud 8"/>
          <p:cNvSpPr/>
          <p:nvPr/>
        </p:nvSpPr>
        <p:spPr>
          <a:xfrm>
            <a:off x="4084708" y="728766"/>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177656" y="1416640"/>
            <a:ext cx="820521" cy="820521"/>
          </a:xfrm>
          <a:prstGeom prst="rect">
            <a:avLst/>
          </a:prstGeom>
        </p:spPr>
      </p:pic>
      <p:sp>
        <p:nvSpPr>
          <p:cNvPr id="11" name="TextBox 10"/>
          <p:cNvSpPr txBox="1"/>
          <p:nvPr/>
        </p:nvSpPr>
        <p:spPr>
          <a:xfrm>
            <a:off x="3158038" y="4195284"/>
            <a:ext cx="5968301" cy="400110"/>
          </a:xfrm>
          <a:prstGeom prst="rect">
            <a:avLst/>
          </a:prstGeom>
          <a:noFill/>
        </p:spPr>
        <p:txBody>
          <a:bodyPr wrap="none" rtlCol="0">
            <a:spAutoFit/>
          </a:bodyPr>
          <a:lstStyle/>
          <a:p>
            <a:r>
              <a:rPr lang="en-US" sz="2000" dirty="0" err="1" smtClean="0">
                <a:latin typeface="Consolas" panose="020B0609020204030204" pitchFamily="49" charset="0"/>
                <a:cs typeface="Consolas" panose="020B0609020204030204" pitchFamily="49" charset="0"/>
              </a:rPr>
              <a:t>RDD.cache</a:t>
            </a:r>
            <a:r>
              <a:rPr lang="en-US" sz="2000" dirty="0" smtClean="0">
                <a:latin typeface="Consolas" panose="020B0609020204030204" pitchFamily="49" charset="0"/>
                <a:cs typeface="Consolas" panose="020B0609020204030204" pitchFamily="49" charset="0"/>
              </a:rPr>
              <a:t>()  ==  </a:t>
            </a:r>
            <a:r>
              <a:rPr lang="en-US" sz="2000" dirty="0" err="1" smtClean="0">
                <a:latin typeface="Consolas" panose="020B0609020204030204" pitchFamily="49" charset="0"/>
                <a:cs typeface="Consolas" panose="020B0609020204030204" pitchFamily="49" charset="0"/>
              </a:rPr>
              <a:t>RDD.persist</a:t>
            </a:r>
            <a:r>
              <a:rPr lang="en-US" sz="2000" dirty="0" smtClean="0">
                <a:latin typeface="Consolas" panose="020B0609020204030204" pitchFamily="49" charset="0"/>
                <a:cs typeface="Consolas" panose="020B0609020204030204" pitchFamily="49" charset="0"/>
              </a:rPr>
              <a:t>(</a:t>
            </a:r>
            <a:r>
              <a:rPr lang="en-US" sz="2000" dirty="0" smtClean="0">
                <a:solidFill>
                  <a:srgbClr val="FE5224"/>
                </a:solidFill>
                <a:latin typeface="Consolas" panose="020B0609020204030204" pitchFamily="49" charset="0"/>
                <a:cs typeface="Consolas" panose="020B0609020204030204" pitchFamily="49" charset="0"/>
              </a:rPr>
              <a:t>MEMORY_ONLY</a:t>
            </a:r>
            <a:r>
              <a:rPr lang="en-US" sz="2000" dirty="0" smtClean="0">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12" name="Rectangle 11"/>
          <p:cNvSpPr/>
          <p:nvPr/>
        </p:nvSpPr>
        <p:spPr>
          <a:xfrm>
            <a:off x="3642546" y="554348"/>
            <a:ext cx="4229100" cy="2714625"/>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p:cNvSpPr txBox="1"/>
          <p:nvPr/>
        </p:nvSpPr>
        <p:spPr>
          <a:xfrm>
            <a:off x="7204896" y="2886944"/>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14" name="TextBox 13"/>
          <p:cNvSpPr txBox="1"/>
          <p:nvPr/>
        </p:nvSpPr>
        <p:spPr>
          <a:xfrm>
            <a:off x="6167358" y="1595313"/>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15" name="Picture 14"/>
          <p:cNvPicPr>
            <a:picLocks noChangeAspect="1"/>
          </p:cNvPicPr>
          <p:nvPr/>
        </p:nvPicPr>
        <p:blipFill>
          <a:blip r:embed="rId5"/>
          <a:stretch>
            <a:fillRect/>
          </a:stretch>
        </p:blipFill>
        <p:spPr>
          <a:xfrm>
            <a:off x="6321063" y="1037708"/>
            <a:ext cx="666816" cy="666816"/>
          </a:xfrm>
          <a:prstGeom prst="rect">
            <a:avLst/>
          </a:prstGeom>
        </p:spPr>
      </p:pic>
      <p:sp>
        <p:nvSpPr>
          <p:cNvPr id="16" name="Rectangle 15"/>
          <p:cNvSpPr/>
          <p:nvPr/>
        </p:nvSpPr>
        <p:spPr>
          <a:xfrm>
            <a:off x="4358796" y="5349736"/>
            <a:ext cx="2796599" cy="369332"/>
          </a:xfrm>
          <a:prstGeom prst="rect">
            <a:avLst/>
          </a:prstGeom>
        </p:spPr>
        <p:txBody>
          <a:bodyPr wrap="none">
            <a:spAutoFit/>
          </a:bodyPr>
          <a:lstStyle/>
          <a:p>
            <a:r>
              <a:rPr lang="en-US" dirty="0">
                <a:solidFill>
                  <a:schemeClr val="tx1">
                    <a:lumMod val="75000"/>
                  </a:schemeClr>
                </a:solidFill>
                <a:latin typeface="Helvetica Neue"/>
              </a:rPr>
              <a:t>most CPU-efficient option</a:t>
            </a:r>
            <a:endParaRPr lang="en-US" dirty="0">
              <a:solidFill>
                <a:schemeClr val="tx1">
                  <a:lumMod val="75000"/>
                </a:schemeClr>
              </a:solidFill>
            </a:endParaRPr>
          </a:p>
        </p:txBody>
      </p:sp>
    </p:spTree>
    <p:extLst>
      <p:ext uri="{BB962C8B-B14F-4D97-AF65-F5344CB8AC3E}">
        <p14:creationId xmlns:p14="http://schemas.microsoft.com/office/powerpoint/2010/main" xmlns="" val="1198080431"/>
      </p:ext>
    </p:extLst>
  </p:cSld>
  <p:clrMapOvr>
    <a:masterClrMapping/>
  </p:clrMapOvr>
  <p:transition>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00789" y="1627109"/>
            <a:ext cx="11602936" cy="1845921"/>
          </a:xfrm>
          <a:prstGeom prst="rect">
            <a:avLst/>
          </a:prstGeom>
        </p:spPr>
      </p:pic>
    </p:spTree>
    <p:extLst>
      <p:ext uri="{BB962C8B-B14F-4D97-AF65-F5344CB8AC3E}">
        <p14:creationId xmlns:p14="http://schemas.microsoft.com/office/powerpoint/2010/main" xmlns="" val="2964076552"/>
      </p:ext>
    </p:extLst>
  </p:cSld>
  <p:clrMapOvr>
    <a:masterClrMapping/>
  </p:clrMapOvr>
  <p:transition>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4084708" y="728766"/>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177656" y="1416640"/>
            <a:ext cx="820521" cy="820521"/>
          </a:xfrm>
          <a:prstGeom prst="rect">
            <a:avLst/>
          </a:prstGeom>
        </p:spPr>
      </p:pic>
      <p:sp>
        <p:nvSpPr>
          <p:cNvPr id="4" name="TextBox 3"/>
          <p:cNvSpPr txBox="1"/>
          <p:nvPr/>
        </p:nvSpPr>
        <p:spPr>
          <a:xfrm>
            <a:off x="3689863" y="4395339"/>
            <a:ext cx="4134465" cy="400110"/>
          </a:xfrm>
          <a:prstGeom prst="rect">
            <a:avLst/>
          </a:prstGeom>
          <a:noFill/>
        </p:spPr>
        <p:txBody>
          <a:bodyPr wrap="none" rtlCol="0">
            <a:spAutoFit/>
          </a:bodyPr>
          <a:lstStyle/>
          <a:p>
            <a:r>
              <a:rPr lang="en-US" sz="2000" dirty="0" err="1" smtClean="0">
                <a:latin typeface="Consolas" panose="020B0609020204030204" pitchFamily="49" charset="0"/>
                <a:cs typeface="Consolas" panose="020B0609020204030204" pitchFamily="49" charset="0"/>
              </a:rPr>
              <a:t>RDD.persist</a:t>
            </a:r>
            <a:r>
              <a:rPr lang="en-US" sz="2000" dirty="0" smtClean="0">
                <a:latin typeface="Consolas" panose="020B0609020204030204" pitchFamily="49" charset="0"/>
                <a:cs typeface="Consolas" panose="020B0609020204030204" pitchFamily="49" charset="0"/>
              </a:rPr>
              <a:t>(</a:t>
            </a:r>
            <a:r>
              <a:rPr lang="en-US" sz="2000" dirty="0" smtClean="0">
                <a:solidFill>
                  <a:srgbClr val="FE5224"/>
                </a:solidFill>
                <a:latin typeface="Consolas" panose="020B0609020204030204" pitchFamily="49" charset="0"/>
                <a:cs typeface="Consolas" panose="020B0609020204030204" pitchFamily="49" charset="0"/>
              </a:rPr>
              <a:t>MEMORY_ONLY_SER</a:t>
            </a:r>
            <a:r>
              <a:rPr lang="en-US" sz="2000" dirty="0" smtClean="0">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5" name="Rectangle 4"/>
          <p:cNvSpPr/>
          <p:nvPr/>
        </p:nvSpPr>
        <p:spPr>
          <a:xfrm>
            <a:off x="3642546" y="554348"/>
            <a:ext cx="4229100" cy="2714625"/>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p:cNvSpPr txBox="1"/>
          <p:nvPr/>
        </p:nvSpPr>
        <p:spPr>
          <a:xfrm>
            <a:off x="7204896" y="2886944"/>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7" name="TextBox 6"/>
          <p:cNvSpPr txBox="1"/>
          <p:nvPr/>
        </p:nvSpPr>
        <p:spPr>
          <a:xfrm>
            <a:off x="6291183" y="1584833"/>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serialized</a:t>
            </a:r>
            <a:endParaRPr lang="en-US" sz="1400" dirty="0">
              <a:solidFill>
                <a:schemeClr val="bg2"/>
              </a:solidFill>
              <a:latin typeface="Candara" panose="020E0502030303020204" pitchFamily="34" charset="0"/>
            </a:endParaRPr>
          </a:p>
        </p:txBody>
      </p:sp>
      <p:pic>
        <p:nvPicPr>
          <p:cNvPr id="8" name="Picture 7"/>
          <p:cNvPicPr>
            <a:picLocks noChangeAspect="1"/>
          </p:cNvPicPr>
          <p:nvPr/>
        </p:nvPicPr>
        <p:blipFill>
          <a:blip r:embed="rId5"/>
          <a:stretch>
            <a:fillRect/>
          </a:stretch>
        </p:blipFill>
        <p:spPr>
          <a:xfrm>
            <a:off x="6432794" y="1057838"/>
            <a:ext cx="562074" cy="562074"/>
          </a:xfrm>
          <a:prstGeom prst="rect">
            <a:avLst/>
          </a:prstGeom>
        </p:spPr>
      </p:pic>
    </p:spTree>
    <p:extLst>
      <p:ext uri="{BB962C8B-B14F-4D97-AF65-F5344CB8AC3E}">
        <p14:creationId xmlns:p14="http://schemas.microsoft.com/office/powerpoint/2010/main" xmlns="" val="872915562"/>
      </p:ext>
    </p:extLst>
  </p:cSld>
  <p:clrMapOvr>
    <a:masterClrMapping/>
  </p:clrMapOvr>
  <p:transition>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8836514" y="938666"/>
            <a:ext cx="1420012" cy="1034252"/>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Cloud 2"/>
          <p:cNvSpPr/>
          <p:nvPr/>
        </p:nvSpPr>
        <p:spPr>
          <a:xfrm>
            <a:off x="4133850" y="837820"/>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456793" y="1166770"/>
            <a:ext cx="820521" cy="820521"/>
          </a:xfrm>
          <a:prstGeom prst="rect">
            <a:avLst/>
          </a:prstGeom>
        </p:spPr>
      </p:pic>
      <p:sp>
        <p:nvSpPr>
          <p:cNvPr id="5" name="TextBox 4"/>
          <p:cNvSpPr txBox="1"/>
          <p:nvPr/>
        </p:nvSpPr>
        <p:spPr>
          <a:xfrm>
            <a:off x="7277314" y="1185153"/>
            <a:ext cx="541421" cy="646331"/>
          </a:xfrm>
          <a:prstGeom prst="rect">
            <a:avLst/>
          </a:prstGeom>
          <a:noFill/>
        </p:spPr>
        <p:txBody>
          <a:bodyPr wrap="square" rtlCol="0">
            <a:spAutoFit/>
          </a:bodyPr>
          <a:lstStyle/>
          <a:p>
            <a:r>
              <a:rPr lang="en-US" sz="3600" b="1" dirty="0" smtClean="0"/>
              <a:t>+</a:t>
            </a:r>
            <a:endParaRPr lang="en-US" sz="3600" b="1" dirty="0"/>
          </a:p>
        </p:txBody>
      </p:sp>
      <p:sp>
        <p:nvSpPr>
          <p:cNvPr id="6" name="Rectangle 5"/>
          <p:cNvSpPr/>
          <p:nvPr/>
        </p:nvSpPr>
        <p:spPr>
          <a:xfrm>
            <a:off x="4308395" y="4750698"/>
            <a:ext cx="3350597"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MEMORY_AND_DISK</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7" name="Rectangle 6"/>
          <p:cNvSpPr/>
          <p:nvPr/>
        </p:nvSpPr>
        <p:spPr>
          <a:xfrm>
            <a:off x="3753981" y="548036"/>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p:cNvSpPr txBox="1"/>
          <p:nvPr/>
        </p:nvSpPr>
        <p:spPr>
          <a:xfrm>
            <a:off x="7818735" y="3471478"/>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9" name="TextBox 8"/>
          <p:cNvSpPr txBox="1"/>
          <p:nvPr/>
        </p:nvSpPr>
        <p:spPr>
          <a:xfrm>
            <a:off x="5519658" y="2975337"/>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10" name="Picture 9"/>
          <p:cNvPicPr>
            <a:picLocks noChangeAspect="1"/>
          </p:cNvPicPr>
          <p:nvPr/>
        </p:nvPicPr>
        <p:blipFill>
          <a:blip r:embed="rId5"/>
          <a:stretch>
            <a:fillRect/>
          </a:stretch>
        </p:blipFill>
        <p:spPr>
          <a:xfrm>
            <a:off x="5673363" y="2417732"/>
            <a:ext cx="666816" cy="666816"/>
          </a:xfrm>
          <a:prstGeom prst="rect">
            <a:avLst/>
          </a:prstGeom>
        </p:spPr>
      </p:pic>
      <p:pic>
        <p:nvPicPr>
          <p:cNvPr id="11" name="Picture 10"/>
          <p:cNvPicPr>
            <a:picLocks noChangeAspect="1"/>
          </p:cNvPicPr>
          <p:nvPr/>
        </p:nvPicPr>
        <p:blipFill>
          <a:blip r:embed="rId6"/>
          <a:stretch>
            <a:fillRect/>
          </a:stretch>
        </p:blipFill>
        <p:spPr>
          <a:xfrm>
            <a:off x="9164351" y="2543175"/>
            <a:ext cx="2169247" cy="2174376"/>
          </a:xfrm>
          <a:prstGeom prst="rect">
            <a:avLst/>
          </a:prstGeom>
        </p:spPr>
      </p:pic>
      <p:sp>
        <p:nvSpPr>
          <p:cNvPr id="12" name="Rectangle 11"/>
          <p:cNvSpPr/>
          <p:nvPr/>
        </p:nvSpPr>
        <p:spPr>
          <a:xfrm>
            <a:off x="9728568" y="2898901"/>
            <a:ext cx="1045387" cy="1328999"/>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bg1"/>
                </a:solidFill>
                <a:latin typeface="Anonymous Pro" panose="02060609030202000504" pitchFamily="49" charset="0"/>
                <a:ea typeface="Anonymous Pro" panose="02060609030202000504" pitchFamily="49" charset="0"/>
              </a:rPr>
              <a:t>Ex</a:t>
            </a:r>
            <a:endParaRPr lang="en-US" sz="1400" b="1" dirty="0">
              <a:solidFill>
                <a:schemeClr val="bg1"/>
              </a:solidFill>
              <a:latin typeface="Anonymous Pro" panose="02060609030202000504" pitchFamily="49" charset="0"/>
              <a:ea typeface="Anonymous Pro" panose="02060609030202000504" pitchFamily="49" charset="0"/>
            </a:endParaRPr>
          </a:p>
        </p:txBody>
      </p:sp>
      <p:sp>
        <p:nvSpPr>
          <p:cNvPr id="13" name="Rectangle 12"/>
          <p:cNvSpPr/>
          <p:nvPr/>
        </p:nvSpPr>
        <p:spPr>
          <a:xfrm>
            <a:off x="9614368" y="2641691"/>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nonymous Pro" panose="02060609030202000504" pitchFamily="49" charset="0"/>
                <a:ea typeface="Anonymous Pro" panose="02060609030202000504" pitchFamily="49" charset="0"/>
              </a:rPr>
              <a:t>W</a:t>
            </a:r>
            <a:endParaRPr lang="en-US" sz="1200" b="1" dirty="0">
              <a:solidFill>
                <a:schemeClr val="tx1"/>
              </a:solidFill>
              <a:latin typeface="Anonymous Pro" panose="02060609030202000504" pitchFamily="49" charset="0"/>
              <a:ea typeface="Anonymous Pro" panose="02060609030202000504" pitchFamily="49" charset="0"/>
            </a:endParaRPr>
          </a:p>
        </p:txBody>
      </p:sp>
      <p:sp>
        <p:nvSpPr>
          <p:cNvPr id="14" name="Rectangle 13"/>
          <p:cNvSpPr/>
          <p:nvPr/>
        </p:nvSpPr>
        <p:spPr>
          <a:xfrm>
            <a:off x="9782016" y="3502948"/>
            <a:ext cx="552154" cy="227098"/>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smtClean="0">
                <a:solidFill>
                  <a:schemeClr val="bg2"/>
                </a:solidFill>
                <a:latin typeface="Anonymous Pro" panose="02060609030202000504" pitchFamily="49" charset="0"/>
                <a:ea typeface="Anonymous Pro" panose="02060609030202000504" pitchFamily="49" charset="0"/>
              </a:rPr>
              <a:t>RDD-P1</a:t>
            </a:r>
            <a:endParaRPr lang="en-US" sz="825" dirty="0">
              <a:solidFill>
                <a:schemeClr val="bg2"/>
              </a:solidFill>
              <a:latin typeface="Anonymous Pro" panose="02060609030202000504" pitchFamily="49" charset="0"/>
              <a:ea typeface="Anonymous Pro" panose="02060609030202000504" pitchFamily="49" charset="0"/>
            </a:endParaRPr>
          </a:p>
        </p:txBody>
      </p:sp>
      <p:sp>
        <p:nvSpPr>
          <p:cNvPr id="15" name="Oval 14"/>
          <p:cNvSpPr/>
          <p:nvPr/>
        </p:nvSpPr>
        <p:spPr>
          <a:xfrm>
            <a:off x="10518688" y="3236248"/>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t>
            </a:r>
            <a:endParaRPr lang="en-US" sz="1350" dirty="0"/>
          </a:p>
        </p:txBody>
      </p:sp>
      <p:sp>
        <p:nvSpPr>
          <p:cNvPr id="16" name="Oval 15"/>
          <p:cNvSpPr/>
          <p:nvPr/>
        </p:nvSpPr>
        <p:spPr>
          <a:xfrm>
            <a:off x="10509607" y="3486972"/>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t>
            </a:r>
            <a:endParaRPr lang="en-US" sz="1350" dirty="0"/>
          </a:p>
        </p:txBody>
      </p:sp>
      <p:cxnSp>
        <p:nvCxnSpPr>
          <p:cNvPr id="17" name="Straight Connector 16"/>
          <p:cNvCxnSpPr/>
          <p:nvPr/>
        </p:nvCxnSpPr>
        <p:spPr>
          <a:xfrm flipV="1">
            <a:off x="9593601" y="4711919"/>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197571" y="4901720"/>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10112224" y="4700485"/>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226816" y="4935364"/>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21" name="Oval 20"/>
          <p:cNvSpPr/>
          <p:nvPr/>
        </p:nvSpPr>
        <p:spPr>
          <a:xfrm>
            <a:off x="9826629" y="5299783"/>
            <a:ext cx="585066" cy="401410"/>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9906312" y="5379851"/>
            <a:ext cx="559919" cy="261610"/>
          </a:xfrm>
          <a:prstGeom prst="rect">
            <a:avLst/>
          </a:prstGeom>
          <a:noFill/>
        </p:spPr>
        <p:txBody>
          <a:bodyPr wrap="square" rtlCol="0">
            <a:spAutoFit/>
          </a:bodyPr>
          <a:lstStyle/>
          <a:p>
            <a:r>
              <a:rPr lang="en-US" sz="1100" dirty="0" smtClean="0"/>
              <a:t>SSD</a:t>
            </a:r>
            <a:endParaRPr lang="en-US" sz="1100" dirty="0"/>
          </a:p>
        </p:txBody>
      </p:sp>
      <p:sp>
        <p:nvSpPr>
          <p:cNvPr id="23" name="Rectangle 22"/>
          <p:cNvSpPr/>
          <p:nvPr/>
        </p:nvSpPr>
        <p:spPr>
          <a:xfrm>
            <a:off x="9783288" y="3216749"/>
            <a:ext cx="550882" cy="218557"/>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smtClean="0">
                <a:solidFill>
                  <a:schemeClr val="bg2"/>
                </a:solidFill>
                <a:latin typeface="Anonymous Pro" panose="02060609030202000504" pitchFamily="49" charset="0"/>
                <a:ea typeface="Anonymous Pro" panose="02060609030202000504" pitchFamily="49" charset="0"/>
              </a:rPr>
              <a:t>RDD-P1</a:t>
            </a:r>
            <a:endParaRPr lang="en-US" sz="825" dirty="0">
              <a:solidFill>
                <a:schemeClr val="bg2"/>
              </a:solidFill>
              <a:latin typeface="Anonymous Pro" panose="02060609030202000504" pitchFamily="49" charset="0"/>
              <a:ea typeface="Anonymous Pro" panose="02060609030202000504" pitchFamily="49" charset="0"/>
            </a:endParaRPr>
          </a:p>
        </p:txBody>
      </p:sp>
      <p:sp>
        <p:nvSpPr>
          <p:cNvPr id="24" name="Rectangle 23"/>
          <p:cNvSpPr/>
          <p:nvPr/>
        </p:nvSpPr>
        <p:spPr>
          <a:xfrm>
            <a:off x="9793052" y="3791032"/>
            <a:ext cx="550882" cy="218557"/>
          </a:xfrm>
          <a:prstGeom prst="rect">
            <a:avLst/>
          </a:prstGeom>
          <a:solidFill>
            <a:srgbClr val="CC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smtClean="0">
                <a:solidFill>
                  <a:schemeClr val="bg2"/>
                </a:solidFill>
                <a:latin typeface="Anonymous Pro" panose="02060609030202000504" pitchFamily="49" charset="0"/>
                <a:ea typeface="Anonymous Pro" panose="02060609030202000504" pitchFamily="49" charset="0"/>
              </a:rPr>
              <a:t>RDD-P2</a:t>
            </a:r>
            <a:endParaRPr lang="en-US" sz="825" dirty="0">
              <a:solidFill>
                <a:schemeClr val="bg2"/>
              </a:solidFill>
              <a:latin typeface="Anonymous Pro" panose="02060609030202000504" pitchFamily="49" charset="0"/>
              <a:ea typeface="Anonymous Pro" panose="02060609030202000504" pitchFamily="49" charset="0"/>
            </a:endParaRPr>
          </a:p>
        </p:txBody>
      </p:sp>
      <p:cxnSp>
        <p:nvCxnSpPr>
          <p:cNvPr id="25" name="Straight Connector 24"/>
          <p:cNvCxnSpPr/>
          <p:nvPr/>
        </p:nvCxnSpPr>
        <p:spPr>
          <a:xfrm flipV="1">
            <a:off x="8484580" y="1485148"/>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9151330" y="1027672"/>
            <a:ext cx="862263" cy="862263"/>
          </a:xfrm>
          <a:prstGeom prst="rect">
            <a:avLst/>
          </a:prstGeom>
        </p:spPr>
      </p:pic>
    </p:spTree>
    <p:extLst>
      <p:ext uri="{BB962C8B-B14F-4D97-AF65-F5344CB8AC3E}">
        <p14:creationId xmlns:p14="http://schemas.microsoft.com/office/powerpoint/2010/main" xmlns="" val="121210935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022E-16 -3.7037E-6 L 0.00664 0.31644 " pathEditMode="relative" rAng="0" ptsTypes="AA">
                                      <p:cBhvr>
                                        <p:cTn id="6" dur="2000" fill="hold"/>
                                        <p:tgtEl>
                                          <p:spTgt spid="23"/>
                                        </p:tgtEl>
                                        <p:attrNameLst>
                                          <p:attrName>ppt_x</p:attrName>
                                          <p:attrName>ppt_y</p:attrName>
                                        </p:attrNameLst>
                                      </p:cBhvr>
                                      <p:rCtr x="326" y="15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8946041" y="964309"/>
            <a:ext cx="1272840" cy="988988"/>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Cloud 2"/>
          <p:cNvSpPr/>
          <p:nvPr/>
        </p:nvSpPr>
        <p:spPr>
          <a:xfrm>
            <a:off x="4133850" y="837820"/>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365368" y="1182306"/>
            <a:ext cx="820521" cy="820521"/>
          </a:xfrm>
          <a:prstGeom prst="rect">
            <a:avLst/>
          </a:prstGeom>
        </p:spPr>
      </p:pic>
      <p:sp>
        <p:nvSpPr>
          <p:cNvPr id="5" name="TextBox 4"/>
          <p:cNvSpPr txBox="1"/>
          <p:nvPr/>
        </p:nvSpPr>
        <p:spPr>
          <a:xfrm>
            <a:off x="7277314" y="1224465"/>
            <a:ext cx="541421" cy="646331"/>
          </a:xfrm>
          <a:prstGeom prst="rect">
            <a:avLst/>
          </a:prstGeom>
          <a:noFill/>
        </p:spPr>
        <p:txBody>
          <a:bodyPr wrap="square" rtlCol="0">
            <a:spAutoFit/>
          </a:bodyPr>
          <a:lstStyle/>
          <a:p>
            <a:r>
              <a:rPr lang="en-US" sz="3600" b="1" dirty="0" smtClean="0"/>
              <a:t>+</a:t>
            </a:r>
            <a:endParaRPr lang="en-US" sz="3600" b="1" dirty="0"/>
          </a:p>
        </p:txBody>
      </p:sp>
      <p:sp>
        <p:nvSpPr>
          <p:cNvPr id="6" name="Rectangle 5"/>
          <p:cNvSpPr/>
          <p:nvPr/>
        </p:nvSpPr>
        <p:spPr>
          <a:xfrm>
            <a:off x="4191160" y="4764000"/>
            <a:ext cx="3857146"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MEMORY_AND_DISK_SER</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7" name="Rectangle 6"/>
          <p:cNvSpPr/>
          <p:nvPr/>
        </p:nvSpPr>
        <p:spPr>
          <a:xfrm>
            <a:off x="3753981" y="548036"/>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p:cNvSpPr txBox="1"/>
          <p:nvPr/>
        </p:nvSpPr>
        <p:spPr>
          <a:xfrm>
            <a:off x="7818735" y="3471478"/>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9" name="TextBox 8"/>
          <p:cNvSpPr txBox="1"/>
          <p:nvPr/>
        </p:nvSpPr>
        <p:spPr>
          <a:xfrm>
            <a:off x="5501865" y="2990642"/>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serialized</a:t>
            </a:r>
            <a:endParaRPr lang="en-US" sz="1400" dirty="0">
              <a:solidFill>
                <a:schemeClr val="bg2"/>
              </a:solidFill>
              <a:latin typeface="Candara" panose="020E0502030303020204" pitchFamily="34" charset="0"/>
            </a:endParaRPr>
          </a:p>
        </p:txBody>
      </p:sp>
      <p:pic>
        <p:nvPicPr>
          <p:cNvPr id="10" name="Picture 9"/>
          <p:cNvPicPr>
            <a:picLocks noChangeAspect="1"/>
          </p:cNvPicPr>
          <p:nvPr/>
        </p:nvPicPr>
        <p:blipFill>
          <a:blip r:embed="rId5"/>
          <a:stretch>
            <a:fillRect/>
          </a:stretch>
        </p:blipFill>
        <p:spPr>
          <a:xfrm>
            <a:off x="5643476" y="2463647"/>
            <a:ext cx="562074" cy="562074"/>
          </a:xfrm>
          <a:prstGeom prst="rect">
            <a:avLst/>
          </a:prstGeom>
        </p:spPr>
      </p:pic>
      <p:cxnSp>
        <p:nvCxnSpPr>
          <p:cNvPr id="11" name="Straight Connector 10"/>
          <p:cNvCxnSpPr/>
          <p:nvPr/>
        </p:nvCxnSpPr>
        <p:spPr>
          <a:xfrm flipV="1">
            <a:off x="8484580" y="1485148"/>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9151330" y="1027672"/>
            <a:ext cx="862263" cy="862263"/>
          </a:xfrm>
          <a:prstGeom prst="rect">
            <a:avLst/>
          </a:prstGeom>
        </p:spPr>
      </p:pic>
    </p:spTree>
    <p:extLst>
      <p:ext uri="{BB962C8B-B14F-4D97-AF65-F5344CB8AC3E}">
        <p14:creationId xmlns:p14="http://schemas.microsoft.com/office/powerpoint/2010/main" xmlns="" val="4095976027"/>
      </p:ext>
    </p:extLst>
  </p:cSld>
  <p:clrMapOvr>
    <a:masterClrMapping/>
  </p:clrMapOvr>
  <p:transition>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8884128" y="989552"/>
            <a:ext cx="1396665" cy="938501"/>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Rectangle 2"/>
          <p:cNvSpPr/>
          <p:nvPr/>
        </p:nvSpPr>
        <p:spPr>
          <a:xfrm>
            <a:off x="4700691" y="4699763"/>
            <a:ext cx="2590774"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DISK_ONLY</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 name="Rectangle 3"/>
          <p:cNvSpPr/>
          <p:nvPr/>
        </p:nvSpPr>
        <p:spPr>
          <a:xfrm>
            <a:off x="3753981" y="548036"/>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p:cNvSpPr txBox="1"/>
          <p:nvPr/>
        </p:nvSpPr>
        <p:spPr>
          <a:xfrm>
            <a:off x="7818735" y="3471478"/>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cxnSp>
        <p:nvCxnSpPr>
          <p:cNvPr id="6" name="Straight Connector 5"/>
          <p:cNvCxnSpPr/>
          <p:nvPr/>
        </p:nvCxnSpPr>
        <p:spPr>
          <a:xfrm flipV="1">
            <a:off x="8484580" y="1485148"/>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51330" y="1027672"/>
            <a:ext cx="862263" cy="862263"/>
          </a:xfrm>
          <a:prstGeom prst="rect">
            <a:avLst/>
          </a:prstGeom>
        </p:spPr>
      </p:pic>
    </p:spTree>
    <p:extLst>
      <p:ext uri="{BB962C8B-B14F-4D97-AF65-F5344CB8AC3E}">
        <p14:creationId xmlns:p14="http://schemas.microsoft.com/office/powerpoint/2010/main" xmlns="" val="2834951635"/>
      </p:ext>
    </p:extLst>
  </p:cSld>
  <p:clrMapOvr>
    <a:masterClrMapping/>
  </p:clrMapOvr>
  <p:transition>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1893958" y="662091"/>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821999" y="1015894"/>
            <a:ext cx="820521" cy="820521"/>
          </a:xfrm>
          <a:prstGeom prst="rect">
            <a:avLst/>
          </a:prstGeom>
        </p:spPr>
      </p:pic>
      <p:sp>
        <p:nvSpPr>
          <p:cNvPr id="4" name="TextBox 3"/>
          <p:cNvSpPr txBox="1"/>
          <p:nvPr/>
        </p:nvSpPr>
        <p:spPr>
          <a:xfrm>
            <a:off x="4019309" y="4212484"/>
            <a:ext cx="3852337" cy="400110"/>
          </a:xfrm>
          <a:prstGeom prst="rect">
            <a:avLst/>
          </a:prstGeom>
          <a:noFill/>
        </p:spPr>
        <p:txBody>
          <a:bodyPr wrap="none" rtlCol="0">
            <a:spAutoFit/>
          </a:bodyPr>
          <a:lstStyle/>
          <a:p>
            <a:r>
              <a:rPr lang="en-US" sz="2000" dirty="0" err="1" smtClean="0">
                <a:latin typeface="Consolas" panose="020B0609020204030204" pitchFamily="49" charset="0"/>
                <a:cs typeface="Consolas" panose="020B0609020204030204" pitchFamily="49" charset="0"/>
              </a:rPr>
              <a:t>RDD.persist</a:t>
            </a:r>
            <a:r>
              <a:rPr lang="en-US" sz="2000" dirty="0" smtClean="0">
                <a:latin typeface="Consolas" panose="020B0609020204030204" pitchFamily="49" charset="0"/>
                <a:cs typeface="Consolas" panose="020B0609020204030204" pitchFamily="49" charset="0"/>
              </a:rPr>
              <a:t>(</a:t>
            </a:r>
            <a:r>
              <a:rPr lang="en-US" sz="2000" dirty="0" smtClean="0">
                <a:solidFill>
                  <a:srgbClr val="FE5224"/>
                </a:solidFill>
                <a:latin typeface="Consolas" panose="020B0609020204030204" pitchFamily="49" charset="0"/>
                <a:cs typeface="Consolas" panose="020B0609020204030204" pitchFamily="49" charset="0"/>
              </a:rPr>
              <a:t>MEMORY_ONLY_2</a:t>
            </a:r>
            <a:r>
              <a:rPr lang="en-US" sz="2000" dirty="0" smtClean="0">
                <a:latin typeface="Consolas" panose="020B0609020204030204" pitchFamily="49" charset="0"/>
                <a:cs typeface="Consolas" panose="020B0609020204030204" pitchFamily="49" charset="0"/>
              </a:rPr>
              <a:t>)</a:t>
            </a:r>
            <a:endParaRPr lang="en-US" sz="2000" dirty="0">
              <a:latin typeface="Consolas" panose="020B0609020204030204" pitchFamily="49" charset="0"/>
              <a:cs typeface="Consolas" panose="020B0609020204030204" pitchFamily="49" charset="0"/>
            </a:endParaRPr>
          </a:p>
        </p:txBody>
      </p:sp>
      <p:sp>
        <p:nvSpPr>
          <p:cNvPr id="5" name="Rectangle 4"/>
          <p:cNvSpPr/>
          <p:nvPr/>
        </p:nvSpPr>
        <p:spPr>
          <a:xfrm>
            <a:off x="1451796" y="487673"/>
            <a:ext cx="4229100" cy="2714625"/>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p:cNvSpPr txBox="1"/>
          <p:nvPr/>
        </p:nvSpPr>
        <p:spPr>
          <a:xfrm>
            <a:off x="3952108" y="2808365"/>
            <a:ext cx="1850105" cy="369332"/>
          </a:xfrm>
          <a:prstGeom prst="rect">
            <a:avLst/>
          </a:prstGeom>
          <a:noFill/>
        </p:spPr>
        <p:txBody>
          <a:bodyPr wrap="square" rtlCol="0">
            <a:spAutoFit/>
          </a:bodyPr>
          <a:lstStyle/>
          <a:p>
            <a:r>
              <a:rPr lang="en-US" dirty="0" smtClean="0">
                <a:latin typeface="Candara" panose="020E0502030303020204" pitchFamily="34" charset="0"/>
              </a:rPr>
              <a:t>JVM on Node X</a:t>
            </a:r>
            <a:endParaRPr lang="en-US" dirty="0">
              <a:latin typeface="Candara" panose="020E0502030303020204" pitchFamily="34" charset="0"/>
            </a:endParaRPr>
          </a:p>
        </p:txBody>
      </p:sp>
      <p:sp>
        <p:nvSpPr>
          <p:cNvPr id="7" name="TextBox 6"/>
          <p:cNvSpPr txBox="1"/>
          <p:nvPr/>
        </p:nvSpPr>
        <p:spPr>
          <a:xfrm>
            <a:off x="3976608" y="1528638"/>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8" name="Picture 7"/>
          <p:cNvPicPr>
            <a:picLocks noChangeAspect="1"/>
          </p:cNvPicPr>
          <p:nvPr/>
        </p:nvPicPr>
        <p:blipFill>
          <a:blip r:embed="rId5"/>
          <a:stretch>
            <a:fillRect/>
          </a:stretch>
        </p:blipFill>
        <p:spPr>
          <a:xfrm>
            <a:off x="4130313" y="971033"/>
            <a:ext cx="666816" cy="666816"/>
          </a:xfrm>
          <a:prstGeom prst="rect">
            <a:avLst/>
          </a:prstGeom>
        </p:spPr>
      </p:pic>
      <p:pic>
        <p:nvPicPr>
          <p:cNvPr id="9" name="Picture 8"/>
          <p:cNvPicPr>
            <a:picLocks noChangeAspect="1"/>
          </p:cNvPicPr>
          <p:nvPr/>
        </p:nvPicPr>
        <p:blipFill>
          <a:blip r:embed="rId6"/>
          <a:stretch>
            <a:fillRect/>
          </a:stretch>
        </p:blipFill>
        <p:spPr>
          <a:xfrm>
            <a:off x="3328732" y="2010833"/>
            <a:ext cx="345689" cy="394086"/>
          </a:xfrm>
          <a:prstGeom prst="rect">
            <a:avLst/>
          </a:prstGeom>
        </p:spPr>
      </p:pic>
      <p:sp>
        <p:nvSpPr>
          <p:cNvPr id="10" name="Cloud 9"/>
          <p:cNvSpPr/>
          <p:nvPr/>
        </p:nvSpPr>
        <p:spPr>
          <a:xfrm>
            <a:off x="6686535" y="662091"/>
            <a:ext cx="3344778" cy="219627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614576" y="1015894"/>
            <a:ext cx="820521" cy="820521"/>
          </a:xfrm>
          <a:prstGeom prst="rect">
            <a:avLst/>
          </a:prstGeom>
        </p:spPr>
      </p:pic>
      <p:sp>
        <p:nvSpPr>
          <p:cNvPr id="12" name="Rectangle 11"/>
          <p:cNvSpPr/>
          <p:nvPr/>
        </p:nvSpPr>
        <p:spPr>
          <a:xfrm>
            <a:off x="6244373" y="487673"/>
            <a:ext cx="4229100" cy="2714625"/>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p:cNvSpPr txBox="1"/>
          <p:nvPr/>
        </p:nvSpPr>
        <p:spPr>
          <a:xfrm>
            <a:off x="8769185" y="1528638"/>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14" name="Picture 13"/>
          <p:cNvPicPr>
            <a:picLocks noChangeAspect="1"/>
          </p:cNvPicPr>
          <p:nvPr/>
        </p:nvPicPr>
        <p:blipFill>
          <a:blip r:embed="rId5"/>
          <a:stretch>
            <a:fillRect/>
          </a:stretch>
        </p:blipFill>
        <p:spPr>
          <a:xfrm>
            <a:off x="8922890" y="971033"/>
            <a:ext cx="666816" cy="666816"/>
          </a:xfrm>
          <a:prstGeom prst="rect">
            <a:avLst/>
          </a:prstGeom>
        </p:spPr>
      </p:pic>
      <p:pic>
        <p:nvPicPr>
          <p:cNvPr id="15" name="Picture 14"/>
          <p:cNvPicPr>
            <a:picLocks noChangeAspect="1"/>
          </p:cNvPicPr>
          <p:nvPr/>
        </p:nvPicPr>
        <p:blipFill>
          <a:blip r:embed="rId6"/>
          <a:stretch>
            <a:fillRect/>
          </a:stretch>
        </p:blipFill>
        <p:spPr>
          <a:xfrm>
            <a:off x="8121309" y="2010833"/>
            <a:ext cx="345689" cy="394086"/>
          </a:xfrm>
          <a:prstGeom prst="rect">
            <a:avLst/>
          </a:prstGeom>
        </p:spPr>
      </p:pic>
      <p:sp>
        <p:nvSpPr>
          <p:cNvPr id="16" name="TextBox 15"/>
          <p:cNvSpPr txBox="1"/>
          <p:nvPr/>
        </p:nvSpPr>
        <p:spPr>
          <a:xfrm>
            <a:off x="8769185" y="2829727"/>
            <a:ext cx="1850105" cy="369332"/>
          </a:xfrm>
          <a:prstGeom prst="rect">
            <a:avLst/>
          </a:prstGeom>
          <a:noFill/>
        </p:spPr>
        <p:txBody>
          <a:bodyPr wrap="square" rtlCol="0">
            <a:spAutoFit/>
          </a:bodyPr>
          <a:lstStyle/>
          <a:p>
            <a:r>
              <a:rPr lang="en-US" dirty="0" smtClean="0">
                <a:latin typeface="Candara" panose="020E0502030303020204" pitchFamily="34" charset="0"/>
              </a:rPr>
              <a:t>JVM on Node Y</a:t>
            </a:r>
            <a:endParaRPr lang="en-US" dirty="0">
              <a:latin typeface="Candara" panose="020E0502030303020204" pitchFamily="34" charset="0"/>
            </a:endParaRPr>
          </a:p>
        </p:txBody>
      </p:sp>
    </p:spTree>
    <p:extLst>
      <p:ext uri="{BB962C8B-B14F-4D97-AF65-F5344CB8AC3E}">
        <p14:creationId xmlns:p14="http://schemas.microsoft.com/office/powerpoint/2010/main" xmlns="" val="3950377902"/>
      </p:ext>
    </p:extLst>
  </p:cSld>
  <p:clrMapOvr>
    <a:masterClrMapping/>
  </p:clrMapOvr>
  <p:transition>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753115" y="4371528"/>
            <a:ext cx="1420012" cy="1034252"/>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Cloud 2"/>
          <p:cNvSpPr/>
          <p:nvPr/>
        </p:nvSpPr>
        <p:spPr>
          <a:xfrm>
            <a:off x="895350" y="790195"/>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218293" y="1119145"/>
            <a:ext cx="820521" cy="820521"/>
          </a:xfrm>
          <a:prstGeom prst="rect">
            <a:avLst/>
          </a:prstGeom>
        </p:spPr>
      </p:pic>
      <p:sp>
        <p:nvSpPr>
          <p:cNvPr id="5" name="TextBox 4"/>
          <p:cNvSpPr txBox="1"/>
          <p:nvPr/>
        </p:nvSpPr>
        <p:spPr>
          <a:xfrm>
            <a:off x="4038814" y="1137528"/>
            <a:ext cx="541421" cy="646331"/>
          </a:xfrm>
          <a:prstGeom prst="rect">
            <a:avLst/>
          </a:prstGeom>
          <a:noFill/>
        </p:spPr>
        <p:txBody>
          <a:bodyPr wrap="square" rtlCol="0">
            <a:spAutoFit/>
          </a:bodyPr>
          <a:lstStyle/>
          <a:p>
            <a:r>
              <a:rPr lang="en-US" sz="3600" b="1" dirty="0" smtClean="0"/>
              <a:t>+</a:t>
            </a:r>
            <a:endParaRPr lang="en-US" sz="3600" b="1" dirty="0"/>
          </a:p>
        </p:txBody>
      </p:sp>
      <p:sp>
        <p:nvSpPr>
          <p:cNvPr id="6" name="Rectangle 5"/>
          <p:cNvSpPr/>
          <p:nvPr/>
        </p:nvSpPr>
        <p:spPr>
          <a:xfrm>
            <a:off x="4165520" y="5550798"/>
            <a:ext cx="3603872"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MEMORY_AND_DISK_2</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7" name="Rectangle 6"/>
          <p:cNvSpPr/>
          <p:nvPr/>
        </p:nvSpPr>
        <p:spPr>
          <a:xfrm>
            <a:off x="515481" y="500411"/>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p:cNvSpPr txBox="1"/>
          <p:nvPr/>
        </p:nvSpPr>
        <p:spPr>
          <a:xfrm>
            <a:off x="4580235" y="3423853"/>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9" name="TextBox 8"/>
          <p:cNvSpPr txBox="1"/>
          <p:nvPr/>
        </p:nvSpPr>
        <p:spPr>
          <a:xfrm>
            <a:off x="2281158" y="2927712"/>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10" name="Picture 9"/>
          <p:cNvPicPr>
            <a:picLocks noChangeAspect="1"/>
          </p:cNvPicPr>
          <p:nvPr/>
        </p:nvPicPr>
        <p:blipFill>
          <a:blip r:embed="rId5"/>
          <a:stretch>
            <a:fillRect/>
          </a:stretch>
        </p:blipFill>
        <p:spPr>
          <a:xfrm>
            <a:off x="2434863" y="2370107"/>
            <a:ext cx="666816" cy="666816"/>
          </a:xfrm>
          <a:prstGeom prst="rect">
            <a:avLst/>
          </a:prstGeom>
        </p:spPr>
      </p:pic>
      <p:cxnSp>
        <p:nvCxnSpPr>
          <p:cNvPr id="11" name="Straight Connector 10"/>
          <p:cNvCxnSpPr/>
          <p:nvPr/>
        </p:nvCxnSpPr>
        <p:spPr>
          <a:xfrm>
            <a:off x="1499062" y="3832959"/>
            <a:ext cx="0" cy="721540"/>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67931" y="4460534"/>
            <a:ext cx="862263" cy="862263"/>
          </a:xfrm>
          <a:prstGeom prst="rect">
            <a:avLst/>
          </a:prstGeom>
        </p:spPr>
      </p:pic>
      <p:sp>
        <p:nvSpPr>
          <p:cNvPr id="13" name="Cloud 12"/>
          <p:cNvSpPr/>
          <p:nvPr/>
        </p:nvSpPr>
        <p:spPr>
          <a:xfrm>
            <a:off x="6598097" y="4371528"/>
            <a:ext cx="1420012" cy="1034252"/>
          </a:xfrm>
          <a:prstGeom prst="clou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Cloud 13"/>
          <p:cNvSpPr/>
          <p:nvPr/>
        </p:nvSpPr>
        <p:spPr>
          <a:xfrm>
            <a:off x="6740332" y="790195"/>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063275" y="1119145"/>
            <a:ext cx="820521" cy="820521"/>
          </a:xfrm>
          <a:prstGeom prst="rect">
            <a:avLst/>
          </a:prstGeom>
        </p:spPr>
      </p:pic>
      <p:sp>
        <p:nvSpPr>
          <p:cNvPr id="16" name="TextBox 15"/>
          <p:cNvSpPr txBox="1"/>
          <p:nvPr/>
        </p:nvSpPr>
        <p:spPr>
          <a:xfrm>
            <a:off x="9883796" y="1137528"/>
            <a:ext cx="541421" cy="646331"/>
          </a:xfrm>
          <a:prstGeom prst="rect">
            <a:avLst/>
          </a:prstGeom>
          <a:noFill/>
        </p:spPr>
        <p:txBody>
          <a:bodyPr wrap="square" rtlCol="0">
            <a:spAutoFit/>
          </a:bodyPr>
          <a:lstStyle/>
          <a:p>
            <a:r>
              <a:rPr lang="en-US" sz="3600" b="1" dirty="0" smtClean="0"/>
              <a:t>+</a:t>
            </a:r>
            <a:endParaRPr lang="en-US" sz="3600" b="1" dirty="0"/>
          </a:p>
        </p:txBody>
      </p:sp>
      <p:sp>
        <p:nvSpPr>
          <p:cNvPr id="17" name="Rectangle 16"/>
          <p:cNvSpPr/>
          <p:nvPr/>
        </p:nvSpPr>
        <p:spPr>
          <a:xfrm>
            <a:off x="6360463" y="500411"/>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10425217" y="3423853"/>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sp>
        <p:nvSpPr>
          <p:cNvPr id="19" name="TextBox 18"/>
          <p:cNvSpPr txBox="1"/>
          <p:nvPr/>
        </p:nvSpPr>
        <p:spPr>
          <a:xfrm>
            <a:off x="8126140" y="2927712"/>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deserialized</a:t>
            </a:r>
            <a:endParaRPr lang="en-US" sz="1400" dirty="0">
              <a:solidFill>
                <a:schemeClr val="bg2"/>
              </a:solidFill>
              <a:latin typeface="Candara" panose="020E0502030303020204" pitchFamily="34" charset="0"/>
            </a:endParaRPr>
          </a:p>
        </p:txBody>
      </p:sp>
      <p:pic>
        <p:nvPicPr>
          <p:cNvPr id="20" name="Picture 19"/>
          <p:cNvPicPr>
            <a:picLocks noChangeAspect="1"/>
          </p:cNvPicPr>
          <p:nvPr/>
        </p:nvPicPr>
        <p:blipFill>
          <a:blip r:embed="rId5"/>
          <a:stretch>
            <a:fillRect/>
          </a:stretch>
        </p:blipFill>
        <p:spPr>
          <a:xfrm>
            <a:off x="8279845" y="2370107"/>
            <a:ext cx="666816" cy="666816"/>
          </a:xfrm>
          <a:prstGeom prst="rect">
            <a:avLst/>
          </a:prstGeom>
        </p:spPr>
      </p:pic>
      <p:cxnSp>
        <p:nvCxnSpPr>
          <p:cNvPr id="21" name="Straight Connector 20"/>
          <p:cNvCxnSpPr/>
          <p:nvPr/>
        </p:nvCxnSpPr>
        <p:spPr>
          <a:xfrm>
            <a:off x="7344044" y="3832959"/>
            <a:ext cx="0" cy="721540"/>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912913" y="4460534"/>
            <a:ext cx="862263" cy="862263"/>
          </a:xfrm>
          <a:prstGeom prst="rect">
            <a:avLst/>
          </a:prstGeom>
        </p:spPr>
      </p:pic>
      <p:pic>
        <p:nvPicPr>
          <p:cNvPr id="23" name="Picture 22"/>
          <p:cNvPicPr>
            <a:picLocks noChangeAspect="1"/>
          </p:cNvPicPr>
          <p:nvPr/>
        </p:nvPicPr>
        <p:blipFill>
          <a:blip r:embed="rId7"/>
          <a:stretch>
            <a:fillRect/>
          </a:stretch>
        </p:blipFill>
        <p:spPr>
          <a:xfrm>
            <a:off x="2595426" y="1831129"/>
            <a:ext cx="345689" cy="394086"/>
          </a:xfrm>
          <a:prstGeom prst="rect">
            <a:avLst/>
          </a:prstGeom>
        </p:spPr>
      </p:pic>
      <p:pic>
        <p:nvPicPr>
          <p:cNvPr id="24" name="Picture 23"/>
          <p:cNvPicPr>
            <a:picLocks noChangeAspect="1"/>
          </p:cNvPicPr>
          <p:nvPr/>
        </p:nvPicPr>
        <p:blipFill>
          <a:blip r:embed="rId7"/>
          <a:stretch>
            <a:fillRect/>
          </a:stretch>
        </p:blipFill>
        <p:spPr>
          <a:xfrm>
            <a:off x="8499768" y="1842560"/>
            <a:ext cx="345689" cy="394086"/>
          </a:xfrm>
          <a:prstGeom prst="rect">
            <a:avLst/>
          </a:prstGeom>
        </p:spPr>
      </p:pic>
    </p:spTree>
    <p:extLst>
      <p:ext uri="{BB962C8B-B14F-4D97-AF65-F5344CB8AC3E}">
        <p14:creationId xmlns:p14="http://schemas.microsoft.com/office/powerpoint/2010/main" xmlns="" val="3177713513"/>
      </p:ext>
    </p:extLst>
  </p:cSld>
  <p:clrMapOvr>
    <a:masterClrMapping/>
  </p:clrMapOvr>
  <p:transition>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5507376" y="1752621"/>
            <a:ext cx="2628807" cy="2061814"/>
          </a:xfrm>
          <a:prstGeom prst="cloud">
            <a:avLst/>
          </a:prstGeom>
          <a:solidFill>
            <a:srgbClr val="FE5224"/>
          </a:solidFill>
          <a:ln>
            <a:solidFill>
              <a:schemeClr val="tx2">
                <a:lumMod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Cloud 2"/>
          <p:cNvSpPr/>
          <p:nvPr/>
        </p:nvSpPr>
        <p:spPr>
          <a:xfrm>
            <a:off x="2112643" y="481513"/>
            <a:ext cx="2149568" cy="1789077"/>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926264" y="932100"/>
            <a:ext cx="820521" cy="820521"/>
          </a:xfrm>
          <a:prstGeom prst="rect">
            <a:avLst/>
          </a:prstGeom>
        </p:spPr>
      </p:pic>
      <p:sp>
        <p:nvSpPr>
          <p:cNvPr id="5" name="Rectangle 4"/>
          <p:cNvSpPr/>
          <p:nvPr/>
        </p:nvSpPr>
        <p:spPr>
          <a:xfrm>
            <a:off x="4457860" y="6020742"/>
            <a:ext cx="2464136" cy="369332"/>
          </a:xfrm>
          <a:prstGeom prst="rect">
            <a:avLst/>
          </a:prstGeom>
        </p:spPr>
        <p:txBody>
          <a:bodyPr wrap="none">
            <a:spAutoFit/>
          </a:bodyPr>
          <a:lstStyle/>
          <a:p>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persist(</a:t>
            </a:r>
            <a:r>
              <a:rPr lang="en-US" dirty="0" smtClean="0">
                <a:solidFill>
                  <a:srgbClr val="FE5224"/>
                </a:solidFill>
                <a:latin typeface="Consolas" panose="020B0609020204030204" pitchFamily="49" charset="0"/>
                <a:cs typeface="Consolas" panose="020B0609020204030204" pitchFamily="49" charset="0"/>
              </a:rPr>
              <a:t>OFF_HEAP</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6" name="Rectangle 5"/>
          <p:cNvSpPr/>
          <p:nvPr/>
        </p:nvSpPr>
        <p:spPr>
          <a:xfrm>
            <a:off x="1716788" y="259419"/>
            <a:ext cx="3062997" cy="2233264"/>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p:cNvSpPr txBox="1"/>
          <p:nvPr/>
        </p:nvSpPr>
        <p:spPr>
          <a:xfrm>
            <a:off x="3333750" y="2123351"/>
            <a:ext cx="1487638" cy="369332"/>
          </a:xfrm>
          <a:prstGeom prst="rect">
            <a:avLst/>
          </a:prstGeom>
          <a:noFill/>
        </p:spPr>
        <p:txBody>
          <a:bodyPr wrap="square" rtlCol="0">
            <a:spAutoFit/>
          </a:bodyPr>
          <a:lstStyle/>
          <a:p>
            <a:r>
              <a:rPr lang="en-US" dirty="0" smtClean="0">
                <a:latin typeface="Candara" panose="020E0502030303020204" pitchFamily="34" charset="0"/>
              </a:rPr>
              <a:t>JVM-1 / App-1</a:t>
            </a:r>
            <a:endParaRPr lang="en-US" dirty="0">
              <a:latin typeface="Candara" panose="020E0502030303020204" pitchFamily="34" charset="0"/>
            </a:endParaRPr>
          </a:p>
        </p:txBody>
      </p:sp>
      <p:sp>
        <p:nvSpPr>
          <p:cNvPr id="8" name="TextBox 7"/>
          <p:cNvSpPr txBox="1"/>
          <p:nvPr/>
        </p:nvSpPr>
        <p:spPr>
          <a:xfrm>
            <a:off x="6398253" y="3307867"/>
            <a:ext cx="1092947" cy="307777"/>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serialized</a:t>
            </a:r>
            <a:endParaRPr lang="en-US" sz="1400" dirty="0">
              <a:solidFill>
                <a:schemeClr val="bg2"/>
              </a:solidFill>
              <a:latin typeface="Candara" panose="020E0502030303020204" pitchFamily="34" charset="0"/>
            </a:endParaRPr>
          </a:p>
        </p:txBody>
      </p:sp>
      <p:pic>
        <p:nvPicPr>
          <p:cNvPr id="9" name="Picture 8"/>
          <p:cNvPicPr>
            <a:picLocks noChangeAspect="1"/>
          </p:cNvPicPr>
          <p:nvPr/>
        </p:nvPicPr>
        <p:blipFill>
          <a:blip r:embed="rId5"/>
          <a:stretch>
            <a:fillRect/>
          </a:stretch>
        </p:blipFill>
        <p:spPr>
          <a:xfrm>
            <a:off x="6539864" y="2780872"/>
            <a:ext cx="562074" cy="562074"/>
          </a:xfrm>
          <a:prstGeom prst="rect">
            <a:avLst/>
          </a:prstGeom>
        </p:spPr>
      </p:pic>
      <p:pic>
        <p:nvPicPr>
          <p:cNvPr id="10" name="Picture 9"/>
          <p:cNvPicPr>
            <a:picLocks noChangeAspect="1"/>
          </p:cNvPicPr>
          <p:nvPr/>
        </p:nvPicPr>
        <p:blipFill>
          <a:blip r:embed="rId6"/>
          <a:stretch>
            <a:fillRect/>
          </a:stretch>
        </p:blipFill>
        <p:spPr>
          <a:xfrm>
            <a:off x="10140568" y="259419"/>
            <a:ext cx="1343272" cy="1423869"/>
          </a:xfrm>
          <a:prstGeom prst="rect">
            <a:avLst/>
          </a:prstGeom>
        </p:spPr>
      </p:pic>
      <p:sp>
        <p:nvSpPr>
          <p:cNvPr id="12" name="TextBox 11"/>
          <p:cNvSpPr txBox="1"/>
          <p:nvPr/>
        </p:nvSpPr>
        <p:spPr>
          <a:xfrm>
            <a:off x="6319942" y="3864508"/>
            <a:ext cx="1003674" cy="369332"/>
          </a:xfrm>
          <a:prstGeom prst="rect">
            <a:avLst/>
          </a:prstGeom>
          <a:noFill/>
        </p:spPr>
        <p:txBody>
          <a:bodyPr wrap="square" rtlCol="0">
            <a:spAutoFit/>
          </a:bodyPr>
          <a:lstStyle/>
          <a:p>
            <a:r>
              <a:rPr lang="en-US" dirty="0" smtClean="0">
                <a:latin typeface="Candara" panose="020E0502030303020204" pitchFamily="34" charset="0"/>
              </a:rPr>
              <a:t>Tachyon</a:t>
            </a:r>
            <a:endParaRPr lang="en-US" dirty="0">
              <a:latin typeface="Candara" panose="020E0502030303020204" pitchFamily="34" charset="0"/>
            </a:endParaRPr>
          </a:p>
        </p:txBody>
      </p:sp>
      <p:pic>
        <p:nvPicPr>
          <p:cNvPr id="13" name="Picture 12"/>
          <p:cNvPicPr>
            <a:picLocks noChangeAspect="1"/>
          </p:cNvPicPr>
          <p:nvPr/>
        </p:nvPicPr>
        <p:blipFill>
          <a:blip r:embed="rId7"/>
          <a:stretch>
            <a:fillRect/>
          </a:stretch>
        </p:blipFill>
        <p:spPr>
          <a:xfrm>
            <a:off x="5974253" y="2162405"/>
            <a:ext cx="345689" cy="394086"/>
          </a:xfrm>
          <a:prstGeom prst="rect">
            <a:avLst/>
          </a:prstGeom>
        </p:spPr>
      </p:pic>
      <p:sp>
        <p:nvSpPr>
          <p:cNvPr id="14" name="Cloud 13"/>
          <p:cNvSpPr/>
          <p:nvPr/>
        </p:nvSpPr>
        <p:spPr>
          <a:xfrm>
            <a:off x="2114185" y="2885100"/>
            <a:ext cx="2149568" cy="1789077"/>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927806" y="3335687"/>
            <a:ext cx="820521" cy="820521"/>
          </a:xfrm>
          <a:prstGeom prst="rect">
            <a:avLst/>
          </a:prstGeom>
        </p:spPr>
      </p:pic>
      <p:sp>
        <p:nvSpPr>
          <p:cNvPr id="16" name="Rectangle 15"/>
          <p:cNvSpPr/>
          <p:nvPr/>
        </p:nvSpPr>
        <p:spPr>
          <a:xfrm>
            <a:off x="1718330" y="2663006"/>
            <a:ext cx="3062997" cy="2233264"/>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7" name="Straight Arrow Connector 16"/>
          <p:cNvCxnSpPr>
            <a:stCxn id="3" idx="0"/>
          </p:cNvCxnSpPr>
          <p:nvPr/>
        </p:nvCxnSpPr>
        <p:spPr>
          <a:xfrm>
            <a:off x="4260420" y="1376052"/>
            <a:ext cx="1540406" cy="747299"/>
          </a:xfrm>
          <a:prstGeom prst="straightConnector1">
            <a:avLst/>
          </a:prstGeom>
          <a:ln w="19050">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307171" y="2492683"/>
            <a:ext cx="1493655" cy="1292349"/>
          </a:xfrm>
          <a:prstGeom prst="straightConnector1">
            <a:avLst/>
          </a:prstGeom>
          <a:ln w="19050">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382840" y="4526938"/>
            <a:ext cx="1487638" cy="369332"/>
          </a:xfrm>
          <a:prstGeom prst="rect">
            <a:avLst/>
          </a:prstGeom>
          <a:noFill/>
        </p:spPr>
        <p:txBody>
          <a:bodyPr wrap="square" rtlCol="0">
            <a:spAutoFit/>
          </a:bodyPr>
          <a:lstStyle/>
          <a:p>
            <a:r>
              <a:rPr lang="en-US" dirty="0" smtClean="0">
                <a:latin typeface="Candara" panose="020E0502030303020204" pitchFamily="34" charset="0"/>
              </a:rPr>
              <a:t>JVM-2 / App-1</a:t>
            </a:r>
            <a:endParaRPr lang="en-US" dirty="0">
              <a:latin typeface="Candara" panose="020E0502030303020204" pitchFamily="34" charset="0"/>
            </a:endParaRPr>
          </a:p>
        </p:txBody>
      </p:sp>
      <p:sp>
        <p:nvSpPr>
          <p:cNvPr id="20" name="Cloud 19"/>
          <p:cNvSpPr/>
          <p:nvPr/>
        </p:nvSpPr>
        <p:spPr>
          <a:xfrm>
            <a:off x="8532038" y="3867255"/>
            <a:ext cx="2149568" cy="1789077"/>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345659" y="4317842"/>
            <a:ext cx="820521" cy="820521"/>
          </a:xfrm>
          <a:prstGeom prst="rect">
            <a:avLst/>
          </a:prstGeom>
        </p:spPr>
      </p:pic>
      <p:sp>
        <p:nvSpPr>
          <p:cNvPr id="22" name="Rectangle 21"/>
          <p:cNvSpPr/>
          <p:nvPr/>
        </p:nvSpPr>
        <p:spPr>
          <a:xfrm>
            <a:off x="8136183" y="3645161"/>
            <a:ext cx="3062997" cy="2233264"/>
          </a:xfrm>
          <a:prstGeom prst="rect">
            <a:avLst/>
          </a:prstGeom>
          <a:noFill/>
          <a:ln>
            <a:solidFill>
              <a:schemeClr val="accent6">
                <a:lumMod val="75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TextBox 22"/>
          <p:cNvSpPr txBox="1"/>
          <p:nvPr/>
        </p:nvSpPr>
        <p:spPr>
          <a:xfrm>
            <a:off x="9753145" y="5509093"/>
            <a:ext cx="1487638" cy="369332"/>
          </a:xfrm>
          <a:prstGeom prst="rect">
            <a:avLst/>
          </a:prstGeom>
          <a:noFill/>
        </p:spPr>
        <p:txBody>
          <a:bodyPr wrap="square" rtlCol="0">
            <a:spAutoFit/>
          </a:bodyPr>
          <a:lstStyle/>
          <a:p>
            <a:r>
              <a:rPr lang="en-US" dirty="0" smtClean="0">
                <a:solidFill>
                  <a:schemeClr val="accent6">
                    <a:lumMod val="60000"/>
                    <a:lumOff val="40000"/>
                  </a:schemeClr>
                </a:solidFill>
                <a:latin typeface="Candara" panose="020E0502030303020204" pitchFamily="34" charset="0"/>
              </a:rPr>
              <a:t>JVM-7 / App-2</a:t>
            </a:r>
            <a:endParaRPr lang="en-US" dirty="0">
              <a:solidFill>
                <a:schemeClr val="accent6">
                  <a:lumMod val="60000"/>
                  <a:lumOff val="40000"/>
                </a:schemeClr>
              </a:solidFill>
              <a:latin typeface="Candara" panose="020E0502030303020204" pitchFamily="34" charset="0"/>
            </a:endParaRPr>
          </a:p>
        </p:txBody>
      </p:sp>
      <p:cxnSp>
        <p:nvCxnSpPr>
          <p:cNvPr id="24" name="Straight Arrow Connector 23"/>
          <p:cNvCxnSpPr/>
          <p:nvPr/>
        </p:nvCxnSpPr>
        <p:spPr>
          <a:xfrm>
            <a:off x="6574215" y="2372122"/>
            <a:ext cx="2581467" cy="1601899"/>
          </a:xfrm>
          <a:prstGeom prst="straightConnector1">
            <a:avLst/>
          </a:prstGeom>
          <a:ln w="19050">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2895630" y="1691790"/>
            <a:ext cx="667330" cy="319815"/>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2902436" y="4107347"/>
            <a:ext cx="667330" cy="319815"/>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9273157" y="5093192"/>
            <a:ext cx="667330" cy="319815"/>
          </a:xfrm>
          <a:prstGeom prst="rect">
            <a:avLst/>
          </a:prstGeom>
        </p:spPr>
      </p:pic>
      <p:pic>
        <p:nvPicPr>
          <p:cNvPr id="28" name="Picture 27"/>
          <p:cNvPicPr>
            <a:picLocks noChangeAspect="1"/>
          </p:cNvPicPr>
          <p:nvPr/>
        </p:nvPicPr>
        <p:blipFill>
          <a:blip r:embed="rId9"/>
          <a:stretch>
            <a:fillRect/>
          </a:stretch>
        </p:blipFill>
        <p:spPr>
          <a:xfrm>
            <a:off x="6884722" y="2014334"/>
            <a:ext cx="900934" cy="648672"/>
          </a:xfrm>
          <a:prstGeom prst="rect">
            <a:avLst/>
          </a:prstGeom>
        </p:spPr>
      </p:pic>
    </p:spTree>
    <p:extLst>
      <p:ext uri="{BB962C8B-B14F-4D97-AF65-F5344CB8AC3E}">
        <p14:creationId xmlns:p14="http://schemas.microsoft.com/office/powerpoint/2010/main" xmlns="" val="3687452648"/>
      </p:ext>
    </p:extLst>
  </p:cSld>
  <p:clrMapOvr>
    <a:masterClrMapping/>
  </p:clrMapOvr>
  <p:transition>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9" name="Cloud 8"/>
          <p:cNvSpPr/>
          <p:nvPr/>
        </p:nvSpPr>
        <p:spPr>
          <a:xfrm>
            <a:off x="4133850" y="837820"/>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Rectangle 9"/>
          <p:cNvSpPr/>
          <p:nvPr/>
        </p:nvSpPr>
        <p:spPr>
          <a:xfrm>
            <a:off x="5119791" y="4880738"/>
            <a:ext cx="1704313" cy="369332"/>
          </a:xfrm>
          <a:prstGeom prst="rect">
            <a:avLst/>
          </a:prstGeom>
        </p:spPr>
        <p:txBody>
          <a:bodyPr wrap="none">
            <a:spAutoFit/>
          </a:bodyPr>
          <a:lstStyle/>
          <a:p>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unpersist</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1" name="Rectangle 10"/>
          <p:cNvSpPr/>
          <p:nvPr/>
        </p:nvSpPr>
        <p:spPr>
          <a:xfrm>
            <a:off x="3753981" y="548036"/>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7818735" y="3471478"/>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cxnSp>
        <p:nvCxnSpPr>
          <p:cNvPr id="13" name="Straight Connector 12"/>
          <p:cNvCxnSpPr/>
          <p:nvPr/>
        </p:nvCxnSpPr>
        <p:spPr>
          <a:xfrm flipV="1">
            <a:off x="8484580" y="1485148"/>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151330" y="1027672"/>
            <a:ext cx="862263" cy="862263"/>
          </a:xfrm>
          <a:prstGeom prst="rect">
            <a:avLst/>
          </a:prstGeom>
        </p:spPr>
      </p:pic>
      <p:pic>
        <p:nvPicPr>
          <p:cNvPr id="15" name="Picture 14"/>
          <p:cNvPicPr>
            <a:picLocks noChangeAspect="1"/>
          </p:cNvPicPr>
          <p:nvPr/>
        </p:nvPicPr>
        <p:blipFill>
          <a:blip r:embed="rId5"/>
          <a:stretch>
            <a:fillRect/>
          </a:stretch>
        </p:blipFill>
        <p:spPr>
          <a:xfrm>
            <a:off x="5878537" y="1820224"/>
            <a:ext cx="345689" cy="394086"/>
          </a:xfrm>
          <a:prstGeom prst="rect">
            <a:avLst/>
          </a:prstGeom>
        </p:spPr>
      </p:pic>
    </p:spTree>
    <p:extLst>
      <p:ext uri="{BB962C8B-B14F-4D97-AF65-F5344CB8AC3E}">
        <p14:creationId xmlns:p14="http://schemas.microsoft.com/office/powerpoint/2010/main" xmlns="" val="428348405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750"/>
                                        <p:tgtEl>
                                          <p:spTgt spid="15"/>
                                        </p:tgtEl>
                                      </p:cBhvr>
                                    </p:animEffect>
                                    <p:set>
                                      <p:cBhvr>
                                        <p:cTn id="7" dur="1" fill="hold">
                                          <p:stCondLst>
                                            <p:cond delay="74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Programming Experience</a:t>
            </a:r>
            <a:endParaRPr lang="en-US" dirty="0"/>
          </a:p>
        </p:txBody>
      </p:sp>
      <p:pic>
        <p:nvPicPr>
          <p:cNvPr id="2" name="Picture 1"/>
          <p:cNvPicPr>
            <a:picLocks noChangeAspect="1"/>
          </p:cNvPicPr>
          <p:nvPr/>
        </p:nvPicPr>
        <p:blipFill>
          <a:blip r:embed="rId4"/>
          <a:stretch>
            <a:fillRect/>
          </a:stretch>
        </p:blipFill>
        <p:spPr>
          <a:xfrm>
            <a:off x="989904" y="1468126"/>
            <a:ext cx="6323809" cy="1847619"/>
          </a:xfrm>
          <a:prstGeom prst="rect">
            <a:avLst/>
          </a:prstGeom>
        </p:spPr>
      </p:pic>
      <p:pic>
        <p:nvPicPr>
          <p:cNvPr id="3" name="Picture 2"/>
          <p:cNvPicPr>
            <a:picLocks noChangeAspect="1"/>
          </p:cNvPicPr>
          <p:nvPr/>
        </p:nvPicPr>
        <p:blipFill>
          <a:blip r:embed="rId5"/>
          <a:stretch>
            <a:fillRect/>
          </a:stretch>
        </p:blipFill>
        <p:spPr>
          <a:xfrm>
            <a:off x="2606830" y="3891001"/>
            <a:ext cx="6257143" cy="1761905"/>
          </a:xfrm>
          <a:prstGeom prst="rect">
            <a:avLst/>
          </a:prstGeom>
        </p:spPr>
      </p:pic>
    </p:spTree>
    <p:extLst>
      <p:ext uri="{BB962C8B-B14F-4D97-AF65-F5344CB8AC3E}">
        <p14:creationId xmlns:p14="http://schemas.microsoft.com/office/powerpoint/2010/main" xmlns="" val="1776752198"/>
      </p:ext>
    </p:extLst>
  </p:cSld>
  <p:clrMapOvr>
    <a:masterClrMapping/>
  </p:clrMapOvr>
  <p:transition>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Cloud 1"/>
          <p:cNvSpPr/>
          <p:nvPr/>
        </p:nvSpPr>
        <p:spPr>
          <a:xfrm>
            <a:off x="3848100" y="1761745"/>
            <a:ext cx="3835065" cy="2752980"/>
          </a:xfrm>
          <a:prstGeom prst="cloud">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Rectangle 2"/>
          <p:cNvSpPr/>
          <p:nvPr/>
        </p:nvSpPr>
        <p:spPr>
          <a:xfrm>
            <a:off x="3468231" y="1471961"/>
            <a:ext cx="4731504" cy="3332548"/>
          </a:xfrm>
          <a:prstGeom prst="rect">
            <a:avLst/>
          </a:prstGeom>
          <a:noFill/>
          <a:ln>
            <a:solidFill>
              <a:schemeClr val="bg2">
                <a:lumMod val="40000"/>
                <a:lumOff val="6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extBox 3"/>
          <p:cNvSpPr txBox="1"/>
          <p:nvPr/>
        </p:nvSpPr>
        <p:spPr>
          <a:xfrm>
            <a:off x="7532985" y="4395403"/>
            <a:ext cx="666750" cy="369332"/>
          </a:xfrm>
          <a:prstGeom prst="rect">
            <a:avLst/>
          </a:prstGeom>
          <a:noFill/>
        </p:spPr>
        <p:txBody>
          <a:bodyPr wrap="square" rtlCol="0">
            <a:spAutoFit/>
          </a:bodyPr>
          <a:lstStyle/>
          <a:p>
            <a:r>
              <a:rPr lang="en-US" dirty="0" smtClean="0">
                <a:latin typeface="Candara" panose="020E0502030303020204" pitchFamily="34" charset="0"/>
              </a:rPr>
              <a:t>JVM</a:t>
            </a:r>
            <a:endParaRPr lang="en-US" dirty="0">
              <a:latin typeface="Candara" panose="020E0502030303020204" pitchFamily="34" charset="0"/>
            </a:endParaRPr>
          </a:p>
        </p:txBody>
      </p:sp>
      <p:cxnSp>
        <p:nvCxnSpPr>
          <p:cNvPr id="5" name="Straight Connector 4"/>
          <p:cNvCxnSpPr/>
          <p:nvPr/>
        </p:nvCxnSpPr>
        <p:spPr>
          <a:xfrm flipV="1">
            <a:off x="8198830" y="2409073"/>
            <a:ext cx="868065" cy="10701"/>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865580" y="1951597"/>
            <a:ext cx="862263" cy="862263"/>
          </a:xfrm>
          <a:prstGeom prst="rect">
            <a:avLst/>
          </a:prstGeom>
        </p:spPr>
      </p:pic>
      <p:sp>
        <p:nvSpPr>
          <p:cNvPr id="7" name="Rectangle 6"/>
          <p:cNvSpPr/>
          <p:nvPr/>
        </p:nvSpPr>
        <p:spPr>
          <a:xfrm>
            <a:off x="4698832" y="2551670"/>
            <a:ext cx="2133600" cy="586565"/>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4849837" y="2616817"/>
            <a:ext cx="345689" cy="394086"/>
          </a:xfrm>
          <a:prstGeom prst="rect">
            <a:avLst/>
          </a:prstGeom>
        </p:spPr>
      </p:pic>
      <p:pic>
        <p:nvPicPr>
          <p:cNvPr id="9" name="Picture 8"/>
          <p:cNvPicPr>
            <a:picLocks noChangeAspect="1"/>
          </p:cNvPicPr>
          <p:nvPr/>
        </p:nvPicPr>
        <p:blipFill>
          <a:blip r:embed="rId5"/>
          <a:stretch>
            <a:fillRect/>
          </a:stretch>
        </p:blipFill>
        <p:spPr>
          <a:xfrm>
            <a:off x="5330487" y="2647909"/>
            <a:ext cx="345689" cy="394086"/>
          </a:xfrm>
          <a:prstGeom prst="rect">
            <a:avLst/>
          </a:prstGeom>
        </p:spPr>
      </p:pic>
      <p:pic>
        <p:nvPicPr>
          <p:cNvPr id="10" name="Picture 9"/>
          <p:cNvPicPr>
            <a:picLocks noChangeAspect="1"/>
          </p:cNvPicPr>
          <p:nvPr/>
        </p:nvPicPr>
        <p:blipFill>
          <a:blip r:embed="rId5"/>
          <a:stretch>
            <a:fillRect/>
          </a:stretch>
        </p:blipFill>
        <p:spPr>
          <a:xfrm>
            <a:off x="5821495" y="2647909"/>
            <a:ext cx="345689" cy="394086"/>
          </a:xfrm>
          <a:prstGeom prst="rect">
            <a:avLst/>
          </a:prstGeom>
        </p:spPr>
      </p:pic>
      <p:pic>
        <p:nvPicPr>
          <p:cNvPr id="11" name="Picture 10"/>
          <p:cNvPicPr>
            <a:picLocks noChangeAspect="1"/>
          </p:cNvPicPr>
          <p:nvPr/>
        </p:nvPicPr>
        <p:blipFill>
          <a:blip r:embed="rId5"/>
          <a:stretch>
            <a:fillRect/>
          </a:stretch>
        </p:blipFill>
        <p:spPr>
          <a:xfrm>
            <a:off x="6289162" y="2647909"/>
            <a:ext cx="345689" cy="394086"/>
          </a:xfrm>
          <a:prstGeom prst="rect">
            <a:avLst/>
          </a:prstGeom>
        </p:spPr>
      </p:pic>
      <p:cxnSp>
        <p:nvCxnSpPr>
          <p:cNvPr id="12" name="Straight Connector 11"/>
          <p:cNvCxnSpPr/>
          <p:nvPr/>
        </p:nvCxnSpPr>
        <p:spPr>
          <a:xfrm>
            <a:off x="5266825" y="2551670"/>
            <a:ext cx="0" cy="58656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756107" y="2551670"/>
            <a:ext cx="0" cy="586565"/>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6214309" y="2551670"/>
            <a:ext cx="0" cy="586565"/>
          </a:xfrm>
          <a:prstGeom prst="line">
            <a:avLst/>
          </a:prstGeom>
          <a:ln w="19050"/>
        </p:spPr>
        <p:style>
          <a:lnRef idx="1">
            <a:schemeClr val="dk1"/>
          </a:lnRef>
          <a:fillRef idx="0">
            <a:schemeClr val="dk1"/>
          </a:fillRef>
          <a:effectRef idx="0">
            <a:schemeClr val="dk1"/>
          </a:effectRef>
          <a:fontRef idx="minor">
            <a:schemeClr val="tx1"/>
          </a:fontRef>
        </p:style>
      </p:cxnSp>
      <p:pic>
        <p:nvPicPr>
          <p:cNvPr id="15" name="Picture 14"/>
          <p:cNvPicPr>
            <a:picLocks noChangeAspect="1"/>
          </p:cNvPicPr>
          <p:nvPr/>
        </p:nvPicPr>
        <p:blipFill>
          <a:blip r:embed="rId6"/>
          <a:stretch>
            <a:fillRect/>
          </a:stretch>
        </p:blipFill>
        <p:spPr>
          <a:xfrm>
            <a:off x="1815390" y="1761745"/>
            <a:ext cx="528231" cy="602184"/>
          </a:xfrm>
          <a:prstGeom prst="rect">
            <a:avLst/>
          </a:prstGeom>
        </p:spPr>
      </p:pic>
      <p:cxnSp>
        <p:nvCxnSpPr>
          <p:cNvPr id="16" name="Straight Arrow Connector 15"/>
          <p:cNvCxnSpPr>
            <a:stCxn id="15" idx="3"/>
          </p:cNvCxnSpPr>
          <p:nvPr/>
        </p:nvCxnSpPr>
        <p:spPr>
          <a:xfrm>
            <a:off x="2343621" y="2062837"/>
            <a:ext cx="1050429" cy="1094"/>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36690" y="1840709"/>
            <a:ext cx="548640" cy="523220"/>
          </a:xfrm>
          <a:prstGeom prst="rect">
            <a:avLst/>
          </a:prstGeom>
          <a:noFill/>
        </p:spPr>
        <p:txBody>
          <a:bodyPr wrap="square" rtlCol="0">
            <a:spAutoFit/>
          </a:bodyPr>
          <a:lstStyle/>
          <a:p>
            <a:r>
              <a:rPr lang="en-US" sz="2800" dirty="0" smtClean="0">
                <a:solidFill>
                  <a:srgbClr val="FE5224"/>
                </a:solidFill>
                <a:latin typeface="Arial" panose="020B0604020202020204" pitchFamily="34" charset="0"/>
                <a:cs typeface="Arial" panose="020B0604020202020204" pitchFamily="34" charset="0"/>
              </a:rPr>
              <a:t>?</a:t>
            </a:r>
            <a:endParaRPr lang="en-US" sz="2800" dirty="0">
              <a:solidFill>
                <a:srgbClr val="FE5224"/>
              </a:solidFill>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6"/>
          <a:stretch>
            <a:fillRect/>
          </a:stretch>
        </p:blipFill>
        <p:spPr>
          <a:xfrm>
            <a:off x="4998775" y="2536051"/>
            <a:ext cx="528231" cy="602184"/>
          </a:xfrm>
          <a:prstGeom prst="rect">
            <a:avLst/>
          </a:prstGeom>
        </p:spPr>
      </p:pic>
    </p:spTree>
    <p:extLst>
      <p:ext uri="{BB962C8B-B14F-4D97-AF65-F5344CB8AC3E}">
        <p14:creationId xmlns:p14="http://schemas.microsoft.com/office/powerpoint/2010/main" xmlns="" val="232521201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nodeType="clickEffect">
                                  <p:stCondLst>
                                    <p:cond delay="0"/>
                                  </p:stCondLst>
                                  <p:childTnLst>
                                    <p:animEffect transition="out" filter="wipe(up)">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22" presetClass="exit" presetSubtype="1" fill="hold" nodeType="withEffect">
                                  <p:stCondLst>
                                    <p:cond delay="0"/>
                                  </p:stCondLst>
                                  <p:childTnLst>
                                    <p:animEffect transition="out" filter="wipe(up)">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22" presetClass="exit" presetSubtype="1" fill="hold" nodeType="withEffect">
                                  <p:stCondLst>
                                    <p:cond delay="0"/>
                                  </p:stCondLst>
                                  <p:childTnLst>
                                    <p:animEffect transition="out" filter="wipe(up)">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230751" y="745672"/>
            <a:ext cx="1251668" cy="1251668"/>
          </a:xfrm>
          <a:prstGeom prst="rect">
            <a:avLst/>
          </a:prstGeom>
        </p:spPr>
      </p:pic>
      <p:sp>
        <p:nvSpPr>
          <p:cNvPr id="3" name="TextBox 2"/>
          <p:cNvSpPr txBox="1"/>
          <p:nvPr/>
        </p:nvSpPr>
        <p:spPr>
          <a:xfrm>
            <a:off x="1943100" y="2924175"/>
            <a:ext cx="8743950" cy="923330"/>
          </a:xfrm>
          <a:prstGeom prst="rect">
            <a:avLst/>
          </a:prstGeom>
          <a:noFill/>
        </p:spPr>
        <p:txBody>
          <a:bodyPr wrap="square" rtlCol="0">
            <a:spAutoFit/>
          </a:bodyPr>
          <a:lstStyle/>
          <a:p>
            <a:r>
              <a:rPr lang="en-US" dirty="0" smtClean="0"/>
              <a:t>Intermediate data is automatically persisted during shuffle operations</a:t>
            </a:r>
          </a:p>
          <a:p>
            <a:endParaRPr lang="en-US" dirty="0"/>
          </a:p>
          <a:p>
            <a:endParaRPr lang="en-US" dirty="0"/>
          </a:p>
        </p:txBody>
      </p:sp>
      <p:pic>
        <p:nvPicPr>
          <p:cNvPr id="4" name="Picture 3"/>
          <p:cNvPicPr>
            <a:picLocks noChangeAspect="1"/>
          </p:cNvPicPr>
          <p:nvPr/>
        </p:nvPicPr>
        <p:blipFill>
          <a:blip r:embed="rId5"/>
          <a:stretch>
            <a:fillRect/>
          </a:stretch>
        </p:blipFill>
        <p:spPr>
          <a:xfrm>
            <a:off x="467833" y="261010"/>
            <a:ext cx="1534595" cy="1312609"/>
          </a:xfrm>
          <a:prstGeom prst="rect">
            <a:avLst/>
          </a:prstGeom>
        </p:spPr>
      </p:pic>
      <p:sp>
        <p:nvSpPr>
          <p:cNvPr id="5" name="TextBox 4"/>
          <p:cNvSpPr txBox="1"/>
          <p:nvPr/>
        </p:nvSpPr>
        <p:spPr>
          <a:xfrm>
            <a:off x="1052624" y="1573619"/>
            <a:ext cx="3359888" cy="584775"/>
          </a:xfrm>
          <a:prstGeom prst="rect">
            <a:avLst/>
          </a:prstGeom>
          <a:noFill/>
        </p:spPr>
        <p:txBody>
          <a:bodyPr wrap="square" rtlCol="0">
            <a:spAutoFit/>
          </a:bodyPr>
          <a:lstStyle/>
          <a:p>
            <a:r>
              <a:rPr lang="en-US" sz="3200" dirty="0" smtClean="0"/>
              <a:t>Remember!</a:t>
            </a:r>
            <a:endParaRPr lang="en-US" sz="3200" dirty="0"/>
          </a:p>
        </p:txBody>
      </p:sp>
    </p:spTree>
    <p:extLst>
      <p:ext uri="{BB962C8B-B14F-4D97-AF65-F5344CB8AC3E}">
        <p14:creationId xmlns:p14="http://schemas.microsoft.com/office/powerpoint/2010/main" xmlns="" val="2735157344"/>
      </p:ext>
    </p:extLst>
  </p:cSld>
  <p:clrMapOvr>
    <a:masterClrMapping/>
  </p:clrMapOvr>
  <p:transition>
    <p:push di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534185" y="34237"/>
            <a:ext cx="1112762" cy="1042893"/>
          </a:xfrm>
          <a:prstGeom prst="rect">
            <a:avLst/>
          </a:prstGeom>
        </p:spPr>
      </p:pic>
      <p:graphicFrame>
        <p:nvGraphicFramePr>
          <p:cNvPr id="3" name="Chart 2"/>
          <p:cNvGraphicFramePr/>
          <p:nvPr>
            <p:extLst>
              <p:ext uri="{D42A27DB-BD31-4B8C-83A1-F6EECF244321}">
                <p14:modId xmlns:p14="http://schemas.microsoft.com/office/powerpoint/2010/main" xmlns="" val="2565371091"/>
              </p:ext>
            </p:extLst>
          </p:nvPr>
        </p:nvGraphicFramePr>
        <p:xfrm>
          <a:off x="1892859" y="1170766"/>
          <a:ext cx="7732403" cy="4891204"/>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p:cNvSpPr txBox="1"/>
          <p:nvPr/>
        </p:nvSpPr>
        <p:spPr>
          <a:xfrm>
            <a:off x="2646947" y="324852"/>
            <a:ext cx="6581275" cy="461665"/>
          </a:xfrm>
          <a:prstGeom prst="rect">
            <a:avLst/>
          </a:prstGeom>
          <a:noFill/>
        </p:spPr>
        <p:txBody>
          <a:bodyPr wrap="square" rtlCol="0">
            <a:spAutoFit/>
          </a:bodyPr>
          <a:lstStyle/>
          <a:p>
            <a:r>
              <a:rPr lang="en-US" sz="2400" dirty="0" smtClean="0"/>
              <a:t>Default Memory Allocation in Executor JVM</a:t>
            </a:r>
            <a:endParaRPr lang="en-US" sz="2400" dirty="0"/>
          </a:p>
        </p:txBody>
      </p:sp>
      <p:sp>
        <p:nvSpPr>
          <p:cNvPr id="5" name="TextBox 4"/>
          <p:cNvSpPr txBox="1"/>
          <p:nvPr/>
        </p:nvSpPr>
        <p:spPr>
          <a:xfrm>
            <a:off x="5937584" y="4126832"/>
            <a:ext cx="2009274" cy="369332"/>
          </a:xfrm>
          <a:prstGeom prst="rect">
            <a:avLst/>
          </a:prstGeom>
          <a:noFill/>
        </p:spPr>
        <p:txBody>
          <a:bodyPr wrap="square" rtlCol="0">
            <a:spAutoFit/>
          </a:bodyPr>
          <a:lstStyle/>
          <a:p>
            <a:r>
              <a:rPr lang="en-US" b="1" dirty="0" smtClean="0">
                <a:solidFill>
                  <a:schemeClr val="bg1"/>
                </a:solidFill>
              </a:rPr>
              <a:t>Cached RDDs</a:t>
            </a:r>
            <a:endParaRPr lang="en-US" b="1" dirty="0">
              <a:solidFill>
                <a:schemeClr val="bg1"/>
              </a:solidFill>
            </a:endParaRPr>
          </a:p>
        </p:txBody>
      </p:sp>
      <p:sp>
        <p:nvSpPr>
          <p:cNvPr id="6" name="TextBox 5"/>
          <p:cNvSpPr txBox="1"/>
          <p:nvPr/>
        </p:nvSpPr>
        <p:spPr>
          <a:xfrm>
            <a:off x="4138861" y="1871899"/>
            <a:ext cx="1612234" cy="584775"/>
          </a:xfrm>
          <a:prstGeom prst="rect">
            <a:avLst/>
          </a:prstGeom>
          <a:noFill/>
        </p:spPr>
        <p:txBody>
          <a:bodyPr wrap="square" rtlCol="0">
            <a:spAutoFit/>
          </a:bodyPr>
          <a:lstStyle/>
          <a:p>
            <a:r>
              <a:rPr lang="en-US" sz="1600" b="1" dirty="0" smtClean="0">
                <a:solidFill>
                  <a:schemeClr val="bg1"/>
                </a:solidFill>
              </a:rPr>
              <a:t>User Programs</a:t>
            </a:r>
          </a:p>
          <a:p>
            <a:pPr algn="ctr"/>
            <a:r>
              <a:rPr lang="en-US" sz="1600" i="1" dirty="0" smtClean="0">
                <a:solidFill>
                  <a:schemeClr val="bg1"/>
                </a:solidFill>
              </a:rPr>
              <a:t>(remainder)</a:t>
            </a:r>
            <a:endParaRPr lang="en-US" sz="1600" i="1" dirty="0">
              <a:solidFill>
                <a:schemeClr val="bg1"/>
              </a:solidFill>
            </a:endParaRPr>
          </a:p>
        </p:txBody>
      </p:sp>
      <p:sp>
        <p:nvSpPr>
          <p:cNvPr id="7" name="TextBox 6"/>
          <p:cNvSpPr txBox="1"/>
          <p:nvPr/>
        </p:nvSpPr>
        <p:spPr>
          <a:xfrm>
            <a:off x="3609474" y="4007368"/>
            <a:ext cx="1792706" cy="338554"/>
          </a:xfrm>
          <a:prstGeom prst="rect">
            <a:avLst/>
          </a:prstGeom>
          <a:noFill/>
        </p:spPr>
        <p:txBody>
          <a:bodyPr wrap="square" rtlCol="0">
            <a:spAutoFit/>
          </a:bodyPr>
          <a:lstStyle/>
          <a:p>
            <a:r>
              <a:rPr lang="en-US" sz="1600" b="1" dirty="0" smtClean="0">
                <a:solidFill>
                  <a:schemeClr val="bg1"/>
                </a:solidFill>
              </a:rPr>
              <a:t>Shuffle memory</a:t>
            </a:r>
            <a:endParaRPr lang="en-US" sz="1600" b="1" dirty="0">
              <a:solidFill>
                <a:schemeClr val="bg1"/>
              </a:solidFill>
            </a:endParaRPr>
          </a:p>
        </p:txBody>
      </p:sp>
      <p:sp>
        <p:nvSpPr>
          <p:cNvPr id="8" name="Rectangle 7"/>
          <p:cNvSpPr/>
          <p:nvPr/>
        </p:nvSpPr>
        <p:spPr>
          <a:xfrm>
            <a:off x="7362968" y="1687233"/>
            <a:ext cx="3730508" cy="369332"/>
          </a:xfrm>
          <a:prstGeom prst="rect">
            <a:avLst/>
          </a:prstGeom>
        </p:spPr>
        <p:txBody>
          <a:bodyPr wrap="none">
            <a:spAutoFit/>
          </a:bodyPr>
          <a:lstStyle/>
          <a:p>
            <a:r>
              <a:rPr lang="en-US" dirty="0" err="1">
                <a:latin typeface="Consolas" panose="020B0609020204030204" pitchFamily="49" charset="0"/>
                <a:cs typeface="Consolas" panose="020B0609020204030204" pitchFamily="49" charset="0"/>
              </a:rPr>
              <a:t>spark.storage.memoryFraction</a:t>
            </a:r>
            <a:endParaRPr lang="en-US" dirty="0"/>
          </a:p>
        </p:txBody>
      </p:sp>
      <p:pic>
        <p:nvPicPr>
          <p:cNvPr id="10" name="Picture 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9430902" y="5996286"/>
            <a:ext cx="1662574" cy="796781"/>
          </a:xfrm>
          <a:prstGeom prst="rect">
            <a:avLst/>
          </a:prstGeom>
        </p:spPr>
      </p:pic>
      <p:sp>
        <p:nvSpPr>
          <p:cNvPr id="11" name="Rectangle 10"/>
          <p:cNvSpPr/>
          <p:nvPr/>
        </p:nvSpPr>
        <p:spPr>
          <a:xfrm>
            <a:off x="130214" y="4769913"/>
            <a:ext cx="3730508" cy="369332"/>
          </a:xfrm>
          <a:prstGeom prst="rect">
            <a:avLst/>
          </a:prstGeom>
        </p:spPr>
        <p:txBody>
          <a:bodyPr wrap="none">
            <a:spAutoFit/>
          </a:bodyPr>
          <a:lstStyle/>
          <a:p>
            <a:r>
              <a:rPr lang="en-US" dirty="0" err="1" smtClean="0">
                <a:latin typeface="Consolas" panose="020B0609020204030204" pitchFamily="49" charset="0"/>
                <a:cs typeface="Consolas" panose="020B0609020204030204" pitchFamily="49" charset="0"/>
              </a:rPr>
              <a:t>spark.shuffle.memoryFraction</a:t>
            </a:r>
            <a:endParaRPr lang="en-US" dirty="0"/>
          </a:p>
        </p:txBody>
      </p:sp>
    </p:spTree>
    <p:extLst>
      <p:ext uri="{BB962C8B-B14F-4D97-AF65-F5344CB8AC3E}">
        <p14:creationId xmlns:p14="http://schemas.microsoft.com/office/powerpoint/2010/main" xmlns="" val="3298104137"/>
      </p:ext>
    </p:extLst>
  </p:cSld>
  <p:clrMapOvr>
    <a:masterClrMapping/>
  </p:clrMapOvr>
  <p:transition>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9771985" y="252140"/>
            <a:ext cx="2010440" cy="55050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Memory</a:t>
            </a:r>
            <a:endParaRPr lang="en-US" sz="2800" dirty="0"/>
          </a:p>
        </p:txBody>
      </p:sp>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478413" y="252140"/>
            <a:ext cx="1112762" cy="1042893"/>
          </a:xfrm>
          <a:prstGeom prst="rect">
            <a:avLst/>
          </a:prstGeom>
        </p:spPr>
      </p:pic>
      <p:sp>
        <p:nvSpPr>
          <p:cNvPr id="4" name="TextBox 3"/>
          <p:cNvSpPr txBox="1"/>
          <p:nvPr/>
        </p:nvSpPr>
        <p:spPr>
          <a:xfrm>
            <a:off x="935112" y="1514475"/>
            <a:ext cx="9466187" cy="4524315"/>
          </a:xfrm>
          <a:prstGeom prst="rect">
            <a:avLst/>
          </a:prstGeom>
          <a:noFill/>
        </p:spPr>
        <p:txBody>
          <a:bodyPr wrap="square" rtlCol="0">
            <a:spAutoFit/>
          </a:bodyPr>
          <a:lstStyle/>
          <a:p>
            <a:r>
              <a:rPr lang="en-US" dirty="0" smtClean="0">
                <a:solidFill>
                  <a:srgbClr val="FE5224"/>
                </a:solidFill>
              </a:rPr>
              <a:t>RDD Storage: </a:t>
            </a:r>
            <a:r>
              <a:rPr lang="en-US" dirty="0" smtClean="0"/>
              <a:t>when you call .persist() or .cache(). Spark will limit the amount of memory used when caching to a certain fraction of the JVM’s overall heap, set by </a:t>
            </a:r>
            <a:r>
              <a:rPr lang="en-US" dirty="0" err="1">
                <a:latin typeface="Consolas" panose="020B0609020204030204" pitchFamily="49" charset="0"/>
                <a:cs typeface="Consolas" panose="020B0609020204030204" pitchFamily="49" charset="0"/>
              </a:rPr>
              <a:t>spark.storage.memoryFraction</a:t>
            </a:r>
            <a:endParaRPr lang="en-US" dirty="0" smtClean="0">
              <a:latin typeface="Consolas" panose="020B0609020204030204" pitchFamily="49" charset="0"/>
              <a:cs typeface="Consolas" panose="020B0609020204030204" pitchFamily="49" charset="0"/>
            </a:endParaRPr>
          </a:p>
          <a:p>
            <a:endParaRPr lang="en-US" dirty="0" smtClean="0"/>
          </a:p>
          <a:p>
            <a:endParaRPr lang="en-US" dirty="0"/>
          </a:p>
          <a:p>
            <a:r>
              <a:rPr lang="en-US" dirty="0" smtClean="0">
                <a:solidFill>
                  <a:srgbClr val="FE5224"/>
                </a:solidFill>
              </a:rPr>
              <a:t>Shuffle and aggregation buffers: </a:t>
            </a:r>
            <a:r>
              <a:rPr lang="en-US" dirty="0"/>
              <a:t>When performing shuffle operations, Spark </a:t>
            </a:r>
            <a:r>
              <a:rPr lang="en-US" dirty="0" smtClean="0"/>
              <a:t>will create </a:t>
            </a:r>
            <a:r>
              <a:rPr lang="en-US" dirty="0"/>
              <a:t>intermediate buffers for storing shuffle output data. These buffers are </a:t>
            </a:r>
            <a:r>
              <a:rPr lang="en-US" dirty="0" smtClean="0"/>
              <a:t>used to </a:t>
            </a:r>
            <a:r>
              <a:rPr lang="en-US" dirty="0"/>
              <a:t>store intermediate results of aggregations in addition to buffering data that </a:t>
            </a:r>
            <a:r>
              <a:rPr lang="en-US" dirty="0" smtClean="0"/>
              <a:t>is going </a:t>
            </a:r>
            <a:r>
              <a:rPr lang="en-US" dirty="0"/>
              <a:t>to be directly output as part of the shuffle.</a:t>
            </a:r>
            <a:endParaRPr lang="en-US" dirty="0" smtClean="0"/>
          </a:p>
          <a:p>
            <a:endParaRPr lang="en-US" dirty="0"/>
          </a:p>
          <a:p>
            <a:endParaRPr lang="en-US" dirty="0" smtClean="0"/>
          </a:p>
          <a:p>
            <a:r>
              <a:rPr lang="en-US" dirty="0" smtClean="0">
                <a:solidFill>
                  <a:srgbClr val="FE5224"/>
                </a:solidFill>
              </a:rPr>
              <a:t>User code: </a:t>
            </a:r>
            <a:r>
              <a:rPr lang="en-US" dirty="0"/>
              <a:t>Spark executes arbitrary user code, so user functions can themselves</a:t>
            </a:r>
          </a:p>
          <a:p>
            <a:r>
              <a:rPr lang="en-US" dirty="0"/>
              <a:t>require substantial memory. For instance, if a user application allocates large arrays</a:t>
            </a:r>
          </a:p>
          <a:p>
            <a:r>
              <a:rPr lang="en-US" dirty="0"/>
              <a:t>or other objects, these will content for overall memory usage. User code has access</a:t>
            </a:r>
          </a:p>
          <a:p>
            <a:r>
              <a:rPr lang="en-US" dirty="0"/>
              <a:t>to everything “left” in the JVM heap after the space for </a:t>
            </a:r>
            <a:r>
              <a:rPr lang="en-US" dirty="0" smtClean="0"/>
              <a:t>RDD </a:t>
            </a:r>
            <a:r>
              <a:rPr lang="en-US" dirty="0"/>
              <a:t>storage and shuffle</a:t>
            </a:r>
          </a:p>
          <a:p>
            <a:r>
              <a:rPr lang="en-US" dirty="0"/>
              <a:t>storage are allocated.</a:t>
            </a:r>
          </a:p>
        </p:txBody>
      </p:sp>
      <p:sp>
        <p:nvSpPr>
          <p:cNvPr id="5" name="TextBox 4"/>
          <p:cNvSpPr txBox="1"/>
          <p:nvPr/>
        </p:nvSpPr>
        <p:spPr>
          <a:xfrm>
            <a:off x="371475" y="925701"/>
            <a:ext cx="3067050" cy="369332"/>
          </a:xfrm>
          <a:prstGeom prst="rect">
            <a:avLst/>
          </a:prstGeom>
          <a:noFill/>
        </p:spPr>
        <p:txBody>
          <a:bodyPr wrap="square" rtlCol="0">
            <a:spAutoFit/>
          </a:bodyPr>
          <a:lstStyle/>
          <a:p>
            <a:r>
              <a:rPr lang="en-US" dirty="0">
                <a:solidFill>
                  <a:schemeClr val="accent3"/>
                </a:solidFill>
              </a:rPr>
              <a:t>Spark uses memory for</a:t>
            </a:r>
            <a:r>
              <a:rPr lang="en-US" dirty="0" smtClean="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xmlns="" val="3054459393"/>
      </p:ext>
    </p:extLst>
  </p:cSld>
  <p:clrMapOvr>
    <a:masterClrMapping/>
  </p:clrMapOvr>
  <p:transition>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3" name="Title 1"/>
          <p:cNvSpPr txBox="1">
            <a:spLocks/>
          </p:cNvSpPr>
          <p:nvPr/>
        </p:nvSpPr>
        <p:spPr>
          <a:xfrm>
            <a:off x="3724294" y="4469586"/>
            <a:ext cx="4827524"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Data Serialization</a:t>
            </a:r>
            <a:endParaRPr lang="en-US" sz="3600" dirty="0"/>
          </a:p>
        </p:txBody>
      </p:sp>
      <p:pic>
        <p:nvPicPr>
          <p:cNvPr id="4" name="Picture 3"/>
          <p:cNvPicPr>
            <a:picLocks noChangeAspect="1"/>
          </p:cNvPicPr>
          <p:nvPr/>
        </p:nvPicPr>
        <p:blipFill>
          <a:blip r:embed="rId5"/>
          <a:stretch>
            <a:fillRect/>
          </a:stretch>
        </p:blipFill>
        <p:spPr>
          <a:xfrm>
            <a:off x="5500407" y="2246812"/>
            <a:ext cx="1275298" cy="1275298"/>
          </a:xfrm>
          <a:prstGeom prst="rect">
            <a:avLst/>
          </a:prstGeom>
        </p:spPr>
      </p:pic>
    </p:spTree>
    <p:extLst>
      <p:ext uri="{BB962C8B-B14F-4D97-AF65-F5344CB8AC3E}">
        <p14:creationId xmlns:p14="http://schemas.microsoft.com/office/powerpoint/2010/main" xmlns="" val="402488635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9229060" y="233090"/>
            <a:ext cx="2782408" cy="55050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Serialization </a:t>
            </a:r>
            <a:endParaRPr lang="en-US" sz="2800" dirty="0"/>
          </a:p>
        </p:txBody>
      </p:sp>
      <p:pic>
        <p:nvPicPr>
          <p:cNvPr id="3" name="Picture 2"/>
          <p:cNvPicPr>
            <a:picLocks noChangeAspect="1"/>
          </p:cNvPicPr>
          <p:nvPr/>
        </p:nvPicPr>
        <p:blipFill>
          <a:blip r:embed="rId4"/>
          <a:stretch>
            <a:fillRect/>
          </a:stretch>
        </p:blipFill>
        <p:spPr>
          <a:xfrm>
            <a:off x="2232165" y="1048942"/>
            <a:ext cx="510239" cy="754372"/>
          </a:xfrm>
          <a:prstGeom prst="rect">
            <a:avLst/>
          </a:prstGeom>
        </p:spPr>
      </p:pic>
      <p:pic>
        <p:nvPicPr>
          <p:cNvPr id="4" name="Picture 3"/>
          <p:cNvPicPr>
            <a:picLocks noChangeAspect="1"/>
          </p:cNvPicPr>
          <p:nvPr/>
        </p:nvPicPr>
        <p:blipFill>
          <a:blip r:embed="rId5"/>
          <a:stretch>
            <a:fillRect/>
          </a:stretch>
        </p:blipFill>
        <p:spPr>
          <a:xfrm>
            <a:off x="3843636" y="1048942"/>
            <a:ext cx="510239" cy="754372"/>
          </a:xfrm>
          <a:prstGeom prst="rect">
            <a:avLst/>
          </a:prstGeom>
        </p:spPr>
      </p:pic>
      <p:sp>
        <p:nvSpPr>
          <p:cNvPr id="5" name="TextBox 4"/>
          <p:cNvSpPr txBox="1"/>
          <p:nvPr/>
        </p:nvSpPr>
        <p:spPr>
          <a:xfrm>
            <a:off x="1009997" y="433329"/>
            <a:ext cx="6177516" cy="369332"/>
          </a:xfrm>
          <a:prstGeom prst="rect">
            <a:avLst/>
          </a:prstGeom>
          <a:noFill/>
        </p:spPr>
        <p:txBody>
          <a:bodyPr wrap="square" rtlCol="0">
            <a:spAutoFit/>
          </a:bodyPr>
          <a:lstStyle/>
          <a:p>
            <a:r>
              <a:rPr lang="en-US" dirty="0" smtClean="0"/>
              <a:t>Serialization is used when:</a:t>
            </a:r>
            <a:endParaRPr lang="en-US" dirty="0"/>
          </a:p>
        </p:txBody>
      </p:sp>
      <p:cxnSp>
        <p:nvCxnSpPr>
          <p:cNvPr id="6" name="Straight Arrow Connector 5"/>
          <p:cNvCxnSpPr>
            <a:stCxn id="3" idx="3"/>
          </p:cNvCxnSpPr>
          <p:nvPr/>
        </p:nvCxnSpPr>
        <p:spPr>
          <a:xfrm>
            <a:off x="2742404" y="1426128"/>
            <a:ext cx="1000256" cy="8805"/>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7" name="TextBox 6"/>
          <p:cNvSpPr txBox="1"/>
          <p:nvPr/>
        </p:nvSpPr>
        <p:spPr>
          <a:xfrm>
            <a:off x="4720856" y="1169119"/>
            <a:ext cx="4284921" cy="369332"/>
          </a:xfrm>
          <a:prstGeom prst="rect">
            <a:avLst/>
          </a:prstGeom>
          <a:noFill/>
        </p:spPr>
        <p:txBody>
          <a:bodyPr wrap="square" rtlCol="0">
            <a:spAutoFit/>
          </a:bodyPr>
          <a:lstStyle/>
          <a:p>
            <a:r>
              <a:rPr lang="en-US" dirty="0" smtClean="0"/>
              <a:t>Transferring data over the network</a:t>
            </a:r>
            <a:endParaRPr lang="en-US" dirty="0"/>
          </a:p>
        </p:txBody>
      </p:sp>
      <p:pic>
        <p:nvPicPr>
          <p:cNvPr id="8" name="Picture 7"/>
          <p:cNvPicPr>
            <a:picLocks noChangeAspect="1"/>
          </p:cNvPicPr>
          <p:nvPr/>
        </p:nvPicPr>
        <p:blipFill>
          <a:blip r:embed="rId6"/>
          <a:stretch>
            <a:fillRect/>
          </a:stretch>
        </p:blipFill>
        <p:spPr>
          <a:xfrm>
            <a:off x="2961838" y="2071037"/>
            <a:ext cx="561388" cy="863100"/>
          </a:xfrm>
          <a:prstGeom prst="rect">
            <a:avLst/>
          </a:prstGeom>
        </p:spPr>
      </p:pic>
      <p:sp>
        <p:nvSpPr>
          <p:cNvPr id="9" name="Oval 8"/>
          <p:cNvSpPr/>
          <p:nvPr/>
        </p:nvSpPr>
        <p:spPr>
          <a:xfrm>
            <a:off x="3113345" y="3154631"/>
            <a:ext cx="225395" cy="216462"/>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3002626" y="289277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235340" y="289277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478690" y="2898681"/>
            <a:ext cx="0" cy="259844"/>
          </a:xfrm>
          <a:prstGeom prst="line">
            <a:avLst/>
          </a:prstGeom>
          <a:ln w="9525">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369171" y="3154631"/>
            <a:ext cx="225395" cy="216462"/>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48458" y="3159947"/>
            <a:ext cx="225395" cy="216462"/>
          </a:xfrm>
          <a:prstGeom prst="ellipse">
            <a:avLst/>
          </a:prstGeom>
          <a:solidFill>
            <a:srgbClr val="92D050"/>
          </a:solidFill>
          <a:ln w="15875">
            <a:solidFill>
              <a:srgbClr val="0068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720856" y="2413171"/>
            <a:ext cx="4284921" cy="369332"/>
          </a:xfrm>
          <a:prstGeom prst="rect">
            <a:avLst/>
          </a:prstGeom>
          <a:noFill/>
        </p:spPr>
        <p:txBody>
          <a:bodyPr wrap="square" rtlCol="0">
            <a:spAutoFit/>
          </a:bodyPr>
          <a:lstStyle/>
          <a:p>
            <a:r>
              <a:rPr lang="en-US" dirty="0" smtClean="0"/>
              <a:t>Spilling data to disk</a:t>
            </a:r>
            <a:endParaRPr lang="en-US" dirty="0"/>
          </a:p>
        </p:txBody>
      </p:sp>
      <p:pic>
        <p:nvPicPr>
          <p:cNvPr id="16" name="Picture 15"/>
          <p:cNvPicPr>
            <a:picLocks noChangeAspect="1"/>
          </p:cNvPicPr>
          <p:nvPr/>
        </p:nvPicPr>
        <p:blipFill>
          <a:blip r:embed="rId7"/>
          <a:stretch>
            <a:fillRect/>
          </a:stretch>
        </p:blipFill>
        <p:spPr>
          <a:xfrm>
            <a:off x="2878270" y="4216037"/>
            <a:ext cx="646014" cy="955111"/>
          </a:xfrm>
          <a:prstGeom prst="rect">
            <a:avLst/>
          </a:prstGeom>
        </p:spPr>
      </p:pic>
      <p:sp>
        <p:nvSpPr>
          <p:cNvPr id="17" name="Cloud Callout 16"/>
          <p:cNvSpPr/>
          <p:nvPr/>
        </p:nvSpPr>
        <p:spPr>
          <a:xfrm>
            <a:off x="3053975" y="3735810"/>
            <a:ext cx="668807" cy="46554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20855" y="4558680"/>
            <a:ext cx="4284921" cy="369332"/>
          </a:xfrm>
          <a:prstGeom prst="rect">
            <a:avLst/>
          </a:prstGeom>
          <a:noFill/>
        </p:spPr>
        <p:txBody>
          <a:bodyPr wrap="square" rtlCol="0">
            <a:spAutoFit/>
          </a:bodyPr>
          <a:lstStyle/>
          <a:p>
            <a:r>
              <a:rPr lang="en-US" dirty="0" smtClean="0"/>
              <a:t>Caching to memory serialized</a:t>
            </a:r>
            <a:endParaRPr lang="en-US" dirty="0"/>
          </a:p>
        </p:txBody>
      </p:sp>
      <p:pic>
        <p:nvPicPr>
          <p:cNvPr id="19" name="Picture 18"/>
          <p:cNvPicPr>
            <a:picLocks noChangeAspect="1"/>
          </p:cNvPicPr>
          <p:nvPr/>
        </p:nvPicPr>
        <p:blipFill>
          <a:blip r:embed="rId8"/>
          <a:stretch>
            <a:fillRect/>
          </a:stretch>
        </p:blipFill>
        <p:spPr>
          <a:xfrm>
            <a:off x="2836262" y="5461120"/>
            <a:ext cx="730030" cy="1010811"/>
          </a:xfrm>
          <a:prstGeom prst="rect">
            <a:avLst/>
          </a:prstGeom>
        </p:spPr>
      </p:pic>
      <p:sp>
        <p:nvSpPr>
          <p:cNvPr id="20" name="TextBox 19"/>
          <p:cNvSpPr txBox="1"/>
          <p:nvPr/>
        </p:nvSpPr>
        <p:spPr>
          <a:xfrm>
            <a:off x="4720854" y="5849591"/>
            <a:ext cx="4284921" cy="369332"/>
          </a:xfrm>
          <a:prstGeom prst="rect">
            <a:avLst/>
          </a:prstGeom>
          <a:noFill/>
        </p:spPr>
        <p:txBody>
          <a:bodyPr wrap="square" rtlCol="0">
            <a:spAutoFit/>
          </a:bodyPr>
          <a:lstStyle/>
          <a:p>
            <a:r>
              <a:rPr lang="en-US" dirty="0" smtClean="0"/>
              <a:t>Broadcasting variables</a:t>
            </a:r>
            <a:endParaRPr lang="en-US" dirty="0"/>
          </a:p>
        </p:txBody>
      </p:sp>
    </p:spTree>
    <p:extLst>
      <p:ext uri="{BB962C8B-B14F-4D97-AF65-F5344CB8AC3E}">
        <p14:creationId xmlns:p14="http://schemas.microsoft.com/office/powerpoint/2010/main" xmlns="" val="2459131302"/>
      </p:ext>
    </p:extLst>
  </p:cSld>
  <p:clrMapOvr>
    <a:masterClrMapping/>
  </p:clrMapOvr>
  <p:transition>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1676989" y="1201783"/>
            <a:ext cx="2690949" cy="461665"/>
          </a:xfrm>
          <a:prstGeom prst="rect">
            <a:avLst/>
          </a:prstGeom>
          <a:noFill/>
        </p:spPr>
        <p:txBody>
          <a:bodyPr wrap="square" rtlCol="0">
            <a:spAutoFit/>
          </a:bodyPr>
          <a:lstStyle/>
          <a:p>
            <a:r>
              <a:rPr lang="en-US" sz="2400" dirty="0" smtClean="0">
                <a:solidFill>
                  <a:schemeClr val="accent1"/>
                </a:solidFill>
              </a:rPr>
              <a:t>Java serialization</a:t>
            </a:r>
            <a:endParaRPr lang="en-US" sz="2400" dirty="0">
              <a:solidFill>
                <a:schemeClr val="accent1"/>
              </a:solidFill>
            </a:endParaRPr>
          </a:p>
        </p:txBody>
      </p:sp>
      <p:sp>
        <p:nvSpPr>
          <p:cNvPr id="3" name="TextBox 2"/>
          <p:cNvSpPr txBox="1"/>
          <p:nvPr/>
        </p:nvSpPr>
        <p:spPr>
          <a:xfrm>
            <a:off x="6201092" y="1201783"/>
            <a:ext cx="2690949" cy="461665"/>
          </a:xfrm>
          <a:prstGeom prst="rect">
            <a:avLst/>
          </a:prstGeom>
          <a:noFill/>
        </p:spPr>
        <p:txBody>
          <a:bodyPr wrap="square" rtlCol="0">
            <a:spAutoFit/>
          </a:bodyPr>
          <a:lstStyle/>
          <a:p>
            <a:r>
              <a:rPr lang="en-US" sz="2400" dirty="0" smtClean="0">
                <a:solidFill>
                  <a:schemeClr val="accent1"/>
                </a:solidFill>
              </a:rPr>
              <a:t>Kryo serialization</a:t>
            </a:r>
            <a:endParaRPr lang="en-US" sz="2400" dirty="0">
              <a:solidFill>
                <a:schemeClr val="accent1"/>
              </a:solidFill>
            </a:endParaRPr>
          </a:p>
        </p:txBody>
      </p:sp>
      <p:sp>
        <p:nvSpPr>
          <p:cNvPr id="4" name="TextBox 3"/>
          <p:cNvSpPr txBox="1"/>
          <p:nvPr/>
        </p:nvSpPr>
        <p:spPr>
          <a:xfrm>
            <a:off x="4984069" y="1232560"/>
            <a:ext cx="600891" cy="400110"/>
          </a:xfrm>
          <a:prstGeom prst="rect">
            <a:avLst/>
          </a:prstGeom>
          <a:noFill/>
        </p:spPr>
        <p:txBody>
          <a:bodyPr wrap="square" rtlCol="0">
            <a:spAutoFit/>
          </a:bodyPr>
          <a:lstStyle/>
          <a:p>
            <a:r>
              <a:rPr lang="en-US" sz="2000" dirty="0">
                <a:solidFill>
                  <a:srgbClr val="FFC000"/>
                </a:solidFill>
              </a:rPr>
              <a:t>v</a:t>
            </a:r>
            <a:r>
              <a:rPr lang="en-US" sz="2000" dirty="0" smtClean="0">
                <a:solidFill>
                  <a:srgbClr val="FFC000"/>
                </a:solidFill>
              </a:rPr>
              <a:t>s.</a:t>
            </a:r>
            <a:endParaRPr lang="en-US" sz="2000" dirty="0">
              <a:solidFill>
                <a:srgbClr val="FFC000"/>
              </a:solidFill>
            </a:endParaRPr>
          </a:p>
        </p:txBody>
      </p:sp>
      <p:pic>
        <p:nvPicPr>
          <p:cNvPr id="5" name="Picture 4"/>
          <p:cNvPicPr>
            <a:picLocks noChangeAspect="1"/>
          </p:cNvPicPr>
          <p:nvPr/>
        </p:nvPicPr>
        <p:blipFill>
          <a:blip r:embed="rId4"/>
          <a:stretch>
            <a:fillRect/>
          </a:stretch>
        </p:blipFill>
        <p:spPr>
          <a:xfrm>
            <a:off x="6182155" y="280647"/>
            <a:ext cx="2471918" cy="105001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525486" y="280647"/>
            <a:ext cx="791182" cy="791182"/>
          </a:xfrm>
          <a:prstGeom prst="rect">
            <a:avLst/>
          </a:prstGeom>
        </p:spPr>
      </p:pic>
      <p:sp>
        <p:nvSpPr>
          <p:cNvPr id="7" name="TextBox 6"/>
          <p:cNvSpPr txBox="1"/>
          <p:nvPr/>
        </p:nvSpPr>
        <p:spPr>
          <a:xfrm>
            <a:off x="577164" y="2490650"/>
            <a:ext cx="5007796"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U</a:t>
            </a:r>
            <a:r>
              <a:rPr lang="en-US" sz="1400" dirty="0" smtClean="0"/>
              <a:t>ses </a:t>
            </a:r>
            <a:r>
              <a:rPr lang="en-US" sz="1400" dirty="0"/>
              <a:t>Java’s </a:t>
            </a:r>
            <a:r>
              <a:rPr lang="en-US" sz="1400" dirty="0" err="1">
                <a:latin typeface="Anonymous Pro" panose="02060609030202000504" pitchFamily="49" charset="0"/>
                <a:ea typeface="Anonymous Pro" panose="02060609030202000504" pitchFamily="49" charset="0"/>
              </a:rPr>
              <a:t>ObjectOutputStream</a:t>
            </a:r>
            <a:r>
              <a:rPr lang="en-US" sz="1400" dirty="0"/>
              <a:t> </a:t>
            </a:r>
            <a:r>
              <a:rPr lang="en-US" sz="1400" dirty="0" smtClean="0"/>
              <a:t>framework</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Works with any class you create that implements </a:t>
            </a:r>
            <a:r>
              <a:rPr lang="en-US" sz="1400" dirty="0" err="1" smtClean="0">
                <a:latin typeface="Anonymous Pro" panose="02060609030202000504" pitchFamily="49" charset="0"/>
                <a:ea typeface="Anonymous Pro" panose="02060609030202000504" pitchFamily="49" charset="0"/>
              </a:rPr>
              <a:t>java.io.Serializable</a:t>
            </a:r>
            <a:endParaRPr lang="en-US" sz="1400" dirty="0" smtClean="0">
              <a:latin typeface="Anonymous Pro" panose="02060609030202000504" pitchFamily="49" charset="0"/>
              <a:ea typeface="Anonymous Pro" panose="02060609030202000504" pitchFamily="49" charset="0"/>
            </a:endParaRP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You can control the performance of serialization more closely by extending </a:t>
            </a:r>
            <a:r>
              <a:rPr lang="en-US" sz="1400" dirty="0" err="1" smtClean="0">
                <a:latin typeface="Anonymous Pro" panose="02060609030202000504" pitchFamily="49" charset="0"/>
                <a:ea typeface="Anonymous Pro" panose="02060609030202000504" pitchFamily="49" charset="0"/>
              </a:rPr>
              <a:t>java.io.Externalizable</a:t>
            </a:r>
            <a:endParaRPr lang="en-US" sz="1400" dirty="0" smtClean="0">
              <a:latin typeface="Anonymous Pro" panose="02060609030202000504" pitchFamily="49" charset="0"/>
              <a:ea typeface="Anonymous Pro" panose="02060609030202000504" pitchFamily="49" charset="0"/>
            </a:endParaRPr>
          </a:p>
          <a:p>
            <a:pPr marL="285750" indent="-285750">
              <a:buFont typeface="Arial" panose="020B0604020202020204" pitchFamily="34" charset="0"/>
              <a:buChar char="•"/>
            </a:pPr>
            <a:endParaRPr lang="en-US" sz="1400" dirty="0">
              <a:latin typeface="Anonymous Pro" panose="02060609030202000504" pitchFamily="49" charset="0"/>
              <a:ea typeface="Anonymous Pro" panose="02060609030202000504" pitchFamily="49" charset="0"/>
            </a:endParaRPr>
          </a:p>
          <a:p>
            <a:pPr marL="285750" indent="-285750">
              <a:buFont typeface="Arial" panose="020B0604020202020204" pitchFamily="34" charset="0"/>
              <a:buChar char="•"/>
            </a:pPr>
            <a:r>
              <a:rPr lang="en-US" sz="1400" dirty="0" smtClean="0"/>
              <a:t>Flexible, but quite slow</a:t>
            </a:r>
          </a:p>
          <a:p>
            <a:pPr marL="285750" indent="-285750">
              <a:buFont typeface="Arial" panose="020B0604020202020204" pitchFamily="34" charset="0"/>
              <a:buChar char="•"/>
            </a:pPr>
            <a:endParaRPr lang="en-US" sz="1400" dirty="0">
              <a:latin typeface="Anonymous Pro" panose="02060609030202000504" pitchFamily="49" charset="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Leads to large serialized formats for many classes</a:t>
            </a:r>
            <a:endParaRPr lang="en-US" sz="1400" dirty="0">
              <a:ea typeface="Anonymous Pro" panose="02060609030202000504" pitchFamily="49" charset="0"/>
            </a:endParaRPr>
          </a:p>
        </p:txBody>
      </p:sp>
      <p:sp>
        <p:nvSpPr>
          <p:cNvPr id="8" name="TextBox 7"/>
          <p:cNvSpPr txBox="1"/>
          <p:nvPr/>
        </p:nvSpPr>
        <p:spPr>
          <a:xfrm>
            <a:off x="6024376" y="2490650"/>
            <a:ext cx="5007796"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Recommended serialization for production apps</a:t>
            </a:r>
          </a:p>
          <a:p>
            <a:pPr marL="285750" indent="-285750">
              <a:buFont typeface="Arial" panose="020B0604020202020204" pitchFamily="34" charset="0"/>
              <a:buChar char="•"/>
            </a:pPr>
            <a:endParaRPr lang="en-US" sz="1400" dirty="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Use </a:t>
            </a:r>
            <a:r>
              <a:rPr lang="en-US" sz="1400" dirty="0" err="1" smtClean="0">
                <a:ea typeface="Anonymous Pro" panose="02060609030202000504" pitchFamily="49" charset="0"/>
              </a:rPr>
              <a:t>Kyro</a:t>
            </a:r>
            <a:r>
              <a:rPr lang="en-US" sz="1400" dirty="0" smtClean="0">
                <a:ea typeface="Anonymous Pro" panose="02060609030202000504" pitchFamily="49" charset="0"/>
              </a:rPr>
              <a:t> version 2 for speedy serialization (10x) and more compactness</a:t>
            </a:r>
          </a:p>
          <a:p>
            <a:pPr marL="285750" indent="-285750">
              <a:buFont typeface="Arial" panose="020B0604020202020204" pitchFamily="34" charset="0"/>
              <a:buChar char="•"/>
            </a:pPr>
            <a:endParaRPr lang="en-US" sz="1400" dirty="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Does not support all </a:t>
            </a:r>
            <a:r>
              <a:rPr lang="en-US" sz="1400" dirty="0" smtClean="0">
                <a:latin typeface="Anonymous Pro" panose="02060609030202000504" pitchFamily="49" charset="0"/>
                <a:ea typeface="Anonymous Pro" panose="02060609030202000504" pitchFamily="49" charset="0"/>
              </a:rPr>
              <a:t>Serializable</a:t>
            </a:r>
            <a:r>
              <a:rPr lang="en-US" sz="1400" dirty="0" smtClean="0">
                <a:ea typeface="Anonymous Pro" panose="02060609030202000504" pitchFamily="49" charset="0"/>
              </a:rPr>
              <a:t> types</a:t>
            </a:r>
          </a:p>
          <a:p>
            <a:pPr marL="285750" indent="-285750">
              <a:buFont typeface="Arial" panose="020B0604020202020204" pitchFamily="34" charset="0"/>
              <a:buChar char="•"/>
            </a:pPr>
            <a:endParaRPr lang="en-US" sz="1400" dirty="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Requires you to </a:t>
            </a:r>
            <a:r>
              <a:rPr lang="en-US" sz="1400" i="1" dirty="0" smtClean="0">
                <a:ea typeface="Anonymous Pro" panose="02060609030202000504" pitchFamily="49" charset="0"/>
              </a:rPr>
              <a:t>register</a:t>
            </a:r>
            <a:r>
              <a:rPr lang="en-US" sz="1400" dirty="0" smtClean="0">
                <a:ea typeface="Anonymous Pro" panose="02060609030202000504" pitchFamily="49" charset="0"/>
              </a:rPr>
              <a:t> the classes you’ll use in advance</a:t>
            </a:r>
          </a:p>
          <a:p>
            <a:pPr marL="285750" indent="-285750">
              <a:buFont typeface="Arial" panose="020B0604020202020204" pitchFamily="34" charset="0"/>
              <a:buChar char="•"/>
            </a:pPr>
            <a:endParaRPr lang="en-US" sz="1400" dirty="0">
              <a:ea typeface="Anonymous Pro" panose="02060609030202000504" pitchFamily="49" charset="0"/>
            </a:endParaRPr>
          </a:p>
          <a:p>
            <a:pPr marL="285750" indent="-285750">
              <a:buFont typeface="Arial" panose="020B0604020202020204" pitchFamily="34" charset="0"/>
              <a:buChar char="•"/>
            </a:pPr>
            <a:r>
              <a:rPr lang="en-US" sz="1400" dirty="0" smtClean="0">
                <a:ea typeface="Anonymous Pro" panose="02060609030202000504" pitchFamily="49" charset="0"/>
              </a:rPr>
              <a:t>If set, will be used for serializing shuffle data between nodes and also serializing RDDs to disk</a:t>
            </a:r>
            <a:endParaRPr lang="en-US" sz="1400" dirty="0">
              <a:ea typeface="Anonymous Pro" panose="02060609030202000504" pitchFamily="49" charset="0"/>
            </a:endParaRPr>
          </a:p>
        </p:txBody>
      </p:sp>
      <p:sp>
        <p:nvSpPr>
          <p:cNvPr id="9" name="TextBox 8"/>
          <p:cNvSpPr txBox="1"/>
          <p:nvPr/>
        </p:nvSpPr>
        <p:spPr>
          <a:xfrm>
            <a:off x="5802969" y="5522228"/>
            <a:ext cx="5864633" cy="307777"/>
          </a:xfrm>
          <a:prstGeom prst="rect">
            <a:avLst/>
          </a:prstGeom>
          <a:noFill/>
        </p:spPr>
        <p:txBody>
          <a:bodyPr wrap="square" rtlCol="0">
            <a:spAutoFit/>
          </a:bodyPr>
          <a:lstStyle/>
          <a:p>
            <a:r>
              <a:rPr lang="en-US" sz="1400" dirty="0" err="1" smtClean="0">
                <a:latin typeface="Candara" panose="020E0502030303020204" pitchFamily="34" charset="0"/>
              </a:rPr>
              <a:t>conf.set</a:t>
            </a:r>
            <a:r>
              <a:rPr lang="en-US" sz="1400" dirty="0" smtClean="0">
                <a:latin typeface="Candara" panose="020E0502030303020204" pitchFamily="34" charset="0"/>
              </a:rPr>
              <a:t>(“</a:t>
            </a:r>
            <a:r>
              <a:rPr lang="en-US" sz="1400" dirty="0" err="1" smtClean="0">
                <a:solidFill>
                  <a:schemeClr val="accent2"/>
                </a:solidFill>
                <a:latin typeface="Candara" panose="020E0502030303020204" pitchFamily="34" charset="0"/>
              </a:rPr>
              <a:t>spark.serializer</a:t>
            </a:r>
            <a:r>
              <a:rPr lang="en-US" sz="1400" dirty="0" smtClean="0">
                <a:latin typeface="Candara" panose="020E0502030303020204" pitchFamily="34" charset="0"/>
              </a:rPr>
              <a:t>”, </a:t>
            </a:r>
            <a:r>
              <a:rPr lang="en-US" sz="1400" dirty="0">
                <a:latin typeface="Candara" panose="020E0502030303020204" pitchFamily="34" charset="0"/>
              </a:rPr>
              <a:t>"</a:t>
            </a:r>
            <a:r>
              <a:rPr lang="en-US" sz="1400" dirty="0" err="1">
                <a:solidFill>
                  <a:schemeClr val="accent4"/>
                </a:solidFill>
                <a:latin typeface="Candara" panose="020E0502030303020204" pitchFamily="34" charset="0"/>
              </a:rPr>
              <a:t>org.apache.spark.serializer.KryoSerializer</a:t>
            </a:r>
            <a:r>
              <a:rPr lang="en-US" sz="1400" dirty="0">
                <a:latin typeface="Candara" panose="020E0502030303020204" pitchFamily="34" charset="0"/>
              </a:rPr>
              <a:t>")</a:t>
            </a:r>
          </a:p>
        </p:txBody>
      </p:sp>
    </p:spTree>
    <p:extLst>
      <p:ext uri="{BB962C8B-B14F-4D97-AF65-F5344CB8AC3E}">
        <p14:creationId xmlns:p14="http://schemas.microsoft.com/office/powerpoint/2010/main" xmlns="" val="80092507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3" name="Title 1"/>
          <p:cNvSpPr txBox="1">
            <a:spLocks/>
          </p:cNvSpPr>
          <p:nvPr/>
        </p:nvSpPr>
        <p:spPr>
          <a:xfrm>
            <a:off x="826445" y="3721994"/>
            <a:ext cx="11012629" cy="207722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Broadcast variables</a:t>
            </a:r>
          </a:p>
          <a:p>
            <a:r>
              <a:rPr lang="en-US" sz="3600" dirty="0"/>
              <a:t>	</a:t>
            </a:r>
            <a:r>
              <a:rPr lang="en-US" sz="3600" dirty="0" smtClean="0"/>
              <a:t>										&amp;</a:t>
            </a:r>
          </a:p>
          <a:p>
            <a:r>
              <a:rPr lang="en-US" sz="3600" dirty="0"/>
              <a:t>	</a:t>
            </a:r>
            <a:r>
              <a:rPr lang="en-US" sz="3600" dirty="0" smtClean="0"/>
              <a:t>										  Accumulators</a:t>
            </a:r>
            <a:endParaRPr lang="en-US" sz="3600" dirty="0"/>
          </a:p>
        </p:txBody>
      </p:sp>
      <p:pic>
        <p:nvPicPr>
          <p:cNvPr id="4" name="Picture 3"/>
          <p:cNvPicPr>
            <a:picLocks noChangeAspect="1"/>
          </p:cNvPicPr>
          <p:nvPr/>
        </p:nvPicPr>
        <p:blipFill>
          <a:blip r:embed="rId5"/>
          <a:stretch>
            <a:fillRect/>
          </a:stretch>
        </p:blipFill>
        <p:spPr>
          <a:xfrm>
            <a:off x="2066360" y="1774193"/>
            <a:ext cx="1362265" cy="1886213"/>
          </a:xfrm>
          <a:prstGeom prst="rect">
            <a:avLst/>
          </a:prstGeom>
        </p:spPr>
      </p:pic>
      <p:pic>
        <p:nvPicPr>
          <p:cNvPr id="5" name="Picture 4"/>
          <p:cNvPicPr>
            <a:picLocks noChangeAspect="1"/>
          </p:cNvPicPr>
          <p:nvPr/>
        </p:nvPicPr>
        <p:blipFill>
          <a:blip r:embed="rId6"/>
          <a:stretch>
            <a:fillRect/>
          </a:stretch>
        </p:blipFill>
        <p:spPr>
          <a:xfrm>
            <a:off x="7415638" y="2258660"/>
            <a:ext cx="1541643" cy="917278"/>
          </a:xfrm>
          <a:prstGeom prst="rect">
            <a:avLst/>
          </a:prstGeom>
        </p:spPr>
      </p:pic>
      <p:cxnSp>
        <p:nvCxnSpPr>
          <p:cNvPr id="6" name="Straight Arrow Connector 5"/>
          <p:cNvCxnSpPr/>
          <p:nvPr/>
        </p:nvCxnSpPr>
        <p:spPr>
          <a:xfrm flipV="1">
            <a:off x="7303349" y="3330485"/>
            <a:ext cx="466232" cy="884066"/>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186459" y="3330485"/>
            <a:ext cx="2593" cy="83535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8605930" y="3330485"/>
            <a:ext cx="351351" cy="835358"/>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88286" y="4070730"/>
            <a:ext cx="837126" cy="584775"/>
          </a:xfrm>
          <a:prstGeom prst="rect">
            <a:avLst/>
          </a:prstGeom>
          <a:noFill/>
        </p:spPr>
        <p:txBody>
          <a:bodyPr wrap="square" rtlCol="0">
            <a:spAutoFit/>
          </a:bodyPr>
          <a:lstStyle/>
          <a:p>
            <a:r>
              <a:rPr lang="en-US" sz="3200" dirty="0" smtClean="0">
                <a:solidFill>
                  <a:schemeClr val="accent1"/>
                </a:solidFill>
              </a:rPr>
              <a:t>+</a:t>
            </a:r>
            <a:endParaRPr lang="en-US" sz="3200" dirty="0">
              <a:solidFill>
                <a:schemeClr val="accent1"/>
              </a:solidFill>
            </a:endParaRPr>
          </a:p>
        </p:txBody>
      </p:sp>
      <p:sp>
        <p:nvSpPr>
          <p:cNvPr id="10" name="TextBox 9"/>
          <p:cNvSpPr txBox="1"/>
          <p:nvPr/>
        </p:nvSpPr>
        <p:spPr>
          <a:xfrm>
            <a:off x="6932455" y="4070731"/>
            <a:ext cx="837126" cy="584775"/>
          </a:xfrm>
          <a:prstGeom prst="rect">
            <a:avLst/>
          </a:prstGeom>
          <a:noFill/>
        </p:spPr>
        <p:txBody>
          <a:bodyPr wrap="square" rtlCol="0">
            <a:spAutoFit/>
          </a:bodyPr>
          <a:lstStyle/>
          <a:p>
            <a:r>
              <a:rPr lang="en-US" sz="3200" dirty="0" smtClean="0">
                <a:solidFill>
                  <a:schemeClr val="accent1"/>
                </a:solidFill>
              </a:rPr>
              <a:t>+</a:t>
            </a:r>
            <a:endParaRPr lang="en-US" sz="3200" dirty="0">
              <a:solidFill>
                <a:schemeClr val="accent1"/>
              </a:solidFill>
            </a:endParaRPr>
          </a:p>
        </p:txBody>
      </p:sp>
      <p:sp>
        <p:nvSpPr>
          <p:cNvPr id="11" name="TextBox 10"/>
          <p:cNvSpPr txBox="1"/>
          <p:nvPr/>
        </p:nvSpPr>
        <p:spPr>
          <a:xfrm>
            <a:off x="7978928" y="4078110"/>
            <a:ext cx="837126" cy="584775"/>
          </a:xfrm>
          <a:prstGeom prst="rect">
            <a:avLst/>
          </a:prstGeom>
          <a:noFill/>
        </p:spPr>
        <p:txBody>
          <a:bodyPr wrap="square" rtlCol="0">
            <a:spAutoFit/>
          </a:bodyPr>
          <a:lstStyle/>
          <a:p>
            <a:r>
              <a:rPr lang="en-US" sz="3200" dirty="0" smtClean="0">
                <a:solidFill>
                  <a:schemeClr val="accent1"/>
                </a:solidFill>
              </a:rPr>
              <a:t>+</a:t>
            </a:r>
            <a:endParaRPr lang="en-US" sz="3200" dirty="0">
              <a:solidFill>
                <a:schemeClr val="accent1"/>
              </a:solidFill>
            </a:endParaRPr>
          </a:p>
        </p:txBody>
      </p:sp>
    </p:spTree>
    <p:extLst>
      <p:ext uri="{BB962C8B-B14F-4D97-AF65-F5344CB8AC3E}">
        <p14:creationId xmlns:p14="http://schemas.microsoft.com/office/powerpoint/2010/main" xmlns="" val="108468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127008" y="2913053"/>
            <a:ext cx="1810029" cy="1076968"/>
          </a:xfrm>
          <a:prstGeom prst="rect">
            <a:avLst/>
          </a:prstGeom>
        </p:spPr>
      </p:pic>
      <p:sp>
        <p:nvSpPr>
          <p:cNvPr id="3" name="Rectangle 2"/>
          <p:cNvSpPr/>
          <p:nvPr/>
        </p:nvSpPr>
        <p:spPr>
          <a:xfrm>
            <a:off x="5702684" y="1058061"/>
            <a:ext cx="1166467" cy="1316509"/>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4" name="Rectangle 3"/>
          <p:cNvSpPr/>
          <p:nvPr/>
        </p:nvSpPr>
        <p:spPr>
          <a:xfrm>
            <a:off x="5702684" y="2793283"/>
            <a:ext cx="1166467" cy="1316509"/>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5" name="Rectangle 4"/>
          <p:cNvSpPr/>
          <p:nvPr/>
        </p:nvSpPr>
        <p:spPr>
          <a:xfrm>
            <a:off x="5702683" y="4406492"/>
            <a:ext cx="1166467" cy="1316509"/>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6" name="TextBox 5"/>
          <p:cNvSpPr txBox="1"/>
          <p:nvPr/>
        </p:nvSpPr>
        <p:spPr>
          <a:xfrm>
            <a:off x="1650380" y="4109792"/>
            <a:ext cx="1182029" cy="369332"/>
          </a:xfrm>
          <a:prstGeom prst="rect">
            <a:avLst/>
          </a:prstGeom>
          <a:noFill/>
        </p:spPr>
        <p:txBody>
          <a:bodyPr wrap="square" rtlCol="0">
            <a:spAutoFit/>
          </a:bodyPr>
          <a:lstStyle/>
          <a:p>
            <a:r>
              <a:rPr lang="en-US" dirty="0"/>
              <a:t>x</a:t>
            </a:r>
            <a:r>
              <a:rPr lang="en-US" dirty="0" smtClean="0"/>
              <a:t> = 5</a:t>
            </a:r>
            <a:endParaRPr lang="en-US" dirty="0"/>
          </a:p>
        </p:txBody>
      </p:sp>
      <p:cxnSp>
        <p:nvCxnSpPr>
          <p:cNvPr id="7" name="Straight Arrow Connector 6"/>
          <p:cNvCxnSpPr/>
          <p:nvPr/>
        </p:nvCxnSpPr>
        <p:spPr>
          <a:xfrm flipV="1">
            <a:off x="3146885" y="1605776"/>
            <a:ext cx="2317213" cy="1629540"/>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299285" y="3334215"/>
            <a:ext cx="2164813" cy="5350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308218" y="1439384"/>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0" name="Oval 9"/>
          <p:cNvSpPr/>
          <p:nvPr/>
        </p:nvSpPr>
        <p:spPr>
          <a:xfrm>
            <a:off x="6285915" y="3167823"/>
            <a:ext cx="173037" cy="166392"/>
          </a:xfrm>
          <a:prstGeom prst="ellipse">
            <a:avLst/>
          </a:prstGeom>
          <a:solidFill>
            <a:srgbClr val="92D050"/>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TextBox 10"/>
          <p:cNvSpPr txBox="1"/>
          <p:nvPr/>
        </p:nvSpPr>
        <p:spPr>
          <a:xfrm>
            <a:off x="4021873" y="3387716"/>
            <a:ext cx="1182029" cy="369332"/>
          </a:xfrm>
          <a:prstGeom prst="rect">
            <a:avLst/>
          </a:prstGeom>
          <a:noFill/>
        </p:spPr>
        <p:txBody>
          <a:bodyPr wrap="square" rtlCol="0">
            <a:spAutoFit/>
          </a:bodyPr>
          <a:lstStyle/>
          <a:p>
            <a:r>
              <a:rPr lang="en-US" dirty="0">
                <a:solidFill>
                  <a:schemeClr val="accent3"/>
                </a:solidFill>
              </a:rPr>
              <a:t>x</a:t>
            </a:r>
            <a:r>
              <a:rPr lang="en-US" dirty="0" smtClean="0">
                <a:solidFill>
                  <a:schemeClr val="accent3"/>
                </a:solidFill>
              </a:rPr>
              <a:t> = 5</a:t>
            </a:r>
            <a:endParaRPr lang="en-US" dirty="0">
              <a:solidFill>
                <a:schemeClr val="accent3"/>
              </a:solidFill>
            </a:endParaRPr>
          </a:p>
        </p:txBody>
      </p:sp>
      <p:sp>
        <p:nvSpPr>
          <p:cNvPr id="12" name="TextBox 11"/>
          <p:cNvSpPr txBox="1"/>
          <p:nvPr/>
        </p:nvSpPr>
        <p:spPr>
          <a:xfrm>
            <a:off x="3790676" y="2005238"/>
            <a:ext cx="1182029" cy="369332"/>
          </a:xfrm>
          <a:prstGeom prst="rect">
            <a:avLst/>
          </a:prstGeom>
          <a:noFill/>
        </p:spPr>
        <p:txBody>
          <a:bodyPr wrap="square" rtlCol="0">
            <a:spAutoFit/>
          </a:bodyPr>
          <a:lstStyle/>
          <a:p>
            <a:r>
              <a:rPr lang="en-US" dirty="0">
                <a:solidFill>
                  <a:schemeClr val="accent3"/>
                </a:solidFill>
              </a:rPr>
              <a:t>x</a:t>
            </a:r>
            <a:r>
              <a:rPr lang="en-US" dirty="0" smtClean="0">
                <a:solidFill>
                  <a:schemeClr val="accent3"/>
                </a:solidFill>
              </a:rPr>
              <a:t> = 5</a:t>
            </a:r>
            <a:endParaRPr lang="en-US" dirty="0">
              <a:solidFill>
                <a:schemeClr val="accent3"/>
              </a:solidFill>
            </a:endParaRPr>
          </a:p>
        </p:txBody>
      </p:sp>
      <p:cxnSp>
        <p:nvCxnSpPr>
          <p:cNvPr id="13" name="Straight Arrow Connector 12"/>
          <p:cNvCxnSpPr/>
          <p:nvPr/>
        </p:nvCxnSpPr>
        <p:spPr>
          <a:xfrm flipV="1">
            <a:off x="3299285" y="1704675"/>
            <a:ext cx="2317213" cy="1629540"/>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299285" y="3486615"/>
            <a:ext cx="2164813" cy="53501"/>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21873" y="3535879"/>
            <a:ext cx="1182029" cy="369332"/>
          </a:xfrm>
          <a:prstGeom prst="rect">
            <a:avLst/>
          </a:prstGeom>
          <a:noFill/>
        </p:spPr>
        <p:txBody>
          <a:bodyPr wrap="square" rtlCol="0">
            <a:spAutoFit/>
          </a:bodyPr>
          <a:lstStyle/>
          <a:p>
            <a:r>
              <a:rPr lang="en-US" dirty="0">
                <a:solidFill>
                  <a:schemeClr val="accent4"/>
                </a:solidFill>
              </a:rPr>
              <a:t>x</a:t>
            </a:r>
            <a:r>
              <a:rPr lang="en-US" dirty="0" smtClean="0">
                <a:solidFill>
                  <a:schemeClr val="accent4"/>
                </a:solidFill>
              </a:rPr>
              <a:t> = 5</a:t>
            </a:r>
            <a:endParaRPr lang="en-US" dirty="0">
              <a:solidFill>
                <a:schemeClr val="accent4"/>
              </a:solidFill>
            </a:endParaRPr>
          </a:p>
        </p:txBody>
      </p:sp>
      <p:sp>
        <p:nvSpPr>
          <p:cNvPr id="16" name="TextBox 15"/>
          <p:cNvSpPr txBox="1"/>
          <p:nvPr/>
        </p:nvSpPr>
        <p:spPr>
          <a:xfrm>
            <a:off x="4444639" y="2414291"/>
            <a:ext cx="1182029" cy="369332"/>
          </a:xfrm>
          <a:prstGeom prst="rect">
            <a:avLst/>
          </a:prstGeom>
          <a:noFill/>
        </p:spPr>
        <p:txBody>
          <a:bodyPr wrap="square" rtlCol="0">
            <a:spAutoFit/>
          </a:bodyPr>
          <a:lstStyle/>
          <a:p>
            <a:r>
              <a:rPr lang="en-US" dirty="0">
                <a:solidFill>
                  <a:schemeClr val="accent4"/>
                </a:solidFill>
              </a:rPr>
              <a:t>x</a:t>
            </a:r>
            <a:r>
              <a:rPr lang="en-US" dirty="0" smtClean="0">
                <a:solidFill>
                  <a:schemeClr val="accent4"/>
                </a:solidFill>
              </a:rPr>
              <a:t> = 5</a:t>
            </a:r>
            <a:endParaRPr lang="en-US" dirty="0">
              <a:solidFill>
                <a:schemeClr val="accent4"/>
              </a:solidFill>
            </a:endParaRPr>
          </a:p>
        </p:txBody>
      </p:sp>
      <p:sp>
        <p:nvSpPr>
          <p:cNvPr id="17" name="Oval 16"/>
          <p:cNvSpPr/>
          <p:nvPr/>
        </p:nvSpPr>
        <p:spPr>
          <a:xfrm>
            <a:off x="6566322" y="1440677"/>
            <a:ext cx="173037" cy="166392"/>
          </a:xfrm>
          <a:prstGeom prst="ellips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8" name="Oval 17"/>
          <p:cNvSpPr/>
          <p:nvPr/>
        </p:nvSpPr>
        <p:spPr>
          <a:xfrm>
            <a:off x="6544019" y="3169116"/>
            <a:ext cx="173037" cy="166392"/>
          </a:xfrm>
          <a:prstGeom prst="ellipse">
            <a:avLst/>
          </a:prstGeom>
          <a:solidFill>
            <a:schemeClr val="accent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Tree>
    <p:extLst>
      <p:ext uri="{BB962C8B-B14F-4D97-AF65-F5344CB8AC3E}">
        <p14:creationId xmlns:p14="http://schemas.microsoft.com/office/powerpoint/2010/main" xmlns="" val="151302861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animBg="1"/>
      <p:bldP spid="18"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2025336" y="1781443"/>
            <a:ext cx="9220200"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BBE6FB"/>
                </a:solidFill>
              </a:rPr>
              <a:t>Broadcast variables </a:t>
            </a:r>
            <a:r>
              <a:rPr lang="en-US" dirty="0" smtClean="0"/>
              <a:t>– Send a large read-only lookup table to all the nodes, or send a large feature vector in a ML algorithm to all nodes</a:t>
            </a:r>
          </a:p>
          <a:p>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solidFill>
                  <a:srgbClr val="BBE6FB"/>
                </a:solidFill>
              </a:rPr>
              <a:t>Accumulators</a:t>
            </a:r>
            <a:r>
              <a:rPr lang="en-US" dirty="0" smtClean="0"/>
              <a:t> – count events that occur during job execution for debugging purposes. Example: How many lines of the input file were blank? Or how many corrupt records were in the input dataset?</a:t>
            </a:r>
            <a:endParaRPr lang="en-US" dirty="0"/>
          </a:p>
        </p:txBody>
      </p:sp>
      <p:pic>
        <p:nvPicPr>
          <p:cNvPr id="3" name="Picture 2"/>
          <p:cNvPicPr>
            <a:picLocks noChangeAspect="1"/>
          </p:cNvPicPr>
          <p:nvPr/>
        </p:nvPicPr>
        <p:blipFill>
          <a:blip r:embed="rId4"/>
          <a:stretch>
            <a:fillRect/>
          </a:stretch>
        </p:blipFill>
        <p:spPr>
          <a:xfrm>
            <a:off x="997414" y="1494662"/>
            <a:ext cx="802154" cy="1110675"/>
          </a:xfrm>
          <a:prstGeom prst="rect">
            <a:avLst/>
          </a:prstGeom>
        </p:spPr>
      </p:pic>
      <p:pic>
        <p:nvPicPr>
          <p:cNvPr id="4" name="Picture 3"/>
          <p:cNvPicPr>
            <a:picLocks noChangeAspect="1"/>
          </p:cNvPicPr>
          <p:nvPr/>
        </p:nvPicPr>
        <p:blipFill>
          <a:blip r:embed="rId5"/>
          <a:stretch>
            <a:fillRect/>
          </a:stretch>
        </p:blipFill>
        <p:spPr>
          <a:xfrm>
            <a:off x="839726" y="3659365"/>
            <a:ext cx="1060203" cy="630821"/>
          </a:xfrm>
          <a:prstGeom prst="rect">
            <a:avLst/>
          </a:prstGeom>
        </p:spPr>
      </p:pic>
      <p:cxnSp>
        <p:nvCxnSpPr>
          <p:cNvPr id="5" name="Straight Arrow Connector 4"/>
          <p:cNvCxnSpPr/>
          <p:nvPr/>
        </p:nvCxnSpPr>
        <p:spPr>
          <a:xfrm flipV="1">
            <a:off x="735981" y="4415732"/>
            <a:ext cx="234297"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1389749" y="4415731"/>
            <a:ext cx="4153" cy="56160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806629" y="4415732"/>
            <a:ext cx="210122"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99929" y="488992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9" name="TextBox 8"/>
          <p:cNvSpPr txBox="1"/>
          <p:nvPr/>
        </p:nvSpPr>
        <p:spPr>
          <a:xfrm>
            <a:off x="421163" y="488992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0" name="TextBox 9"/>
          <p:cNvSpPr txBox="1"/>
          <p:nvPr/>
        </p:nvSpPr>
        <p:spPr>
          <a:xfrm>
            <a:off x="1189003" y="4916494"/>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1" name="Title 1"/>
          <p:cNvSpPr txBox="1">
            <a:spLocks/>
          </p:cNvSpPr>
          <p:nvPr/>
        </p:nvSpPr>
        <p:spPr>
          <a:xfrm>
            <a:off x="1224109" y="391768"/>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Use Cases:</a:t>
            </a:r>
            <a:endParaRPr lang="en-US" dirty="0"/>
          </a:p>
        </p:txBody>
      </p:sp>
    </p:spTree>
    <p:extLst>
      <p:ext uri="{BB962C8B-B14F-4D97-AF65-F5344CB8AC3E}">
        <p14:creationId xmlns:p14="http://schemas.microsoft.com/office/powerpoint/2010/main" xmlns="" val="51341306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Programming Experience</a:t>
            </a:r>
            <a:endParaRPr lang="en-US" dirty="0"/>
          </a:p>
        </p:txBody>
      </p:sp>
      <p:pic>
        <p:nvPicPr>
          <p:cNvPr id="4" name="Picture 3"/>
          <p:cNvPicPr>
            <a:picLocks noChangeAspect="1"/>
          </p:cNvPicPr>
          <p:nvPr/>
        </p:nvPicPr>
        <p:blipFill>
          <a:blip r:embed="rId4"/>
          <a:stretch>
            <a:fillRect/>
          </a:stretch>
        </p:blipFill>
        <p:spPr>
          <a:xfrm>
            <a:off x="1122836" y="1605768"/>
            <a:ext cx="6333333" cy="1761905"/>
          </a:xfrm>
          <a:prstGeom prst="rect">
            <a:avLst/>
          </a:prstGeom>
        </p:spPr>
      </p:pic>
      <p:pic>
        <p:nvPicPr>
          <p:cNvPr id="6" name="Picture 5"/>
          <p:cNvPicPr>
            <a:picLocks noChangeAspect="1"/>
          </p:cNvPicPr>
          <p:nvPr/>
        </p:nvPicPr>
        <p:blipFill>
          <a:blip r:embed="rId5"/>
          <a:stretch>
            <a:fillRect/>
          </a:stretch>
        </p:blipFill>
        <p:spPr>
          <a:xfrm>
            <a:off x="2341388" y="3805001"/>
            <a:ext cx="6342857" cy="1790476"/>
          </a:xfrm>
          <a:prstGeom prst="rect">
            <a:avLst/>
          </a:prstGeom>
        </p:spPr>
      </p:pic>
    </p:spTree>
    <p:extLst>
      <p:ext uri="{BB962C8B-B14F-4D97-AF65-F5344CB8AC3E}">
        <p14:creationId xmlns:p14="http://schemas.microsoft.com/office/powerpoint/2010/main" xmlns="" val="2593265397"/>
      </p:ext>
    </p:extLst>
  </p:cSld>
  <p:clrMapOvr>
    <a:masterClrMapping/>
  </p:clrMapOvr>
  <p:transition>
    <p:push di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2025336" y="1781443"/>
            <a:ext cx="9220200" cy="3447098"/>
          </a:xfrm>
          <a:prstGeom prst="rect">
            <a:avLst/>
          </a:prstGeom>
          <a:noFill/>
        </p:spPr>
        <p:txBody>
          <a:bodyPr wrap="square" rtlCol="0">
            <a:spAutoFit/>
          </a:bodyPr>
          <a:lstStyle/>
          <a:p>
            <a:r>
              <a:rPr lang="en-US" sz="2000" b="1" dirty="0" smtClean="0"/>
              <a:t>Spark supports 2 types of shared variables:</a:t>
            </a:r>
          </a:p>
          <a:p>
            <a:endParaRPr lang="en-US" dirty="0" smtClean="0"/>
          </a:p>
          <a:p>
            <a:endParaRPr lang="en-US" dirty="0"/>
          </a:p>
          <a:p>
            <a:pPr marL="285750" indent="-285750">
              <a:buFont typeface="Arial" panose="020B0604020202020204" pitchFamily="34" charset="0"/>
              <a:buChar char="•"/>
            </a:pPr>
            <a:r>
              <a:rPr lang="en-US" dirty="0" smtClean="0">
                <a:solidFill>
                  <a:srgbClr val="BBE6FB"/>
                </a:solidFill>
              </a:rPr>
              <a:t>Broadcast variables </a:t>
            </a:r>
            <a:r>
              <a:rPr lang="en-US" dirty="0" smtClean="0"/>
              <a:t>– allows your program to efficiently send a large, read-only value to all the worker nodes for use in one or more Spark operations. Like sending a large, read-only lookup table to all the nodes.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solidFill>
                  <a:srgbClr val="BBE6FB"/>
                </a:solidFill>
              </a:rPr>
              <a:t>Accumulators</a:t>
            </a:r>
            <a:r>
              <a:rPr lang="en-US" dirty="0" smtClean="0"/>
              <a:t> – allows you to aggregate values from worker nodes back to the driver program. Can be used to count the # of errors seen in an RDD of lines spread across 100s of nodes. Only the driver can access the value of an accumulator, tasks cannot. For tasks, accumulators are write-only.</a:t>
            </a:r>
            <a:endParaRPr lang="en-US" dirty="0"/>
          </a:p>
        </p:txBody>
      </p:sp>
      <p:pic>
        <p:nvPicPr>
          <p:cNvPr id="3" name="Picture 2"/>
          <p:cNvPicPr>
            <a:picLocks noChangeAspect="1"/>
          </p:cNvPicPr>
          <p:nvPr/>
        </p:nvPicPr>
        <p:blipFill>
          <a:blip r:embed="rId4"/>
          <a:stretch>
            <a:fillRect/>
          </a:stretch>
        </p:blipFill>
        <p:spPr>
          <a:xfrm>
            <a:off x="997414" y="2394317"/>
            <a:ext cx="802154" cy="1110675"/>
          </a:xfrm>
          <a:prstGeom prst="rect">
            <a:avLst/>
          </a:prstGeom>
        </p:spPr>
      </p:pic>
      <p:pic>
        <p:nvPicPr>
          <p:cNvPr id="4" name="Picture 3"/>
          <p:cNvPicPr>
            <a:picLocks noChangeAspect="1"/>
          </p:cNvPicPr>
          <p:nvPr/>
        </p:nvPicPr>
        <p:blipFill>
          <a:blip r:embed="rId5"/>
          <a:stretch>
            <a:fillRect/>
          </a:stretch>
        </p:blipFill>
        <p:spPr>
          <a:xfrm>
            <a:off x="739365" y="4068068"/>
            <a:ext cx="1060203" cy="630821"/>
          </a:xfrm>
          <a:prstGeom prst="rect">
            <a:avLst/>
          </a:prstGeom>
        </p:spPr>
      </p:pic>
      <p:cxnSp>
        <p:nvCxnSpPr>
          <p:cNvPr id="5" name="Straight Arrow Connector 4"/>
          <p:cNvCxnSpPr/>
          <p:nvPr/>
        </p:nvCxnSpPr>
        <p:spPr>
          <a:xfrm flipV="1">
            <a:off x="635620" y="4824435"/>
            <a:ext cx="234297"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1289388" y="4824434"/>
            <a:ext cx="4153" cy="56160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706268" y="4824435"/>
            <a:ext cx="210122"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99568" y="5298631"/>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9" name="TextBox 8"/>
          <p:cNvSpPr txBox="1"/>
          <p:nvPr/>
        </p:nvSpPr>
        <p:spPr>
          <a:xfrm>
            <a:off x="320802" y="5298631"/>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0" name="TextBox 9"/>
          <p:cNvSpPr txBox="1"/>
          <p:nvPr/>
        </p:nvSpPr>
        <p:spPr>
          <a:xfrm>
            <a:off x="1088642" y="5325197"/>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xmlns="" val="301861110"/>
      </p:ext>
    </p:extLst>
  </p:cSld>
  <p:clrMapOvr>
    <a:masterClrMapping/>
  </p:clrMapOvr>
  <p:transition>
    <p:push dir="u"/>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Shape 369"/>
          <p:cNvSpPr/>
          <p:nvPr/>
        </p:nvSpPr>
        <p:spPr>
          <a:xfrm>
            <a:off x="2357611" y="1735350"/>
            <a:ext cx="6531898" cy="39497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320040">
              <a:spcBef>
                <a:spcPts val="1710"/>
              </a:spcBef>
              <a:tabLst>
                <a:tab pos="91440" algn="l"/>
                <a:tab pos="320040" algn="l"/>
              </a:tabLst>
              <a:defRPr sz="1800"/>
            </a:pPr>
            <a:r>
              <a:rPr sz="2000" dirty="0"/>
              <a:t>Broadcast variables let programmer keep a read-only variable cached on each machine rather than shipping a copy of it with </a:t>
            </a:r>
            <a:r>
              <a:rPr sz="2000" dirty="0" smtClean="0"/>
              <a:t>tasks</a:t>
            </a:r>
            <a:endParaRPr lang="en-US" sz="2000" dirty="0" smtClean="0"/>
          </a:p>
          <a:p>
            <a:pPr defTabSz="320040">
              <a:spcBef>
                <a:spcPts val="1710"/>
              </a:spcBef>
              <a:tabLst>
                <a:tab pos="91440" algn="l"/>
                <a:tab pos="320040" algn="l"/>
              </a:tabLst>
              <a:defRPr sz="1800"/>
            </a:pPr>
            <a:endParaRPr sz="2000" dirty="0"/>
          </a:p>
          <a:p>
            <a:pPr defTabSz="320040">
              <a:spcBef>
                <a:spcPts val="1710"/>
              </a:spcBef>
              <a:tabLst>
                <a:tab pos="91440" algn="l"/>
                <a:tab pos="320040" algn="l"/>
              </a:tabLst>
              <a:defRPr sz="1800"/>
            </a:pPr>
            <a:r>
              <a:rPr sz="2000" dirty="0">
                <a:solidFill>
                  <a:srgbClr val="BBE6FB"/>
                </a:solidFill>
              </a:rPr>
              <a:t>For example, to give every </a:t>
            </a:r>
            <a:r>
              <a:rPr sz="2000" dirty="0" smtClean="0">
                <a:solidFill>
                  <a:srgbClr val="BBE6FB"/>
                </a:solidFill>
              </a:rPr>
              <a:t>node </a:t>
            </a:r>
            <a:r>
              <a:rPr sz="2000" dirty="0">
                <a:solidFill>
                  <a:srgbClr val="BBE6FB"/>
                </a:solidFill>
              </a:rPr>
              <a:t>a copy of </a:t>
            </a:r>
            <a:r>
              <a:rPr lang="en-US" sz="2000" dirty="0" smtClean="0">
                <a:solidFill>
                  <a:srgbClr val="BBE6FB"/>
                </a:solidFill>
              </a:rPr>
              <a:t> </a:t>
            </a:r>
            <a:r>
              <a:rPr sz="2000" dirty="0" smtClean="0">
                <a:solidFill>
                  <a:srgbClr val="BBE6FB"/>
                </a:solidFill>
              </a:rPr>
              <a:t>a </a:t>
            </a:r>
            <a:r>
              <a:rPr sz="2000" dirty="0">
                <a:solidFill>
                  <a:srgbClr val="BBE6FB"/>
                </a:solidFill>
              </a:rPr>
              <a:t>large input dataset </a:t>
            </a:r>
            <a:r>
              <a:rPr sz="2000" dirty="0" smtClean="0">
                <a:solidFill>
                  <a:srgbClr val="BBE6FB"/>
                </a:solidFill>
              </a:rPr>
              <a:t>efficiently</a:t>
            </a:r>
            <a:endParaRPr lang="en-US" sz="2000" dirty="0" smtClean="0">
              <a:solidFill>
                <a:srgbClr val="BBE6FB"/>
              </a:solidFill>
            </a:endParaRPr>
          </a:p>
          <a:p>
            <a:pPr defTabSz="320040">
              <a:spcBef>
                <a:spcPts val="1710"/>
              </a:spcBef>
              <a:tabLst>
                <a:tab pos="91440" algn="l"/>
                <a:tab pos="320040" algn="l"/>
              </a:tabLst>
              <a:defRPr sz="1800"/>
            </a:pPr>
            <a:endParaRPr sz="2000" dirty="0"/>
          </a:p>
          <a:p>
            <a:pPr defTabSz="320040">
              <a:spcBef>
                <a:spcPts val="1710"/>
              </a:spcBef>
              <a:tabLst>
                <a:tab pos="91440" algn="l"/>
                <a:tab pos="320040" algn="l"/>
              </a:tabLst>
              <a:defRPr sz="1800"/>
            </a:pPr>
            <a:r>
              <a:rPr sz="2000" dirty="0"/>
              <a:t>Spark also attempts to distribute broadcast variables using efficient broadcast algorithms to reduce communication cost</a:t>
            </a:r>
          </a:p>
        </p:txBody>
      </p:sp>
      <p:sp>
        <p:nvSpPr>
          <p:cNvPr id="3" name="Title 1"/>
          <p:cNvSpPr txBox="1">
            <a:spLocks/>
          </p:cNvSpPr>
          <p:nvPr/>
        </p:nvSpPr>
        <p:spPr>
          <a:xfrm>
            <a:off x="1279865" y="433146"/>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Broadcast Variables</a:t>
            </a:r>
            <a:endParaRPr lang="en-US" dirty="0"/>
          </a:p>
        </p:txBody>
      </p:sp>
      <p:pic>
        <p:nvPicPr>
          <p:cNvPr id="4" name="Picture 3"/>
          <p:cNvPicPr>
            <a:picLocks noChangeAspect="1"/>
          </p:cNvPicPr>
          <p:nvPr/>
        </p:nvPicPr>
        <p:blipFill>
          <a:blip r:embed="rId4"/>
          <a:stretch>
            <a:fillRect/>
          </a:stretch>
        </p:blipFill>
        <p:spPr>
          <a:xfrm>
            <a:off x="549835" y="174025"/>
            <a:ext cx="730030" cy="1010811"/>
          </a:xfrm>
          <a:prstGeom prst="rect">
            <a:avLst/>
          </a:prstGeom>
        </p:spPr>
      </p:pic>
    </p:spTree>
    <p:extLst>
      <p:ext uri="{BB962C8B-B14F-4D97-AF65-F5344CB8AC3E}">
        <p14:creationId xmlns:p14="http://schemas.microsoft.com/office/powerpoint/2010/main" xmlns="" val="3216685826"/>
      </p:ext>
    </p:extLst>
  </p:cSld>
  <p:clrMapOvr>
    <a:masterClrMapping/>
  </p:clrMapOvr>
  <p:transition>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Shape 372"/>
          <p:cNvSpPr/>
          <p:nvPr/>
        </p:nvSpPr>
        <p:spPr>
          <a:xfrm>
            <a:off x="2449830" y="2158080"/>
            <a:ext cx="7223761" cy="7950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ts val="3060"/>
              </a:lnSpc>
              <a:defRPr sz="1800"/>
            </a:pPr>
            <a:r>
              <a:rPr dirty="0" err="1">
                <a:latin typeface="Consolas" panose="020B0609020204030204" pitchFamily="49" charset="0"/>
                <a:cs typeface="Consolas" panose="020B0609020204030204" pitchFamily="49" charset="0"/>
                <a:sym typeface="Courier"/>
              </a:rPr>
              <a:t>val</a:t>
            </a:r>
            <a:r>
              <a:rPr dirty="0">
                <a:latin typeface="Consolas" panose="020B0609020204030204" pitchFamily="49" charset="0"/>
                <a:cs typeface="Consolas" panose="020B0609020204030204" pitchFamily="49" charset="0"/>
                <a:sym typeface="Courier"/>
              </a:rPr>
              <a:t> </a:t>
            </a:r>
            <a:r>
              <a:rPr dirty="0" err="1">
                <a:latin typeface="Consolas" panose="020B0609020204030204" pitchFamily="49" charset="0"/>
                <a:cs typeface="Consolas" panose="020B0609020204030204" pitchFamily="49" charset="0"/>
                <a:sym typeface="Courier"/>
              </a:rPr>
              <a:t>broadcastVar</a:t>
            </a:r>
            <a:r>
              <a:rPr dirty="0">
                <a:latin typeface="Consolas" panose="020B0609020204030204" pitchFamily="49" charset="0"/>
                <a:cs typeface="Consolas" panose="020B0609020204030204" pitchFamily="49" charset="0"/>
                <a:sym typeface="Courier"/>
              </a:rPr>
              <a:t> = </a:t>
            </a:r>
            <a:r>
              <a:rPr dirty="0" err="1">
                <a:latin typeface="Consolas" panose="020B0609020204030204" pitchFamily="49" charset="0"/>
                <a:cs typeface="Consolas" panose="020B0609020204030204" pitchFamily="49" charset="0"/>
                <a:sym typeface="Courier"/>
              </a:rPr>
              <a:t>sc.</a:t>
            </a:r>
            <a:r>
              <a:rPr dirty="0" err="1">
                <a:solidFill>
                  <a:srgbClr val="BBE6FB"/>
                </a:solidFill>
                <a:latin typeface="Consolas" panose="020B0609020204030204" pitchFamily="49" charset="0"/>
                <a:cs typeface="Consolas" panose="020B0609020204030204" pitchFamily="49" charset="0"/>
                <a:sym typeface="Courier"/>
              </a:rPr>
              <a:t>broadcast</a:t>
            </a:r>
            <a:r>
              <a:rPr dirty="0">
                <a:latin typeface="Consolas" panose="020B0609020204030204" pitchFamily="49" charset="0"/>
                <a:cs typeface="Consolas" panose="020B0609020204030204" pitchFamily="49" charset="0"/>
                <a:sym typeface="Courier"/>
              </a:rPr>
              <a:t>(</a:t>
            </a:r>
            <a:r>
              <a:rPr dirty="0">
                <a:solidFill>
                  <a:srgbClr val="92D050"/>
                </a:solidFill>
                <a:latin typeface="Consolas" panose="020B0609020204030204" pitchFamily="49" charset="0"/>
                <a:cs typeface="Consolas" panose="020B0609020204030204" pitchFamily="49" charset="0"/>
                <a:sym typeface="Courier"/>
              </a:rPr>
              <a:t>Array(</a:t>
            </a:r>
            <a:r>
              <a:rPr dirty="0">
                <a:latin typeface="Consolas" panose="020B0609020204030204" pitchFamily="49" charset="0"/>
                <a:cs typeface="Consolas" panose="020B0609020204030204" pitchFamily="49" charset="0"/>
                <a:sym typeface="Courier"/>
              </a:rPr>
              <a:t>1, 2, 3</a:t>
            </a:r>
            <a:r>
              <a:rPr dirty="0">
                <a:solidFill>
                  <a:srgbClr val="92D050"/>
                </a:solidFill>
                <a:latin typeface="Consolas" panose="020B0609020204030204" pitchFamily="49" charset="0"/>
                <a:cs typeface="Consolas" panose="020B0609020204030204" pitchFamily="49" charset="0"/>
                <a:sym typeface="Courier"/>
              </a:rPr>
              <a:t>)</a:t>
            </a:r>
            <a:r>
              <a:rPr dirty="0">
                <a:latin typeface="Consolas" panose="020B0609020204030204" pitchFamily="49" charset="0"/>
                <a:cs typeface="Consolas" panose="020B0609020204030204" pitchFamily="49" charset="0"/>
                <a:sym typeface="Courier"/>
              </a:rPr>
              <a:t>)</a:t>
            </a:r>
          </a:p>
          <a:p>
            <a:pPr>
              <a:lnSpc>
                <a:spcPts val="3060"/>
              </a:lnSpc>
              <a:defRPr sz="1800"/>
            </a:pPr>
            <a:r>
              <a:rPr dirty="0" err="1">
                <a:latin typeface="Consolas" panose="020B0609020204030204" pitchFamily="49" charset="0"/>
                <a:cs typeface="Consolas" panose="020B0609020204030204" pitchFamily="49" charset="0"/>
                <a:sym typeface="Courier"/>
              </a:rPr>
              <a:t>broadcastVar.</a:t>
            </a:r>
            <a:r>
              <a:rPr dirty="0" err="1">
                <a:solidFill>
                  <a:srgbClr val="BBE6FB"/>
                </a:solidFill>
                <a:latin typeface="Consolas" panose="020B0609020204030204" pitchFamily="49" charset="0"/>
                <a:cs typeface="Consolas" panose="020B0609020204030204" pitchFamily="49" charset="0"/>
                <a:sym typeface="Courier"/>
              </a:rPr>
              <a:t>value</a:t>
            </a:r>
            <a:endParaRPr dirty="0">
              <a:solidFill>
                <a:srgbClr val="BBE6FB"/>
              </a:solidFill>
              <a:latin typeface="Consolas" panose="020B0609020204030204" pitchFamily="49" charset="0"/>
              <a:cs typeface="Consolas" panose="020B0609020204030204" pitchFamily="49" charset="0"/>
              <a:sym typeface="Courier"/>
            </a:endParaRPr>
          </a:p>
        </p:txBody>
      </p:sp>
      <p:sp>
        <p:nvSpPr>
          <p:cNvPr id="3" name="Shape 374"/>
          <p:cNvSpPr/>
          <p:nvPr/>
        </p:nvSpPr>
        <p:spPr>
          <a:xfrm>
            <a:off x="2462768" y="4442662"/>
            <a:ext cx="7223761" cy="7950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lnSpc>
                <a:spcPts val="3060"/>
              </a:lnSpc>
              <a:defRPr sz="1800"/>
            </a:pPr>
            <a:r>
              <a:rPr dirty="0" err="1">
                <a:latin typeface="Consolas" panose="020B0609020204030204" pitchFamily="49" charset="0"/>
                <a:cs typeface="Consolas" panose="020B0609020204030204" pitchFamily="49" charset="0"/>
                <a:sym typeface="Courier"/>
              </a:rPr>
              <a:t>broadcastVar</a:t>
            </a:r>
            <a:r>
              <a:rPr dirty="0">
                <a:latin typeface="Consolas" panose="020B0609020204030204" pitchFamily="49" charset="0"/>
                <a:cs typeface="Consolas" panose="020B0609020204030204" pitchFamily="49" charset="0"/>
                <a:sym typeface="Courier"/>
              </a:rPr>
              <a:t> = </a:t>
            </a:r>
            <a:r>
              <a:rPr dirty="0" err="1">
                <a:latin typeface="Consolas" panose="020B0609020204030204" pitchFamily="49" charset="0"/>
                <a:cs typeface="Consolas" panose="020B0609020204030204" pitchFamily="49" charset="0"/>
                <a:sym typeface="Courier"/>
              </a:rPr>
              <a:t>sc.</a:t>
            </a:r>
            <a:r>
              <a:rPr dirty="0" err="1">
                <a:solidFill>
                  <a:srgbClr val="BBE6FB"/>
                </a:solidFill>
                <a:latin typeface="Consolas" panose="020B0609020204030204" pitchFamily="49" charset="0"/>
                <a:cs typeface="Consolas" panose="020B0609020204030204" pitchFamily="49" charset="0"/>
                <a:sym typeface="Courier"/>
              </a:rPr>
              <a:t>broadcast</a:t>
            </a:r>
            <a:r>
              <a:rPr dirty="0">
                <a:latin typeface="Consolas" panose="020B0609020204030204" pitchFamily="49" charset="0"/>
                <a:cs typeface="Consolas" panose="020B0609020204030204" pitchFamily="49" charset="0"/>
                <a:sym typeface="Courier"/>
              </a:rPr>
              <a:t>(</a:t>
            </a:r>
            <a:r>
              <a:rPr dirty="0">
                <a:solidFill>
                  <a:srgbClr val="92D050"/>
                </a:solidFill>
                <a:latin typeface="Consolas" panose="020B0609020204030204" pitchFamily="49" charset="0"/>
                <a:cs typeface="Consolas" panose="020B0609020204030204" pitchFamily="49" charset="0"/>
                <a:sym typeface="Courier"/>
              </a:rPr>
              <a:t>list(</a:t>
            </a:r>
            <a:r>
              <a:rPr dirty="0">
                <a:latin typeface="Consolas" panose="020B0609020204030204" pitchFamily="49" charset="0"/>
                <a:cs typeface="Consolas" panose="020B0609020204030204" pitchFamily="49" charset="0"/>
                <a:sym typeface="Courier"/>
              </a:rPr>
              <a:t>range(1, 4)</a:t>
            </a:r>
            <a:r>
              <a:rPr dirty="0">
                <a:solidFill>
                  <a:srgbClr val="92D050"/>
                </a:solidFill>
                <a:latin typeface="Consolas" panose="020B0609020204030204" pitchFamily="49" charset="0"/>
                <a:cs typeface="Consolas" panose="020B0609020204030204" pitchFamily="49" charset="0"/>
                <a:sym typeface="Courier"/>
              </a:rPr>
              <a:t>)</a:t>
            </a:r>
            <a:r>
              <a:rPr dirty="0">
                <a:latin typeface="Consolas" panose="020B0609020204030204" pitchFamily="49" charset="0"/>
                <a:cs typeface="Consolas" panose="020B0609020204030204" pitchFamily="49" charset="0"/>
                <a:sym typeface="Courier"/>
              </a:rPr>
              <a:t>)</a:t>
            </a:r>
          </a:p>
          <a:p>
            <a:pPr>
              <a:lnSpc>
                <a:spcPts val="3060"/>
              </a:lnSpc>
              <a:defRPr sz="1800"/>
            </a:pPr>
            <a:r>
              <a:rPr dirty="0" err="1">
                <a:latin typeface="Consolas" panose="020B0609020204030204" pitchFamily="49" charset="0"/>
                <a:cs typeface="Consolas" panose="020B0609020204030204" pitchFamily="49" charset="0"/>
                <a:sym typeface="Courier"/>
              </a:rPr>
              <a:t>broadcastVar.</a:t>
            </a:r>
            <a:r>
              <a:rPr dirty="0" err="1">
                <a:solidFill>
                  <a:srgbClr val="BBE6FB"/>
                </a:solidFill>
                <a:latin typeface="Consolas" panose="020B0609020204030204" pitchFamily="49" charset="0"/>
                <a:cs typeface="Consolas" panose="020B0609020204030204" pitchFamily="49" charset="0"/>
                <a:sym typeface="Courier"/>
              </a:rPr>
              <a:t>value</a:t>
            </a:r>
            <a:endParaRPr dirty="0">
              <a:solidFill>
                <a:srgbClr val="BBE6FB"/>
              </a:solidFill>
              <a:latin typeface="Consolas" panose="020B0609020204030204" pitchFamily="49" charset="0"/>
              <a:cs typeface="Consolas" panose="020B0609020204030204" pitchFamily="49" charset="0"/>
              <a:sym typeface="Courier"/>
            </a:endParaRPr>
          </a:p>
        </p:txBody>
      </p:sp>
      <p:sp>
        <p:nvSpPr>
          <p:cNvPr id="4" name="Shape 375"/>
          <p:cNvSpPr/>
          <p:nvPr/>
        </p:nvSpPr>
        <p:spPr>
          <a:xfrm>
            <a:off x="2084865" y="1765319"/>
            <a:ext cx="905986" cy="3077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355600">
              <a:spcBef>
                <a:spcPts val="1900"/>
              </a:spcBef>
              <a:tabLst>
                <a:tab pos="101600" algn="l"/>
                <a:tab pos="355600" algn="l"/>
              </a:tabLst>
            </a:lvl1pPr>
          </a:lstStyle>
          <a:p>
            <a:pPr lvl="0">
              <a:defRPr sz="1800"/>
            </a:pPr>
            <a:r>
              <a:rPr sz="2000" dirty="0">
                <a:solidFill>
                  <a:srgbClr val="FE5222"/>
                </a:solidFill>
              </a:rPr>
              <a:t>Scala:</a:t>
            </a:r>
          </a:p>
        </p:txBody>
      </p:sp>
      <p:sp>
        <p:nvSpPr>
          <p:cNvPr id="5" name="Shape 376"/>
          <p:cNvSpPr/>
          <p:nvPr/>
        </p:nvSpPr>
        <p:spPr>
          <a:xfrm>
            <a:off x="2155686" y="4075272"/>
            <a:ext cx="929742"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defTabSz="355600">
              <a:spcBef>
                <a:spcPts val="1900"/>
              </a:spcBef>
              <a:tabLst>
                <a:tab pos="101600" algn="l"/>
                <a:tab pos="355600" algn="l"/>
              </a:tabLst>
            </a:lvl1pPr>
          </a:lstStyle>
          <a:p>
            <a:pPr lvl="0">
              <a:defRPr sz="1800"/>
            </a:pPr>
            <a:r>
              <a:rPr sz="2000" dirty="0">
                <a:solidFill>
                  <a:srgbClr val="FE5222"/>
                </a:solidFill>
              </a:rPr>
              <a:t>Python:</a:t>
            </a:r>
          </a:p>
        </p:txBody>
      </p:sp>
      <p:sp>
        <p:nvSpPr>
          <p:cNvPr id="6" name="Title 1"/>
          <p:cNvSpPr txBox="1">
            <a:spLocks/>
          </p:cNvSpPr>
          <p:nvPr/>
        </p:nvSpPr>
        <p:spPr>
          <a:xfrm>
            <a:off x="1224109" y="391768"/>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Broadcast Variables</a:t>
            </a:r>
          </a:p>
        </p:txBody>
      </p:sp>
      <p:pic>
        <p:nvPicPr>
          <p:cNvPr id="7" name="Picture 6"/>
          <p:cNvPicPr>
            <a:picLocks noChangeAspect="1"/>
          </p:cNvPicPr>
          <p:nvPr/>
        </p:nvPicPr>
        <p:blipFill>
          <a:blip r:embed="rId4"/>
          <a:stretch>
            <a:fillRect/>
          </a:stretch>
        </p:blipFill>
        <p:spPr>
          <a:xfrm>
            <a:off x="421955" y="151818"/>
            <a:ext cx="802154" cy="1110675"/>
          </a:xfrm>
          <a:prstGeom prst="rect">
            <a:avLst/>
          </a:prstGeom>
        </p:spPr>
      </p:pic>
    </p:spTree>
    <p:extLst>
      <p:ext uri="{BB962C8B-B14F-4D97-AF65-F5344CB8AC3E}">
        <p14:creationId xmlns:p14="http://schemas.microsoft.com/office/powerpoint/2010/main" xmlns="" val="2873856242"/>
      </p:ext>
    </p:extLst>
  </p:cSld>
  <p:clrMapOvr>
    <a:masterClrMapping/>
  </p:clrMapOvr>
  <p:transition>
    <p:push dir="u"/>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901545" y="416009"/>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Accumulators</a:t>
            </a:r>
            <a:endParaRPr lang="en-US" dirty="0"/>
          </a:p>
        </p:txBody>
      </p:sp>
      <p:sp>
        <p:nvSpPr>
          <p:cNvPr id="3" name="TextBox 2"/>
          <p:cNvSpPr txBox="1"/>
          <p:nvPr/>
        </p:nvSpPr>
        <p:spPr>
          <a:xfrm>
            <a:off x="1995107" y="2527084"/>
            <a:ext cx="7734300" cy="3316292"/>
          </a:xfrm>
          <a:prstGeom prst="rect">
            <a:avLst/>
          </a:prstGeom>
          <a:noFill/>
        </p:spPr>
        <p:txBody>
          <a:bodyPr wrap="square" rtlCol="0">
            <a:spAutoFit/>
          </a:bodyPr>
          <a:lstStyle/>
          <a:p>
            <a:pPr lvl="0" defTabSz="355600">
              <a:spcBef>
                <a:spcPts val="1900"/>
              </a:spcBef>
              <a:tabLst>
                <a:tab pos="101600" algn="l"/>
                <a:tab pos="355600" algn="l"/>
              </a:tabLst>
              <a:defRPr sz="1800"/>
            </a:pPr>
            <a:r>
              <a:rPr lang="en-US" dirty="0"/>
              <a:t>Accumulators are variables that can only be “added” to through an </a:t>
            </a:r>
            <a:r>
              <a:rPr lang="en-US" i="1" dirty="0"/>
              <a:t>associative</a:t>
            </a:r>
            <a:r>
              <a:rPr lang="en-US" dirty="0"/>
              <a:t> operation</a:t>
            </a:r>
          </a:p>
          <a:p>
            <a:pPr lvl="0" defTabSz="355600">
              <a:spcBef>
                <a:spcPts val="1900"/>
              </a:spcBef>
              <a:tabLst>
                <a:tab pos="101600" algn="l"/>
                <a:tab pos="355600" algn="l"/>
              </a:tabLst>
              <a:defRPr sz="1800"/>
            </a:pPr>
            <a:r>
              <a:rPr lang="en-US" dirty="0">
                <a:solidFill>
                  <a:srgbClr val="BBE6FB"/>
                </a:solidFill>
              </a:rPr>
              <a:t>Used to implement counters and sums, efficiently in parallel</a:t>
            </a:r>
          </a:p>
          <a:p>
            <a:pPr lvl="0" defTabSz="355600">
              <a:spcBef>
                <a:spcPts val="1900"/>
              </a:spcBef>
              <a:tabLst>
                <a:tab pos="101600" algn="l"/>
                <a:tab pos="355600" algn="l"/>
              </a:tabLst>
              <a:defRPr sz="1800"/>
            </a:pPr>
            <a:r>
              <a:rPr lang="en-US" dirty="0"/>
              <a:t>Spark natively supports accumulators of numeric value types and standard mutable collections, and programmers can extend </a:t>
            </a:r>
            <a:br>
              <a:rPr lang="en-US" dirty="0"/>
            </a:br>
            <a:r>
              <a:rPr lang="en-US" dirty="0"/>
              <a:t>for new types</a:t>
            </a:r>
          </a:p>
          <a:p>
            <a:pPr lvl="0" defTabSz="355600">
              <a:spcBef>
                <a:spcPts val="1900"/>
              </a:spcBef>
              <a:tabLst>
                <a:tab pos="101600" algn="l"/>
                <a:tab pos="355600" algn="l"/>
              </a:tabLst>
              <a:defRPr sz="1800"/>
            </a:pPr>
            <a:r>
              <a:rPr lang="en-US" dirty="0">
                <a:solidFill>
                  <a:srgbClr val="BBE6FB"/>
                </a:solidFill>
              </a:rPr>
              <a:t>Only the driver program can read an accumulator’s value, not the tasks</a:t>
            </a:r>
          </a:p>
          <a:p>
            <a:endParaRPr lang="en-US" dirty="0"/>
          </a:p>
        </p:txBody>
      </p:sp>
      <p:pic>
        <p:nvPicPr>
          <p:cNvPr id="4" name="Picture 3"/>
          <p:cNvPicPr>
            <a:picLocks noChangeAspect="1"/>
          </p:cNvPicPr>
          <p:nvPr/>
        </p:nvPicPr>
        <p:blipFill>
          <a:blip r:embed="rId4"/>
          <a:stretch>
            <a:fillRect/>
          </a:stretch>
        </p:blipFill>
        <p:spPr>
          <a:xfrm>
            <a:off x="516341" y="299105"/>
            <a:ext cx="1060203" cy="630821"/>
          </a:xfrm>
          <a:prstGeom prst="rect">
            <a:avLst/>
          </a:prstGeom>
        </p:spPr>
      </p:pic>
      <p:cxnSp>
        <p:nvCxnSpPr>
          <p:cNvPr id="5" name="Straight Arrow Connector 4"/>
          <p:cNvCxnSpPr/>
          <p:nvPr/>
        </p:nvCxnSpPr>
        <p:spPr>
          <a:xfrm flipV="1">
            <a:off x="412596" y="1055472"/>
            <a:ext cx="234297"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1066364" y="1055471"/>
            <a:ext cx="4153" cy="56160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483244" y="1055472"/>
            <a:ext cx="210122"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76544" y="152966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9" name="TextBox 8"/>
          <p:cNvSpPr txBox="1"/>
          <p:nvPr/>
        </p:nvSpPr>
        <p:spPr>
          <a:xfrm>
            <a:off x="97778" y="152966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0" name="TextBox 9"/>
          <p:cNvSpPr txBox="1"/>
          <p:nvPr/>
        </p:nvSpPr>
        <p:spPr>
          <a:xfrm>
            <a:off x="865618" y="1556234"/>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xmlns="" val="2715202640"/>
      </p:ext>
    </p:extLst>
  </p:cSld>
  <p:clrMapOvr>
    <a:masterClrMapping/>
  </p:clrMapOvr>
  <p:transition>
    <p:push dir="u"/>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Shape 381"/>
          <p:cNvSpPr/>
          <p:nvPr/>
        </p:nvSpPr>
        <p:spPr>
          <a:xfrm>
            <a:off x="2981764" y="1911517"/>
            <a:ext cx="8026401" cy="123110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a:defRPr sz="1800"/>
            </a:pPr>
            <a:r>
              <a:rPr sz="1600" b="1" dirty="0" err="1">
                <a:latin typeface="Courier"/>
                <a:ea typeface="Courier"/>
                <a:cs typeface="Courier"/>
                <a:sym typeface="Courier"/>
              </a:rPr>
              <a:t>val</a:t>
            </a:r>
            <a:r>
              <a:rPr sz="1600" dirty="0">
                <a:latin typeface="Courier"/>
                <a:ea typeface="Courier"/>
                <a:cs typeface="Courier"/>
                <a:sym typeface="Courier"/>
              </a:rPr>
              <a:t> </a:t>
            </a:r>
            <a:r>
              <a:rPr sz="1600" dirty="0" err="1">
                <a:latin typeface="Courier"/>
                <a:ea typeface="Courier"/>
                <a:cs typeface="Courier"/>
                <a:sym typeface="Courier"/>
              </a:rPr>
              <a:t>accum</a:t>
            </a:r>
            <a:r>
              <a:rPr sz="1600" dirty="0">
                <a:latin typeface="Courier"/>
                <a:ea typeface="Courier"/>
                <a:cs typeface="Courier"/>
                <a:sym typeface="Courier"/>
              </a:rPr>
              <a:t> </a:t>
            </a:r>
            <a:r>
              <a:rPr sz="1600" b="1" dirty="0">
                <a:latin typeface="Courier"/>
                <a:ea typeface="Courier"/>
                <a:cs typeface="Courier"/>
                <a:sym typeface="Courier"/>
              </a:rPr>
              <a:t>=</a:t>
            </a:r>
            <a:r>
              <a:rPr sz="1600" dirty="0">
                <a:latin typeface="Courier"/>
                <a:ea typeface="Courier"/>
                <a:cs typeface="Courier"/>
                <a:sym typeface="Courier"/>
              </a:rPr>
              <a:t> </a:t>
            </a:r>
            <a:r>
              <a:rPr sz="1600" dirty="0" err="1">
                <a:latin typeface="Courier"/>
                <a:ea typeface="Courier"/>
                <a:cs typeface="Courier"/>
                <a:sym typeface="Courier"/>
              </a:rPr>
              <a:t>sc</a:t>
            </a:r>
            <a:r>
              <a:rPr sz="1600" b="1" dirty="0" err="1">
                <a:latin typeface="Courier"/>
                <a:ea typeface="Courier"/>
                <a:cs typeface="Courier"/>
                <a:sym typeface="Courier"/>
              </a:rPr>
              <a:t>.</a:t>
            </a:r>
            <a:r>
              <a:rPr sz="1600" b="1" dirty="0" err="1">
                <a:solidFill>
                  <a:srgbClr val="BBE6FB"/>
                </a:solidFill>
                <a:latin typeface="Courier"/>
                <a:ea typeface="Courier"/>
                <a:cs typeface="Courier"/>
                <a:sym typeface="Courier"/>
              </a:rPr>
              <a:t>accumulator</a:t>
            </a:r>
            <a:r>
              <a:rPr sz="1600" b="1" dirty="0">
                <a:solidFill>
                  <a:srgbClr val="BBE6FB"/>
                </a:solidFill>
                <a:latin typeface="Courier"/>
                <a:ea typeface="Courier"/>
                <a:cs typeface="Courier"/>
                <a:sym typeface="Courier"/>
              </a:rPr>
              <a:t>(</a:t>
            </a:r>
            <a:r>
              <a:rPr sz="1600" dirty="0">
                <a:latin typeface="Courier"/>
                <a:ea typeface="Courier"/>
                <a:cs typeface="Courier"/>
                <a:sym typeface="Courier"/>
              </a:rPr>
              <a:t>0</a:t>
            </a:r>
            <a:r>
              <a:rPr sz="1600" b="1" dirty="0" smtClean="0">
                <a:solidFill>
                  <a:srgbClr val="BBE6FB"/>
                </a:solidFill>
                <a:latin typeface="Courier"/>
                <a:ea typeface="Courier"/>
                <a:cs typeface="Courier"/>
                <a:sym typeface="Courier"/>
              </a:rPr>
              <a:t>)</a:t>
            </a:r>
            <a:endParaRPr lang="en-US" sz="1600" b="1" dirty="0" smtClean="0">
              <a:solidFill>
                <a:srgbClr val="BBE6FB"/>
              </a:solidFill>
              <a:latin typeface="Courier"/>
              <a:ea typeface="Courier"/>
              <a:cs typeface="Courier"/>
              <a:sym typeface="Courier"/>
            </a:endParaRPr>
          </a:p>
          <a:p>
            <a:pPr lvl="0" algn="l">
              <a:defRPr sz="1800"/>
            </a:pPr>
            <a:endParaRPr sz="1600" dirty="0">
              <a:latin typeface="Courier"/>
              <a:ea typeface="Courier"/>
              <a:cs typeface="Courier"/>
              <a:sym typeface="Courier"/>
            </a:endParaRPr>
          </a:p>
          <a:p>
            <a:pPr lvl="0" algn="l">
              <a:defRPr sz="1800"/>
            </a:pPr>
            <a:r>
              <a:rPr sz="1600" dirty="0" err="1">
                <a:latin typeface="Courier"/>
                <a:ea typeface="Courier"/>
                <a:cs typeface="Courier"/>
                <a:sym typeface="Courier"/>
              </a:rPr>
              <a:t>sc</a:t>
            </a:r>
            <a:r>
              <a:rPr sz="1600" b="1" dirty="0" err="1">
                <a:latin typeface="Courier"/>
                <a:ea typeface="Courier"/>
                <a:cs typeface="Courier"/>
                <a:sym typeface="Courier"/>
              </a:rPr>
              <a:t>.</a:t>
            </a:r>
            <a:r>
              <a:rPr sz="1600" dirty="0" err="1">
                <a:latin typeface="Courier"/>
                <a:ea typeface="Courier"/>
                <a:cs typeface="Courier"/>
                <a:sym typeface="Courier"/>
              </a:rPr>
              <a:t>parallelize</a:t>
            </a:r>
            <a:r>
              <a:rPr sz="1600" b="1" dirty="0">
                <a:latin typeface="Courier"/>
                <a:ea typeface="Courier"/>
                <a:cs typeface="Courier"/>
                <a:sym typeface="Courier"/>
              </a:rPr>
              <a:t>(Array(</a:t>
            </a:r>
            <a:r>
              <a:rPr sz="1600" dirty="0">
                <a:latin typeface="Courier"/>
                <a:ea typeface="Courier"/>
                <a:cs typeface="Courier"/>
                <a:sym typeface="Courier"/>
              </a:rPr>
              <a:t>1</a:t>
            </a:r>
            <a:r>
              <a:rPr sz="1600" b="1" dirty="0">
                <a:latin typeface="Courier"/>
                <a:ea typeface="Courier"/>
                <a:cs typeface="Courier"/>
                <a:sym typeface="Courier"/>
              </a:rPr>
              <a:t>,</a:t>
            </a:r>
            <a:r>
              <a:rPr sz="1600" dirty="0">
                <a:latin typeface="Courier"/>
                <a:ea typeface="Courier"/>
                <a:cs typeface="Courier"/>
                <a:sym typeface="Courier"/>
              </a:rPr>
              <a:t> 2</a:t>
            </a:r>
            <a:r>
              <a:rPr sz="1600" b="1" dirty="0">
                <a:latin typeface="Courier"/>
                <a:ea typeface="Courier"/>
                <a:cs typeface="Courier"/>
                <a:sym typeface="Courier"/>
              </a:rPr>
              <a:t>,</a:t>
            </a:r>
            <a:r>
              <a:rPr sz="1600" dirty="0">
                <a:latin typeface="Courier"/>
                <a:ea typeface="Courier"/>
                <a:cs typeface="Courier"/>
                <a:sym typeface="Courier"/>
              </a:rPr>
              <a:t> 3</a:t>
            </a:r>
            <a:r>
              <a:rPr sz="1600" b="1" dirty="0">
                <a:latin typeface="Courier"/>
                <a:ea typeface="Courier"/>
                <a:cs typeface="Courier"/>
                <a:sym typeface="Courier"/>
              </a:rPr>
              <a:t>,</a:t>
            </a:r>
            <a:r>
              <a:rPr sz="1600" dirty="0">
                <a:latin typeface="Courier"/>
                <a:ea typeface="Courier"/>
                <a:cs typeface="Courier"/>
                <a:sym typeface="Courier"/>
              </a:rPr>
              <a:t> 4</a:t>
            </a:r>
            <a:r>
              <a:rPr sz="1600" b="1" dirty="0">
                <a:latin typeface="Courier"/>
                <a:ea typeface="Courier"/>
                <a:cs typeface="Courier"/>
                <a:sym typeface="Courier"/>
              </a:rPr>
              <a:t>)).</a:t>
            </a:r>
            <a:r>
              <a:rPr sz="1600" dirty="0" err="1">
                <a:latin typeface="Courier"/>
                <a:ea typeface="Courier"/>
                <a:cs typeface="Courier"/>
                <a:sym typeface="Courier"/>
              </a:rPr>
              <a:t>foreach</a:t>
            </a:r>
            <a:r>
              <a:rPr sz="1600" b="1" dirty="0">
                <a:latin typeface="Courier"/>
                <a:ea typeface="Courier"/>
                <a:cs typeface="Courier"/>
                <a:sym typeface="Courier"/>
              </a:rPr>
              <a:t>(</a:t>
            </a:r>
            <a:r>
              <a:rPr sz="1600" dirty="0">
                <a:latin typeface="Courier"/>
                <a:ea typeface="Courier"/>
                <a:cs typeface="Courier"/>
                <a:sym typeface="Courier"/>
              </a:rPr>
              <a:t>x </a:t>
            </a:r>
            <a:r>
              <a:rPr sz="1600" b="1" dirty="0">
                <a:latin typeface="Courier"/>
                <a:ea typeface="Courier"/>
                <a:cs typeface="Courier"/>
                <a:sym typeface="Courier"/>
              </a:rPr>
              <a:t>=&gt;</a:t>
            </a:r>
            <a:r>
              <a:rPr sz="1600" dirty="0">
                <a:latin typeface="Courier"/>
                <a:ea typeface="Courier"/>
                <a:cs typeface="Courier"/>
                <a:sym typeface="Courier"/>
              </a:rPr>
              <a:t> </a:t>
            </a:r>
            <a:r>
              <a:rPr sz="1600" dirty="0" err="1">
                <a:latin typeface="Courier"/>
                <a:ea typeface="Courier"/>
                <a:cs typeface="Courier"/>
                <a:sym typeface="Courier"/>
              </a:rPr>
              <a:t>accum</a:t>
            </a:r>
            <a:r>
              <a:rPr sz="1600" dirty="0">
                <a:latin typeface="Courier"/>
                <a:ea typeface="Courier"/>
                <a:cs typeface="Courier"/>
                <a:sym typeface="Courier"/>
              </a:rPr>
              <a:t> </a:t>
            </a:r>
            <a:r>
              <a:rPr sz="1600" b="1" dirty="0">
                <a:latin typeface="Courier"/>
                <a:ea typeface="Courier"/>
                <a:cs typeface="Courier"/>
                <a:sym typeface="Courier"/>
              </a:rPr>
              <a:t>+=</a:t>
            </a:r>
            <a:r>
              <a:rPr sz="1600" dirty="0">
                <a:latin typeface="Courier"/>
                <a:ea typeface="Courier"/>
                <a:cs typeface="Courier"/>
                <a:sym typeface="Courier"/>
              </a:rPr>
              <a:t> x</a:t>
            </a:r>
            <a:r>
              <a:rPr sz="1600" b="1" dirty="0" smtClean="0">
                <a:latin typeface="Courier"/>
                <a:ea typeface="Courier"/>
                <a:cs typeface="Courier"/>
                <a:sym typeface="Courier"/>
              </a:rPr>
              <a:t>)</a:t>
            </a:r>
            <a:endParaRPr lang="en-US" sz="1600" b="1" dirty="0" smtClean="0">
              <a:latin typeface="Courier"/>
              <a:ea typeface="Courier"/>
              <a:cs typeface="Courier"/>
              <a:sym typeface="Courier"/>
            </a:endParaRPr>
          </a:p>
          <a:p>
            <a:pPr lvl="0" algn="l">
              <a:defRPr sz="1800"/>
            </a:pPr>
            <a:endParaRPr sz="1600" dirty="0">
              <a:latin typeface="Courier"/>
              <a:ea typeface="Courier"/>
              <a:cs typeface="Courier"/>
              <a:sym typeface="Courier"/>
            </a:endParaRPr>
          </a:p>
          <a:p>
            <a:pPr lvl="0" algn="l">
              <a:defRPr sz="1800"/>
            </a:pPr>
            <a:r>
              <a:rPr sz="1600" dirty="0" err="1" smtClean="0">
                <a:latin typeface="Courier"/>
                <a:ea typeface="Courier"/>
                <a:cs typeface="Courier"/>
                <a:sym typeface="Courier"/>
              </a:rPr>
              <a:t>accum</a:t>
            </a:r>
            <a:r>
              <a:rPr sz="1600" b="1" dirty="0" err="1" smtClean="0">
                <a:latin typeface="Courier"/>
                <a:ea typeface="Courier"/>
                <a:cs typeface="Courier"/>
                <a:sym typeface="Courier"/>
              </a:rPr>
              <a:t>.value</a:t>
            </a:r>
            <a:endParaRPr sz="1600" b="1" dirty="0">
              <a:latin typeface="Courier"/>
              <a:ea typeface="Courier"/>
              <a:cs typeface="Courier"/>
              <a:sym typeface="Courier"/>
            </a:endParaRPr>
          </a:p>
        </p:txBody>
      </p:sp>
      <p:sp>
        <p:nvSpPr>
          <p:cNvPr id="3" name="Shape 383"/>
          <p:cNvSpPr/>
          <p:nvPr/>
        </p:nvSpPr>
        <p:spPr>
          <a:xfrm>
            <a:off x="2981763" y="4342588"/>
            <a:ext cx="8026401" cy="221599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a:defRPr sz="1800"/>
            </a:pPr>
            <a:r>
              <a:rPr sz="1600" dirty="0" err="1">
                <a:latin typeface="Consolas" panose="020B0609020204030204" pitchFamily="49" charset="0"/>
                <a:ea typeface="Courier"/>
                <a:cs typeface="Consolas" panose="020B0609020204030204" pitchFamily="49" charset="0"/>
                <a:sym typeface="Courier"/>
              </a:rPr>
              <a:t>accum</a:t>
            </a: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a:t>
            </a:r>
            <a:r>
              <a:rPr sz="1600" dirty="0">
                <a:latin typeface="Consolas" panose="020B0609020204030204" pitchFamily="49" charset="0"/>
                <a:ea typeface="Courier"/>
                <a:cs typeface="Consolas" panose="020B0609020204030204" pitchFamily="49" charset="0"/>
                <a:sym typeface="Courier"/>
              </a:rPr>
              <a:t> </a:t>
            </a:r>
            <a:r>
              <a:rPr sz="1600" dirty="0" err="1">
                <a:latin typeface="Consolas" panose="020B0609020204030204" pitchFamily="49" charset="0"/>
                <a:ea typeface="Courier"/>
                <a:cs typeface="Consolas" panose="020B0609020204030204" pitchFamily="49" charset="0"/>
                <a:sym typeface="Courier"/>
              </a:rPr>
              <a:t>sc</a:t>
            </a:r>
            <a:r>
              <a:rPr sz="1600" b="1" dirty="0" err="1">
                <a:latin typeface="Consolas" panose="020B0609020204030204" pitchFamily="49" charset="0"/>
                <a:ea typeface="Courier"/>
                <a:cs typeface="Consolas" panose="020B0609020204030204" pitchFamily="49" charset="0"/>
                <a:sym typeface="Courier"/>
              </a:rPr>
              <a:t>.</a:t>
            </a:r>
            <a:r>
              <a:rPr sz="1600" b="1" dirty="0" err="1">
                <a:solidFill>
                  <a:srgbClr val="BBE6FB"/>
                </a:solidFill>
                <a:latin typeface="Consolas" panose="020B0609020204030204" pitchFamily="49" charset="0"/>
                <a:ea typeface="Courier"/>
                <a:cs typeface="Consolas" panose="020B0609020204030204" pitchFamily="49" charset="0"/>
                <a:sym typeface="Courier"/>
              </a:rPr>
              <a:t>accumulator</a:t>
            </a:r>
            <a:r>
              <a:rPr sz="1600" b="1" dirty="0">
                <a:solidFill>
                  <a:srgbClr val="BBE6FB"/>
                </a:solidFill>
                <a:latin typeface="Consolas" panose="020B0609020204030204" pitchFamily="49" charset="0"/>
                <a:ea typeface="Courier"/>
                <a:cs typeface="Consolas" panose="020B0609020204030204" pitchFamily="49" charset="0"/>
                <a:sym typeface="Courier"/>
              </a:rPr>
              <a:t>(</a:t>
            </a:r>
            <a:r>
              <a:rPr sz="1600" dirty="0">
                <a:latin typeface="Consolas" panose="020B0609020204030204" pitchFamily="49" charset="0"/>
                <a:ea typeface="Courier"/>
                <a:cs typeface="Consolas" panose="020B0609020204030204" pitchFamily="49" charset="0"/>
                <a:sym typeface="Courier"/>
              </a:rPr>
              <a:t>0</a:t>
            </a:r>
            <a:r>
              <a:rPr sz="1600" b="1" dirty="0">
                <a:solidFill>
                  <a:srgbClr val="BBE6FB"/>
                </a:solidFill>
                <a:latin typeface="Consolas" panose="020B0609020204030204" pitchFamily="49" charset="0"/>
                <a:ea typeface="Courier"/>
                <a:cs typeface="Consolas" panose="020B0609020204030204" pitchFamily="49" charset="0"/>
                <a:sym typeface="Courier"/>
              </a:rPr>
              <a:t>)</a:t>
            </a:r>
          </a:p>
          <a:p>
            <a:pPr lvl="0" algn="l">
              <a:defRPr sz="1800"/>
            </a:pPr>
            <a:r>
              <a:rPr sz="1600" dirty="0" err="1">
                <a:latin typeface="Consolas" panose="020B0609020204030204" pitchFamily="49" charset="0"/>
                <a:ea typeface="Courier"/>
                <a:cs typeface="Consolas" panose="020B0609020204030204" pitchFamily="49" charset="0"/>
                <a:sym typeface="Courier"/>
              </a:rPr>
              <a:t>rdd</a:t>
            </a: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a:t>
            </a:r>
            <a:r>
              <a:rPr sz="1600" dirty="0">
                <a:latin typeface="Consolas" panose="020B0609020204030204" pitchFamily="49" charset="0"/>
                <a:ea typeface="Courier"/>
                <a:cs typeface="Consolas" panose="020B0609020204030204" pitchFamily="49" charset="0"/>
                <a:sym typeface="Courier"/>
              </a:rPr>
              <a:t> </a:t>
            </a:r>
            <a:r>
              <a:rPr sz="1600" dirty="0" err="1">
                <a:latin typeface="Consolas" panose="020B0609020204030204" pitchFamily="49" charset="0"/>
                <a:ea typeface="Courier"/>
                <a:cs typeface="Consolas" panose="020B0609020204030204" pitchFamily="49" charset="0"/>
                <a:sym typeface="Courier"/>
              </a:rPr>
              <a:t>sc</a:t>
            </a:r>
            <a:r>
              <a:rPr sz="1600" b="1" dirty="0" err="1">
                <a:latin typeface="Consolas" panose="020B0609020204030204" pitchFamily="49" charset="0"/>
                <a:ea typeface="Courier"/>
                <a:cs typeface="Consolas" panose="020B0609020204030204" pitchFamily="49" charset="0"/>
                <a:sym typeface="Courier"/>
              </a:rPr>
              <a:t>.</a:t>
            </a:r>
            <a:r>
              <a:rPr sz="1600" dirty="0" err="1">
                <a:latin typeface="Consolas" panose="020B0609020204030204" pitchFamily="49" charset="0"/>
                <a:ea typeface="Courier"/>
                <a:cs typeface="Consolas" panose="020B0609020204030204" pitchFamily="49" charset="0"/>
                <a:sym typeface="Courier"/>
              </a:rPr>
              <a:t>parallelize</a:t>
            </a:r>
            <a:r>
              <a:rPr sz="1600" dirty="0">
                <a:latin typeface="Consolas" panose="020B0609020204030204" pitchFamily="49" charset="0"/>
                <a:ea typeface="Courier"/>
                <a:cs typeface="Consolas" panose="020B0609020204030204" pitchFamily="49" charset="0"/>
                <a:sym typeface="Courier"/>
              </a:rPr>
              <a:t>([1, 2, 3, 4])</a:t>
            </a:r>
          </a:p>
          <a:p>
            <a:pPr lvl="0" algn="l">
              <a:defRPr sz="1800"/>
            </a:pPr>
            <a:r>
              <a:rPr sz="1600" b="1" dirty="0" err="1">
                <a:latin typeface="Consolas" panose="020B0609020204030204" pitchFamily="49" charset="0"/>
                <a:ea typeface="Courier"/>
                <a:cs typeface="Consolas" panose="020B0609020204030204" pitchFamily="49" charset="0"/>
                <a:sym typeface="Courier"/>
              </a:rPr>
              <a:t>def</a:t>
            </a: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f</a:t>
            </a:r>
            <a:r>
              <a:rPr sz="1600" dirty="0">
                <a:latin typeface="Consolas" panose="020B0609020204030204" pitchFamily="49" charset="0"/>
                <a:ea typeface="Courier"/>
                <a:cs typeface="Consolas" panose="020B0609020204030204" pitchFamily="49" charset="0"/>
                <a:sym typeface="Courier"/>
              </a:rPr>
              <a:t>(x):</a:t>
            </a:r>
          </a:p>
          <a:p>
            <a:pPr lvl="0" algn="l">
              <a:defRPr sz="1800"/>
            </a:pP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global</a:t>
            </a:r>
            <a:r>
              <a:rPr sz="1600" dirty="0">
                <a:latin typeface="Consolas" panose="020B0609020204030204" pitchFamily="49" charset="0"/>
                <a:ea typeface="Courier"/>
                <a:cs typeface="Consolas" panose="020B0609020204030204" pitchFamily="49" charset="0"/>
                <a:sym typeface="Courier"/>
              </a:rPr>
              <a:t> </a:t>
            </a:r>
            <a:r>
              <a:rPr sz="1600" dirty="0" err="1">
                <a:latin typeface="Consolas" panose="020B0609020204030204" pitchFamily="49" charset="0"/>
                <a:ea typeface="Courier"/>
                <a:cs typeface="Consolas" panose="020B0609020204030204" pitchFamily="49" charset="0"/>
                <a:sym typeface="Courier"/>
              </a:rPr>
              <a:t>accum</a:t>
            </a:r>
            <a:endParaRPr sz="1600" dirty="0">
              <a:latin typeface="Consolas" panose="020B0609020204030204" pitchFamily="49" charset="0"/>
              <a:ea typeface="Courier"/>
              <a:cs typeface="Consolas" panose="020B0609020204030204" pitchFamily="49" charset="0"/>
              <a:sym typeface="Courier"/>
            </a:endParaRPr>
          </a:p>
          <a:p>
            <a:pPr lvl="0" algn="l">
              <a:defRPr sz="1800"/>
            </a:pPr>
            <a:r>
              <a:rPr sz="1600" dirty="0">
                <a:latin typeface="Consolas" panose="020B0609020204030204" pitchFamily="49" charset="0"/>
                <a:ea typeface="Courier"/>
                <a:cs typeface="Consolas" panose="020B0609020204030204" pitchFamily="49" charset="0"/>
                <a:sym typeface="Courier"/>
              </a:rPr>
              <a:t>   </a:t>
            </a:r>
            <a:r>
              <a:rPr sz="1600" dirty="0" err="1">
                <a:latin typeface="Consolas" panose="020B0609020204030204" pitchFamily="49" charset="0"/>
                <a:ea typeface="Courier"/>
                <a:cs typeface="Consolas" panose="020B0609020204030204" pitchFamily="49" charset="0"/>
                <a:sym typeface="Courier"/>
              </a:rPr>
              <a:t>accum</a:t>
            </a:r>
            <a:r>
              <a:rPr sz="1600" dirty="0">
                <a:latin typeface="Consolas" panose="020B0609020204030204" pitchFamily="49" charset="0"/>
                <a:ea typeface="Courier"/>
                <a:cs typeface="Consolas" panose="020B0609020204030204" pitchFamily="49" charset="0"/>
                <a:sym typeface="Courier"/>
              </a:rPr>
              <a:t> </a:t>
            </a:r>
            <a:r>
              <a:rPr sz="1600" b="1" dirty="0">
                <a:latin typeface="Consolas" panose="020B0609020204030204" pitchFamily="49" charset="0"/>
                <a:ea typeface="Courier"/>
                <a:cs typeface="Consolas" panose="020B0609020204030204" pitchFamily="49" charset="0"/>
                <a:sym typeface="Courier"/>
              </a:rPr>
              <a:t>+=</a:t>
            </a:r>
            <a:r>
              <a:rPr sz="1600" dirty="0">
                <a:latin typeface="Consolas" panose="020B0609020204030204" pitchFamily="49" charset="0"/>
                <a:ea typeface="Courier"/>
                <a:cs typeface="Consolas" panose="020B0609020204030204" pitchFamily="49" charset="0"/>
                <a:sym typeface="Courier"/>
              </a:rPr>
              <a:t> x</a:t>
            </a:r>
          </a:p>
          <a:p>
            <a:pPr lvl="0" algn="l">
              <a:defRPr sz="1800"/>
            </a:pPr>
            <a:endParaRPr sz="1600" dirty="0">
              <a:latin typeface="Consolas" panose="020B0609020204030204" pitchFamily="49" charset="0"/>
              <a:ea typeface="Courier"/>
              <a:cs typeface="Consolas" panose="020B0609020204030204" pitchFamily="49" charset="0"/>
              <a:sym typeface="Courier"/>
            </a:endParaRPr>
          </a:p>
          <a:p>
            <a:pPr lvl="0" algn="l">
              <a:defRPr sz="1800"/>
            </a:pPr>
            <a:r>
              <a:rPr sz="1600" dirty="0" err="1">
                <a:latin typeface="Consolas" panose="020B0609020204030204" pitchFamily="49" charset="0"/>
                <a:ea typeface="Courier"/>
                <a:cs typeface="Consolas" panose="020B0609020204030204" pitchFamily="49" charset="0"/>
                <a:sym typeface="Courier"/>
              </a:rPr>
              <a:t>rdd</a:t>
            </a:r>
            <a:r>
              <a:rPr sz="1600" b="1" dirty="0" err="1">
                <a:latin typeface="Consolas" panose="020B0609020204030204" pitchFamily="49" charset="0"/>
                <a:ea typeface="Courier"/>
                <a:cs typeface="Consolas" panose="020B0609020204030204" pitchFamily="49" charset="0"/>
                <a:sym typeface="Courier"/>
              </a:rPr>
              <a:t>.</a:t>
            </a:r>
            <a:r>
              <a:rPr sz="1600" dirty="0" err="1">
                <a:latin typeface="Consolas" panose="020B0609020204030204" pitchFamily="49" charset="0"/>
                <a:ea typeface="Courier"/>
                <a:cs typeface="Consolas" panose="020B0609020204030204" pitchFamily="49" charset="0"/>
                <a:sym typeface="Courier"/>
              </a:rPr>
              <a:t>foreach</a:t>
            </a:r>
            <a:r>
              <a:rPr sz="1600" dirty="0">
                <a:latin typeface="Consolas" panose="020B0609020204030204" pitchFamily="49" charset="0"/>
                <a:ea typeface="Courier"/>
                <a:cs typeface="Consolas" panose="020B0609020204030204" pitchFamily="49" charset="0"/>
                <a:sym typeface="Courier"/>
              </a:rPr>
              <a:t>(f)</a:t>
            </a:r>
          </a:p>
          <a:p>
            <a:pPr lvl="0" algn="l">
              <a:defRPr sz="1800"/>
            </a:pPr>
            <a:endParaRPr sz="1600" dirty="0">
              <a:latin typeface="Consolas" panose="020B0609020204030204" pitchFamily="49" charset="0"/>
              <a:ea typeface="Courier"/>
              <a:cs typeface="Consolas" panose="020B0609020204030204" pitchFamily="49" charset="0"/>
              <a:sym typeface="Courier"/>
            </a:endParaRPr>
          </a:p>
          <a:p>
            <a:pPr lvl="0" algn="l">
              <a:defRPr sz="1800"/>
            </a:pPr>
            <a:r>
              <a:rPr sz="1600" dirty="0" err="1">
                <a:latin typeface="Consolas" panose="020B0609020204030204" pitchFamily="49" charset="0"/>
                <a:ea typeface="Courier"/>
                <a:cs typeface="Consolas" panose="020B0609020204030204" pitchFamily="49" charset="0"/>
                <a:sym typeface="Courier"/>
              </a:rPr>
              <a:t>accum</a:t>
            </a:r>
            <a:r>
              <a:rPr sz="1600" b="1" dirty="0" err="1">
                <a:latin typeface="Consolas" panose="020B0609020204030204" pitchFamily="49" charset="0"/>
                <a:ea typeface="Courier"/>
                <a:cs typeface="Consolas" panose="020B0609020204030204" pitchFamily="49" charset="0"/>
                <a:sym typeface="Courier"/>
              </a:rPr>
              <a:t>.value</a:t>
            </a:r>
            <a:endParaRPr sz="1600" b="1" dirty="0">
              <a:latin typeface="Consolas" panose="020B0609020204030204" pitchFamily="49" charset="0"/>
              <a:ea typeface="Courier"/>
              <a:cs typeface="Consolas" panose="020B0609020204030204" pitchFamily="49" charset="0"/>
              <a:sym typeface="Courier"/>
            </a:endParaRPr>
          </a:p>
        </p:txBody>
      </p:sp>
      <p:sp>
        <p:nvSpPr>
          <p:cNvPr id="4" name="Shape 375"/>
          <p:cNvSpPr/>
          <p:nvPr/>
        </p:nvSpPr>
        <p:spPr>
          <a:xfrm>
            <a:off x="2910943" y="1497116"/>
            <a:ext cx="905986" cy="3077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355600">
              <a:spcBef>
                <a:spcPts val="1900"/>
              </a:spcBef>
              <a:tabLst>
                <a:tab pos="101600" algn="l"/>
                <a:tab pos="355600" algn="l"/>
              </a:tabLst>
            </a:lvl1pPr>
          </a:lstStyle>
          <a:p>
            <a:pPr lvl="0">
              <a:defRPr sz="1800"/>
            </a:pPr>
            <a:r>
              <a:rPr sz="2000" dirty="0">
                <a:solidFill>
                  <a:srgbClr val="FE5222"/>
                </a:solidFill>
              </a:rPr>
              <a:t>Scala:</a:t>
            </a:r>
          </a:p>
        </p:txBody>
      </p:sp>
      <p:sp>
        <p:nvSpPr>
          <p:cNvPr id="5" name="Shape 376"/>
          <p:cNvSpPr/>
          <p:nvPr/>
        </p:nvSpPr>
        <p:spPr>
          <a:xfrm>
            <a:off x="2910943" y="3716659"/>
            <a:ext cx="929742" cy="30777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defTabSz="355600">
              <a:spcBef>
                <a:spcPts val="1900"/>
              </a:spcBef>
              <a:tabLst>
                <a:tab pos="101600" algn="l"/>
                <a:tab pos="355600" algn="l"/>
              </a:tabLst>
            </a:lvl1pPr>
          </a:lstStyle>
          <a:p>
            <a:pPr lvl="0">
              <a:defRPr sz="1800"/>
            </a:pPr>
            <a:r>
              <a:rPr sz="2000" dirty="0">
                <a:solidFill>
                  <a:srgbClr val="FE5222"/>
                </a:solidFill>
              </a:rPr>
              <a:t>Python:</a:t>
            </a:r>
          </a:p>
        </p:txBody>
      </p:sp>
      <p:sp>
        <p:nvSpPr>
          <p:cNvPr id="6" name="Title 1"/>
          <p:cNvSpPr txBox="1">
            <a:spLocks/>
          </p:cNvSpPr>
          <p:nvPr/>
        </p:nvSpPr>
        <p:spPr>
          <a:xfrm>
            <a:off x="1901545" y="416009"/>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Accumulators</a:t>
            </a:r>
            <a:endParaRPr lang="en-US" dirty="0"/>
          </a:p>
        </p:txBody>
      </p:sp>
      <p:pic>
        <p:nvPicPr>
          <p:cNvPr id="7" name="Picture 6"/>
          <p:cNvPicPr>
            <a:picLocks noChangeAspect="1"/>
          </p:cNvPicPr>
          <p:nvPr/>
        </p:nvPicPr>
        <p:blipFill>
          <a:blip r:embed="rId4"/>
          <a:stretch>
            <a:fillRect/>
          </a:stretch>
        </p:blipFill>
        <p:spPr>
          <a:xfrm>
            <a:off x="516341" y="299105"/>
            <a:ext cx="1060203" cy="630821"/>
          </a:xfrm>
          <a:prstGeom prst="rect">
            <a:avLst/>
          </a:prstGeom>
        </p:spPr>
      </p:pic>
      <p:cxnSp>
        <p:nvCxnSpPr>
          <p:cNvPr id="8" name="Straight Arrow Connector 7"/>
          <p:cNvCxnSpPr/>
          <p:nvPr/>
        </p:nvCxnSpPr>
        <p:spPr>
          <a:xfrm flipV="1">
            <a:off x="412596" y="1055472"/>
            <a:ext cx="234297"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66364" y="1055471"/>
            <a:ext cx="4153" cy="561605"/>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1483244" y="1055472"/>
            <a:ext cx="210122" cy="561604"/>
          </a:xfrm>
          <a:prstGeom prst="straightConnector1">
            <a:avLst/>
          </a:prstGeom>
          <a:ln w="19050">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76544" y="152966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2" name="TextBox 11"/>
          <p:cNvSpPr txBox="1"/>
          <p:nvPr/>
        </p:nvSpPr>
        <p:spPr>
          <a:xfrm>
            <a:off x="97778" y="1529668"/>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
        <p:nvSpPr>
          <p:cNvPr id="13" name="TextBox 12"/>
          <p:cNvSpPr txBox="1"/>
          <p:nvPr/>
        </p:nvSpPr>
        <p:spPr>
          <a:xfrm>
            <a:off x="865618" y="1556234"/>
            <a:ext cx="837126" cy="523220"/>
          </a:xfrm>
          <a:prstGeom prst="rect">
            <a:avLst/>
          </a:prstGeom>
          <a:noFill/>
        </p:spPr>
        <p:txBody>
          <a:bodyPr wrap="square" rtlCol="0">
            <a:spAutoFit/>
          </a:bodyPr>
          <a:lstStyle/>
          <a:p>
            <a:r>
              <a:rPr lang="en-US" sz="2800" dirty="0" smtClean="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xmlns="" val="2588961230"/>
      </p:ext>
    </p:extLst>
  </p:cSld>
  <p:clrMapOvr>
    <a:masterClrMapping/>
  </p:clrMapOvr>
  <p:transition>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14" name="TextBox 13"/>
          <p:cNvSpPr txBox="1"/>
          <p:nvPr/>
        </p:nvSpPr>
        <p:spPr>
          <a:xfrm>
            <a:off x="1908314" y="2504662"/>
            <a:ext cx="9402418" cy="584775"/>
          </a:xfrm>
          <a:prstGeom prst="rect">
            <a:avLst/>
          </a:prstGeom>
          <a:noFill/>
        </p:spPr>
        <p:txBody>
          <a:bodyPr wrap="square" rtlCol="0">
            <a:spAutoFit/>
          </a:bodyPr>
          <a:lstStyle/>
          <a:p>
            <a:r>
              <a:rPr lang="en-US" sz="3200" dirty="0" smtClean="0"/>
              <a:t>Next slide is only for on-site students…</a:t>
            </a:r>
            <a:endParaRPr lang="en-US" sz="3200" dirty="0"/>
          </a:p>
        </p:txBody>
      </p:sp>
    </p:spTree>
    <p:extLst>
      <p:ext uri="{BB962C8B-B14F-4D97-AF65-F5344CB8AC3E}">
        <p14:creationId xmlns:p14="http://schemas.microsoft.com/office/powerpoint/2010/main" xmlns="" val="619422732"/>
      </p:ext>
    </p:extLst>
  </p:cSld>
  <p:clrMapOvr>
    <a:masterClrMapping/>
  </p:clrMapOvr>
  <p:transition>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79112" y="835378"/>
            <a:ext cx="5956940" cy="5888860"/>
          </a:xfrm>
          <a:prstGeom prst="rect">
            <a:avLst/>
          </a:prstGeom>
        </p:spPr>
      </p:pic>
      <p:sp>
        <p:nvSpPr>
          <p:cNvPr id="3" name="TextBox 2"/>
          <p:cNvSpPr txBox="1"/>
          <p:nvPr/>
        </p:nvSpPr>
        <p:spPr>
          <a:xfrm>
            <a:off x="6236052" y="373713"/>
            <a:ext cx="6584534" cy="461665"/>
          </a:xfrm>
          <a:prstGeom prst="rect">
            <a:avLst/>
          </a:prstGeom>
          <a:noFill/>
        </p:spPr>
        <p:txBody>
          <a:bodyPr wrap="square" rtlCol="0">
            <a:spAutoFit/>
          </a:bodyPr>
          <a:lstStyle/>
          <a:p>
            <a:r>
              <a:rPr lang="en-US" sz="2400" dirty="0" smtClean="0"/>
              <a:t>tinyurl.com/</a:t>
            </a:r>
            <a:r>
              <a:rPr lang="en-US" sz="2400" dirty="0" smtClean="0">
                <a:solidFill>
                  <a:srgbClr val="FFC000"/>
                </a:solidFill>
              </a:rPr>
              <a:t>spark </a:t>
            </a:r>
            <a:r>
              <a:rPr lang="en-US" sz="2400" dirty="0" smtClean="0">
                <a:solidFill>
                  <a:schemeClr val="accent2"/>
                </a:solidFill>
              </a:rPr>
              <a:t>summit </a:t>
            </a:r>
            <a:r>
              <a:rPr lang="en-US" sz="2400" dirty="0" smtClean="0"/>
              <a:t>intro </a:t>
            </a:r>
            <a:r>
              <a:rPr lang="en-US" sz="2400" dirty="0" smtClean="0">
                <a:solidFill>
                  <a:srgbClr val="00B0F0"/>
                </a:solidFill>
              </a:rPr>
              <a:t>survey</a:t>
            </a:r>
            <a:endParaRPr lang="en-US" sz="2400" dirty="0">
              <a:solidFill>
                <a:srgbClr val="00B0F0"/>
              </a:solidFill>
            </a:endParaRPr>
          </a:p>
        </p:txBody>
      </p:sp>
    </p:spTree>
    <p:extLst>
      <p:ext uri="{BB962C8B-B14F-4D97-AF65-F5344CB8AC3E}">
        <p14:creationId xmlns:p14="http://schemas.microsoft.com/office/powerpoint/2010/main" xmlns="" val="1198800484"/>
      </p:ext>
    </p:extLst>
  </p:cSld>
  <p:clrMapOvr>
    <a:masterClrMapping/>
  </p:clrMapOvr>
  <p:transition>
    <p:push dir="u"/>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3" name="Title 1"/>
          <p:cNvSpPr txBox="1">
            <a:spLocks/>
          </p:cNvSpPr>
          <p:nvPr/>
        </p:nvSpPr>
        <p:spPr>
          <a:xfrm>
            <a:off x="6014562" y="3758261"/>
            <a:ext cx="3478354"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Streaming</a:t>
            </a:r>
            <a:endParaRPr lang="en-US" sz="3600" dirty="0"/>
          </a:p>
        </p:txBody>
      </p:sp>
      <p:sp>
        <p:nvSpPr>
          <p:cNvPr id="4" name="TextBox 3"/>
          <p:cNvSpPr txBox="1"/>
          <p:nvPr/>
        </p:nvSpPr>
        <p:spPr>
          <a:xfrm>
            <a:off x="4312702" y="1675479"/>
            <a:ext cx="5993220" cy="923330"/>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TwitterUtils.createStream</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.filter(_.</a:t>
            </a:r>
            <a:r>
              <a:rPr lang="en-US" dirty="0" err="1">
                <a:latin typeface="Consolas" panose="020B0609020204030204" pitchFamily="49" charset="0"/>
                <a:cs typeface="Consolas" panose="020B0609020204030204" pitchFamily="49" charset="0"/>
              </a:rPr>
              <a:t>getText.contains</a:t>
            </a:r>
            <a:r>
              <a:rPr lang="en-US" dirty="0">
                <a:latin typeface="Consolas" panose="020B0609020204030204" pitchFamily="49" charset="0"/>
                <a:cs typeface="Consolas" panose="020B0609020204030204" pitchFamily="49" charset="0"/>
              </a:rPr>
              <a:t>("Spark"))</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countByWindow</a:t>
            </a:r>
            <a:r>
              <a:rPr lang="en-US" dirty="0">
                <a:latin typeface="Consolas" panose="020B0609020204030204" pitchFamily="49" charset="0"/>
                <a:cs typeface="Consolas" panose="020B0609020204030204" pitchFamily="49" charset="0"/>
              </a:rPr>
              <a:t>(Seconds(5))</a:t>
            </a:r>
          </a:p>
        </p:txBody>
      </p:sp>
      <p:pic>
        <p:nvPicPr>
          <p:cNvPr id="5" name="Picture 4"/>
          <p:cNvPicPr>
            <a:picLocks noChangeAspect="1"/>
          </p:cNvPicPr>
          <p:nvPr/>
        </p:nvPicPr>
        <p:blipFill>
          <a:blip r:embed="rId5"/>
          <a:stretch>
            <a:fillRect/>
          </a:stretch>
        </p:blipFill>
        <p:spPr>
          <a:xfrm>
            <a:off x="3407612" y="3066710"/>
            <a:ext cx="2498630" cy="1469195"/>
          </a:xfrm>
          <a:prstGeom prst="rect">
            <a:avLst/>
          </a:prstGeom>
        </p:spPr>
      </p:pic>
      <p:pic>
        <p:nvPicPr>
          <p:cNvPr id="6" name="Picture 5"/>
          <p:cNvPicPr>
            <a:picLocks noChangeAspect="1"/>
          </p:cNvPicPr>
          <p:nvPr/>
        </p:nvPicPr>
        <p:blipFill>
          <a:blip r:embed="rId6"/>
          <a:stretch>
            <a:fillRect/>
          </a:stretch>
        </p:blipFill>
        <p:spPr>
          <a:xfrm>
            <a:off x="2884417" y="1771671"/>
            <a:ext cx="888064" cy="730945"/>
          </a:xfrm>
          <a:prstGeom prst="rect">
            <a:avLst/>
          </a:prstGeom>
        </p:spPr>
      </p:pic>
    </p:spTree>
    <p:extLst>
      <p:ext uri="{BB962C8B-B14F-4D97-AF65-F5344CB8AC3E}">
        <p14:creationId xmlns:p14="http://schemas.microsoft.com/office/powerpoint/2010/main" xmlns="" val="28517643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812816" y="3880081"/>
            <a:ext cx="2796063"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Streaming</a:t>
            </a:r>
            <a:endParaRPr lang="en-US" sz="3600" dirty="0"/>
          </a:p>
        </p:txBody>
      </p:sp>
      <p:pic>
        <p:nvPicPr>
          <p:cNvPr id="3" name="Picture 2"/>
          <p:cNvPicPr>
            <a:picLocks noChangeAspect="1"/>
          </p:cNvPicPr>
          <p:nvPr/>
        </p:nvPicPr>
        <p:blipFill>
          <a:blip r:embed="rId4"/>
          <a:stretch>
            <a:fillRect/>
          </a:stretch>
        </p:blipFill>
        <p:spPr>
          <a:xfrm>
            <a:off x="4961533" y="2410886"/>
            <a:ext cx="2498630" cy="1469195"/>
          </a:xfrm>
          <a:prstGeom prst="rect">
            <a:avLst/>
          </a:prstGeom>
        </p:spPr>
      </p:pic>
      <p:sp>
        <p:nvSpPr>
          <p:cNvPr id="4" name="Rounded Rectangle 3"/>
          <p:cNvSpPr/>
          <p:nvPr/>
        </p:nvSpPr>
        <p:spPr>
          <a:xfrm>
            <a:off x="4373320" y="2410886"/>
            <a:ext cx="3571875" cy="2246839"/>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00150" y="19716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22988" y="1990725"/>
            <a:ext cx="894797" cy="400110"/>
          </a:xfrm>
          <a:prstGeom prst="rect">
            <a:avLst/>
          </a:prstGeom>
          <a:noFill/>
        </p:spPr>
        <p:txBody>
          <a:bodyPr wrap="none" rtlCol="0">
            <a:spAutoFit/>
          </a:bodyPr>
          <a:lstStyle/>
          <a:p>
            <a:r>
              <a:rPr lang="en-US" sz="2000" dirty="0" smtClean="0"/>
              <a:t>Kafka</a:t>
            </a:r>
            <a:endParaRPr lang="en-US" sz="2000" dirty="0"/>
          </a:p>
        </p:txBody>
      </p:sp>
      <p:sp>
        <p:nvSpPr>
          <p:cNvPr id="7" name="Rectangle 6"/>
          <p:cNvSpPr/>
          <p:nvPr/>
        </p:nvSpPr>
        <p:spPr>
          <a:xfrm>
            <a:off x="1200150" y="26003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522988" y="2619375"/>
            <a:ext cx="923651" cy="400110"/>
          </a:xfrm>
          <a:prstGeom prst="rect">
            <a:avLst/>
          </a:prstGeom>
          <a:noFill/>
        </p:spPr>
        <p:txBody>
          <a:bodyPr wrap="none" rtlCol="0">
            <a:spAutoFit/>
          </a:bodyPr>
          <a:lstStyle/>
          <a:p>
            <a:r>
              <a:rPr lang="en-US" sz="2000" dirty="0" smtClean="0"/>
              <a:t>Flume</a:t>
            </a:r>
            <a:endParaRPr lang="en-US" sz="2000" dirty="0"/>
          </a:p>
        </p:txBody>
      </p:sp>
      <p:sp>
        <p:nvSpPr>
          <p:cNvPr id="9" name="Rectangle 8"/>
          <p:cNvSpPr/>
          <p:nvPr/>
        </p:nvSpPr>
        <p:spPr>
          <a:xfrm>
            <a:off x="1200150" y="32289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22988" y="3248025"/>
            <a:ext cx="803425" cy="400110"/>
          </a:xfrm>
          <a:prstGeom prst="rect">
            <a:avLst/>
          </a:prstGeom>
          <a:noFill/>
        </p:spPr>
        <p:txBody>
          <a:bodyPr wrap="none" rtlCol="0">
            <a:spAutoFit/>
          </a:bodyPr>
          <a:lstStyle/>
          <a:p>
            <a:r>
              <a:rPr lang="en-US" sz="2000" dirty="0" smtClean="0"/>
              <a:t>HDFS</a:t>
            </a:r>
            <a:endParaRPr lang="en-US" sz="2000" dirty="0"/>
          </a:p>
        </p:txBody>
      </p:sp>
      <p:sp>
        <p:nvSpPr>
          <p:cNvPr id="11" name="Rectangle 10"/>
          <p:cNvSpPr/>
          <p:nvPr/>
        </p:nvSpPr>
        <p:spPr>
          <a:xfrm>
            <a:off x="1200150" y="38576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13488" y="3876675"/>
            <a:ext cx="455574" cy="400110"/>
          </a:xfrm>
          <a:prstGeom prst="rect">
            <a:avLst/>
          </a:prstGeom>
          <a:noFill/>
        </p:spPr>
        <p:txBody>
          <a:bodyPr wrap="none" rtlCol="0">
            <a:spAutoFit/>
          </a:bodyPr>
          <a:lstStyle/>
          <a:p>
            <a:r>
              <a:rPr lang="en-US" sz="2000" dirty="0" smtClean="0"/>
              <a:t>S3</a:t>
            </a:r>
            <a:endParaRPr lang="en-US" sz="2000" dirty="0"/>
          </a:p>
        </p:txBody>
      </p:sp>
      <p:sp>
        <p:nvSpPr>
          <p:cNvPr id="13" name="Rectangle 12"/>
          <p:cNvSpPr/>
          <p:nvPr/>
        </p:nvSpPr>
        <p:spPr>
          <a:xfrm>
            <a:off x="1200150" y="44862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522988" y="4505325"/>
            <a:ext cx="962123" cy="400110"/>
          </a:xfrm>
          <a:prstGeom prst="rect">
            <a:avLst/>
          </a:prstGeom>
          <a:noFill/>
        </p:spPr>
        <p:txBody>
          <a:bodyPr wrap="none" rtlCol="0">
            <a:spAutoFit/>
          </a:bodyPr>
          <a:lstStyle/>
          <a:p>
            <a:r>
              <a:rPr lang="en-US" sz="2000" dirty="0" smtClean="0"/>
              <a:t>Kinesis</a:t>
            </a:r>
            <a:endParaRPr lang="en-US" sz="2000" dirty="0"/>
          </a:p>
        </p:txBody>
      </p:sp>
      <p:sp>
        <p:nvSpPr>
          <p:cNvPr id="15" name="Rectangle 14"/>
          <p:cNvSpPr/>
          <p:nvPr/>
        </p:nvSpPr>
        <p:spPr>
          <a:xfrm>
            <a:off x="1200150" y="51149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522988" y="5133975"/>
            <a:ext cx="974947" cy="400110"/>
          </a:xfrm>
          <a:prstGeom prst="rect">
            <a:avLst/>
          </a:prstGeom>
          <a:noFill/>
        </p:spPr>
        <p:txBody>
          <a:bodyPr wrap="none" rtlCol="0">
            <a:spAutoFit/>
          </a:bodyPr>
          <a:lstStyle/>
          <a:p>
            <a:r>
              <a:rPr lang="en-US" sz="2000" dirty="0" smtClean="0"/>
              <a:t>Twitter</a:t>
            </a:r>
            <a:endParaRPr lang="en-US" sz="2000" dirty="0"/>
          </a:p>
        </p:txBody>
      </p:sp>
      <p:sp>
        <p:nvSpPr>
          <p:cNvPr id="17" name="Rectangle 16"/>
          <p:cNvSpPr/>
          <p:nvPr/>
        </p:nvSpPr>
        <p:spPr>
          <a:xfrm>
            <a:off x="1200150" y="1295400"/>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37238" y="1314450"/>
            <a:ext cx="1540806" cy="400110"/>
          </a:xfrm>
          <a:prstGeom prst="rect">
            <a:avLst/>
          </a:prstGeom>
          <a:noFill/>
        </p:spPr>
        <p:txBody>
          <a:bodyPr wrap="none" rtlCol="0">
            <a:spAutoFit/>
          </a:bodyPr>
          <a:lstStyle/>
          <a:p>
            <a:r>
              <a:rPr lang="en-US" sz="2000" dirty="0" smtClean="0"/>
              <a:t>TCP socket</a:t>
            </a:r>
            <a:endParaRPr lang="en-US" sz="2000" dirty="0"/>
          </a:p>
        </p:txBody>
      </p:sp>
      <p:sp>
        <p:nvSpPr>
          <p:cNvPr id="19" name="Right Arrow 18"/>
          <p:cNvSpPr/>
          <p:nvPr/>
        </p:nvSpPr>
        <p:spPr>
          <a:xfrm>
            <a:off x="3051625" y="3029010"/>
            <a:ext cx="1077921" cy="895410"/>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629775" y="2362020"/>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0023399" y="2390625"/>
            <a:ext cx="803425" cy="400110"/>
          </a:xfrm>
          <a:prstGeom prst="rect">
            <a:avLst/>
          </a:prstGeom>
          <a:noFill/>
        </p:spPr>
        <p:txBody>
          <a:bodyPr wrap="none" rtlCol="0">
            <a:spAutoFit/>
          </a:bodyPr>
          <a:lstStyle/>
          <a:p>
            <a:r>
              <a:rPr lang="en-US" sz="2000" dirty="0" smtClean="0"/>
              <a:t>HDFS</a:t>
            </a:r>
            <a:endParaRPr lang="en-US" sz="2000" dirty="0"/>
          </a:p>
        </p:txBody>
      </p:sp>
      <p:sp>
        <p:nvSpPr>
          <p:cNvPr id="22" name="Right Arrow 21"/>
          <p:cNvSpPr/>
          <p:nvPr/>
        </p:nvSpPr>
        <p:spPr>
          <a:xfrm>
            <a:off x="8075354" y="3009870"/>
            <a:ext cx="1077921" cy="895410"/>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629775" y="298120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658350" y="3000195"/>
            <a:ext cx="1526380" cy="400110"/>
          </a:xfrm>
          <a:prstGeom prst="rect">
            <a:avLst/>
          </a:prstGeom>
          <a:noFill/>
        </p:spPr>
        <p:txBody>
          <a:bodyPr wrap="none" rtlCol="0">
            <a:spAutoFit/>
          </a:bodyPr>
          <a:lstStyle/>
          <a:p>
            <a:r>
              <a:rPr lang="en-US" sz="2000" dirty="0" smtClean="0"/>
              <a:t>Cassandra</a:t>
            </a:r>
            <a:endParaRPr lang="en-US" sz="2000" dirty="0"/>
          </a:p>
        </p:txBody>
      </p:sp>
      <p:sp>
        <p:nvSpPr>
          <p:cNvPr id="25" name="Rectangle 24"/>
          <p:cNvSpPr/>
          <p:nvPr/>
        </p:nvSpPr>
        <p:spPr>
          <a:xfrm>
            <a:off x="9629775" y="359086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610725" y="3609855"/>
            <a:ext cx="1677062" cy="400110"/>
          </a:xfrm>
          <a:prstGeom prst="rect">
            <a:avLst/>
          </a:prstGeom>
          <a:noFill/>
        </p:spPr>
        <p:txBody>
          <a:bodyPr wrap="none" rtlCol="0">
            <a:spAutoFit/>
          </a:bodyPr>
          <a:lstStyle/>
          <a:p>
            <a:r>
              <a:rPr lang="en-US" sz="2000" dirty="0" smtClean="0"/>
              <a:t>Dashboards</a:t>
            </a:r>
            <a:endParaRPr lang="en-US" sz="2000" dirty="0"/>
          </a:p>
        </p:txBody>
      </p:sp>
      <p:sp>
        <p:nvSpPr>
          <p:cNvPr id="27" name="Rectangle 26"/>
          <p:cNvSpPr/>
          <p:nvPr/>
        </p:nvSpPr>
        <p:spPr>
          <a:xfrm>
            <a:off x="9648825" y="420052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629775" y="4219515"/>
            <a:ext cx="1526380" cy="400110"/>
          </a:xfrm>
          <a:prstGeom prst="rect">
            <a:avLst/>
          </a:prstGeom>
          <a:noFill/>
        </p:spPr>
        <p:txBody>
          <a:bodyPr wrap="none" rtlCol="0">
            <a:spAutoFit/>
          </a:bodyPr>
          <a:lstStyle/>
          <a:p>
            <a:r>
              <a:rPr lang="en-US" sz="2000" dirty="0" smtClean="0"/>
              <a:t>Databases</a:t>
            </a:r>
            <a:endParaRPr lang="en-US" sz="2000" dirty="0"/>
          </a:p>
        </p:txBody>
      </p:sp>
      <p:sp>
        <p:nvSpPr>
          <p:cNvPr id="29" name="TextBox 28"/>
          <p:cNvSpPr txBox="1"/>
          <p:nvPr/>
        </p:nvSpPr>
        <p:spPr>
          <a:xfrm>
            <a:off x="5091692" y="1048345"/>
            <a:ext cx="2983662" cy="923330"/>
          </a:xfrm>
          <a:prstGeom prst="rect">
            <a:avLst/>
          </a:prstGeom>
          <a:noFill/>
        </p:spPr>
        <p:txBody>
          <a:bodyPr wrap="square" rtlCol="0">
            <a:spAutoFit/>
          </a:bodyPr>
          <a:lstStyle/>
          <a:p>
            <a:pPr marL="285750" indent="-285750">
              <a:buFontTx/>
              <a:buChar char="-"/>
            </a:pPr>
            <a:r>
              <a:rPr lang="en-US" dirty="0" smtClean="0"/>
              <a:t>Scalable</a:t>
            </a:r>
          </a:p>
          <a:p>
            <a:pPr marL="285750" indent="-285750">
              <a:buFontTx/>
              <a:buChar char="-"/>
            </a:pPr>
            <a:r>
              <a:rPr lang="en-US" dirty="0" smtClean="0"/>
              <a:t>High-throughput</a:t>
            </a:r>
          </a:p>
          <a:p>
            <a:pPr marL="285750" indent="-285750">
              <a:buFontTx/>
              <a:buChar char="-"/>
            </a:pPr>
            <a:r>
              <a:rPr lang="en-US" dirty="0" smtClean="0"/>
              <a:t>Fault-tolerant</a:t>
            </a:r>
            <a:endParaRPr lang="en-US" dirty="0"/>
          </a:p>
        </p:txBody>
      </p:sp>
      <p:sp>
        <p:nvSpPr>
          <p:cNvPr id="30" name="TextBox 29"/>
          <p:cNvSpPr txBox="1"/>
          <p:nvPr/>
        </p:nvSpPr>
        <p:spPr>
          <a:xfrm>
            <a:off x="3590585" y="5114925"/>
            <a:ext cx="5605865" cy="1077218"/>
          </a:xfrm>
          <a:prstGeom prst="rect">
            <a:avLst/>
          </a:prstGeom>
          <a:noFill/>
        </p:spPr>
        <p:txBody>
          <a:bodyPr wrap="square" rtlCol="0">
            <a:spAutoFit/>
          </a:bodyPr>
          <a:lstStyle/>
          <a:p>
            <a:r>
              <a:rPr lang="en-US" sz="1600" dirty="0" smtClean="0"/>
              <a:t>Complex algorithms can be expressed using: </a:t>
            </a:r>
          </a:p>
          <a:p>
            <a:pPr marL="285750" indent="-285750">
              <a:buFontTx/>
              <a:buChar char="-"/>
            </a:pPr>
            <a:r>
              <a:rPr lang="en-US" sz="1600" dirty="0" smtClean="0"/>
              <a:t>Spark transformations: </a:t>
            </a:r>
            <a:r>
              <a:rPr lang="en-US" sz="1400" dirty="0" smtClean="0">
                <a:latin typeface="Anonymous Pro" panose="02060609030202000504" pitchFamily="49" charset="0"/>
                <a:ea typeface="Anonymous Pro" panose="02060609030202000504" pitchFamily="49" charset="0"/>
              </a:rPr>
              <a:t>map(), reduce(), join(), </a:t>
            </a:r>
            <a:r>
              <a:rPr lang="en-US" sz="1400" dirty="0" err="1" smtClean="0">
                <a:latin typeface="Anonymous Pro" panose="02060609030202000504" pitchFamily="49" charset="0"/>
                <a:ea typeface="Anonymous Pro" panose="02060609030202000504" pitchFamily="49" charset="0"/>
              </a:rPr>
              <a:t>etc</a:t>
            </a:r>
            <a:endParaRPr lang="en-US" sz="1400" dirty="0" smtClean="0">
              <a:latin typeface="Anonymous Pro" panose="02060609030202000504" pitchFamily="49" charset="0"/>
              <a:ea typeface="Anonymous Pro" panose="02060609030202000504" pitchFamily="49" charset="0"/>
            </a:endParaRPr>
          </a:p>
          <a:p>
            <a:pPr marL="285750" indent="-285750">
              <a:buFontTx/>
              <a:buChar char="-"/>
            </a:pPr>
            <a:r>
              <a:rPr lang="en-US" sz="1600" dirty="0" smtClean="0"/>
              <a:t>MLlib + </a:t>
            </a:r>
            <a:r>
              <a:rPr lang="en-US" sz="1600" dirty="0" err="1" smtClean="0"/>
              <a:t>GraphX</a:t>
            </a:r>
            <a:endParaRPr lang="en-US" sz="1600" dirty="0" smtClean="0"/>
          </a:p>
          <a:p>
            <a:pPr marL="285750" indent="-285750">
              <a:buFontTx/>
              <a:buChar char="-"/>
            </a:pPr>
            <a:r>
              <a:rPr lang="en-US" sz="1600" dirty="0" smtClean="0"/>
              <a:t>SQL</a:t>
            </a:r>
            <a:endParaRPr lang="en-US" sz="1600" dirty="0"/>
          </a:p>
        </p:txBody>
      </p:sp>
    </p:spTree>
    <p:extLst>
      <p:ext uri="{BB962C8B-B14F-4D97-AF65-F5344CB8AC3E}">
        <p14:creationId xmlns:p14="http://schemas.microsoft.com/office/powerpoint/2010/main" xmlns="" val="564094236"/>
      </p:ext>
    </p:extLst>
  </p:cSld>
  <p:clrMapOvr>
    <a:masterClrMapping/>
  </p:clrMapOvr>
  <p:transition>
    <p:push dir="u"/>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847063" y="3376824"/>
            <a:ext cx="2796063"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3" name="Picture 2"/>
          <p:cNvPicPr>
            <a:picLocks noChangeAspect="1"/>
          </p:cNvPicPr>
          <p:nvPr/>
        </p:nvPicPr>
        <p:blipFill>
          <a:blip r:embed="rId4"/>
          <a:stretch>
            <a:fillRect/>
          </a:stretch>
        </p:blipFill>
        <p:spPr>
          <a:xfrm>
            <a:off x="4945567" y="2183627"/>
            <a:ext cx="2095131" cy="123193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484173" y="2973797"/>
            <a:ext cx="2511816" cy="769243"/>
          </a:xfrm>
          <a:prstGeom prst="rect">
            <a:avLst/>
          </a:prstGeom>
        </p:spPr>
      </p:pic>
      <p:pic>
        <p:nvPicPr>
          <p:cNvPr id="5" name="Picture 2" descr="http://nathanmarz.com/storage/storm_logo.png?__SQUARESPACE_CACHEVERSION=141239546749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210550" y="3063022"/>
            <a:ext cx="2435080" cy="95405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Oval 5"/>
          <p:cNvSpPr/>
          <p:nvPr/>
        </p:nvSpPr>
        <p:spPr>
          <a:xfrm>
            <a:off x="1162050" y="1351402"/>
            <a:ext cx="6496049" cy="4107278"/>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99179" y="1351402"/>
            <a:ext cx="6487895" cy="4284573"/>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33090" y="1432945"/>
            <a:ext cx="1504950" cy="461665"/>
          </a:xfrm>
          <a:prstGeom prst="rect">
            <a:avLst/>
          </a:prstGeom>
          <a:noFill/>
        </p:spPr>
        <p:txBody>
          <a:bodyPr wrap="square" rtlCol="0">
            <a:spAutoFit/>
          </a:bodyPr>
          <a:lstStyle/>
          <a:p>
            <a:r>
              <a:rPr lang="en-US" sz="2400" dirty="0" smtClean="0">
                <a:solidFill>
                  <a:srgbClr val="FD7049"/>
                </a:solidFill>
              </a:rPr>
              <a:t>Batch</a:t>
            </a:r>
            <a:endParaRPr lang="en-US" sz="2400" dirty="0">
              <a:solidFill>
                <a:srgbClr val="FD7049"/>
              </a:solidFill>
            </a:endParaRPr>
          </a:p>
        </p:txBody>
      </p:sp>
      <p:sp>
        <p:nvSpPr>
          <p:cNvPr id="9" name="TextBox 8"/>
          <p:cNvSpPr txBox="1"/>
          <p:nvPr/>
        </p:nvSpPr>
        <p:spPr>
          <a:xfrm>
            <a:off x="7242449" y="1482643"/>
            <a:ext cx="1504950" cy="461665"/>
          </a:xfrm>
          <a:prstGeom prst="rect">
            <a:avLst/>
          </a:prstGeom>
          <a:noFill/>
        </p:spPr>
        <p:txBody>
          <a:bodyPr wrap="square" rtlCol="0">
            <a:spAutoFit/>
          </a:bodyPr>
          <a:lstStyle/>
          <a:p>
            <a:r>
              <a:rPr lang="en-US" sz="2400" dirty="0" err="1" smtClean="0">
                <a:solidFill>
                  <a:srgbClr val="FD7049"/>
                </a:solidFill>
              </a:rPr>
              <a:t>Realtime</a:t>
            </a:r>
            <a:endParaRPr lang="en-US" sz="2400" dirty="0">
              <a:solidFill>
                <a:srgbClr val="FD7049"/>
              </a:solidFill>
            </a:endParaRPr>
          </a:p>
        </p:txBody>
      </p:sp>
      <p:sp>
        <p:nvSpPr>
          <p:cNvPr id="10" name="TextBox 9"/>
          <p:cNvSpPr txBox="1"/>
          <p:nvPr/>
        </p:nvSpPr>
        <p:spPr>
          <a:xfrm>
            <a:off x="5038040" y="4058450"/>
            <a:ext cx="2095131" cy="369332"/>
          </a:xfrm>
          <a:prstGeom prst="rect">
            <a:avLst/>
          </a:prstGeom>
          <a:noFill/>
        </p:spPr>
        <p:txBody>
          <a:bodyPr wrap="square" rtlCol="0">
            <a:spAutoFit/>
          </a:bodyPr>
          <a:lstStyle/>
          <a:p>
            <a:r>
              <a:rPr lang="en-US" dirty="0" smtClean="0">
                <a:solidFill>
                  <a:schemeClr val="tx2"/>
                </a:solidFill>
              </a:rPr>
              <a:t>One unified API</a:t>
            </a:r>
            <a:endParaRPr lang="en-US" dirty="0">
              <a:solidFill>
                <a:schemeClr val="tx2"/>
              </a:solidFill>
            </a:endParaRPr>
          </a:p>
        </p:txBody>
      </p:sp>
    </p:spTree>
    <p:extLst>
      <p:ext uri="{BB962C8B-B14F-4D97-AF65-F5344CB8AC3E}">
        <p14:creationId xmlns:p14="http://schemas.microsoft.com/office/powerpoint/2010/main" xmlns="" val="2818254194"/>
      </p:ext>
    </p:extLst>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Programming Experience</a:t>
            </a:r>
            <a:endParaRPr lang="en-US" dirty="0"/>
          </a:p>
        </p:txBody>
      </p:sp>
      <p:pic>
        <p:nvPicPr>
          <p:cNvPr id="2" name="Picture 1"/>
          <p:cNvPicPr>
            <a:picLocks noChangeAspect="1"/>
          </p:cNvPicPr>
          <p:nvPr/>
        </p:nvPicPr>
        <p:blipFill>
          <a:blip r:embed="rId4"/>
          <a:stretch>
            <a:fillRect/>
          </a:stretch>
        </p:blipFill>
        <p:spPr>
          <a:xfrm>
            <a:off x="2924571" y="2524238"/>
            <a:ext cx="6342857" cy="1809524"/>
          </a:xfrm>
          <a:prstGeom prst="rect">
            <a:avLst/>
          </a:prstGeom>
        </p:spPr>
      </p:pic>
    </p:spTree>
    <p:extLst>
      <p:ext uri="{BB962C8B-B14F-4D97-AF65-F5344CB8AC3E}">
        <p14:creationId xmlns:p14="http://schemas.microsoft.com/office/powerpoint/2010/main" xmlns="" val="1231923250"/>
      </p:ext>
    </p:extLst>
  </p:cSld>
  <p:clrMapOvr>
    <a:masterClrMapping/>
  </p:clrMapOvr>
  <p:transition>
    <p:push dir="u"/>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248275" y="492371"/>
            <a:ext cx="1904762" cy="1904762"/>
          </a:xfrm>
          <a:prstGeom prst="rect">
            <a:avLst/>
          </a:prstGeom>
        </p:spPr>
      </p:pic>
      <p:sp>
        <p:nvSpPr>
          <p:cNvPr id="3" name="TextBox 2"/>
          <p:cNvSpPr txBox="1"/>
          <p:nvPr/>
        </p:nvSpPr>
        <p:spPr>
          <a:xfrm>
            <a:off x="3776472" y="365760"/>
            <a:ext cx="2697480" cy="400110"/>
          </a:xfrm>
          <a:prstGeom prst="rect">
            <a:avLst/>
          </a:prstGeom>
          <a:noFill/>
        </p:spPr>
        <p:txBody>
          <a:bodyPr wrap="square" rtlCol="0">
            <a:spAutoFit/>
          </a:bodyPr>
          <a:lstStyle/>
          <a:p>
            <a:r>
              <a:rPr lang="en-US" sz="2000" dirty="0" err="1" smtClean="0">
                <a:solidFill>
                  <a:srgbClr val="FFCC33"/>
                </a:solidFill>
              </a:rPr>
              <a:t>Tathagata</a:t>
            </a:r>
            <a:r>
              <a:rPr lang="en-US" sz="2000" dirty="0" smtClean="0">
                <a:solidFill>
                  <a:srgbClr val="FFCC33"/>
                </a:solidFill>
              </a:rPr>
              <a:t> Das (TD)</a:t>
            </a:r>
            <a:endParaRPr lang="en-US" sz="2000" dirty="0">
              <a:solidFill>
                <a:srgbClr val="FFCC33"/>
              </a:solidFill>
            </a:endParaRPr>
          </a:p>
        </p:txBody>
      </p:sp>
      <p:sp>
        <p:nvSpPr>
          <p:cNvPr id="4" name="TextBox 3"/>
          <p:cNvSpPr txBox="1"/>
          <p:nvPr/>
        </p:nvSpPr>
        <p:spPr>
          <a:xfrm>
            <a:off x="3776472" y="787492"/>
            <a:ext cx="6181344" cy="3139321"/>
          </a:xfrm>
          <a:prstGeom prst="rect">
            <a:avLst/>
          </a:prstGeom>
          <a:noFill/>
        </p:spPr>
        <p:txBody>
          <a:bodyPr wrap="square" rtlCol="0">
            <a:spAutoFit/>
          </a:bodyPr>
          <a:lstStyle/>
          <a:p>
            <a:pPr marL="285750" indent="-285750">
              <a:buFontTx/>
              <a:buChar char="-"/>
            </a:pPr>
            <a:r>
              <a:rPr lang="en-US" dirty="0" smtClean="0"/>
              <a:t>Lead developer of Spark Streaming + Committer on Apache Spark core</a:t>
            </a:r>
          </a:p>
          <a:p>
            <a:pPr marL="285750" indent="-285750">
              <a:buFontTx/>
              <a:buChar char="-"/>
            </a:pPr>
            <a:endParaRPr lang="en-US" dirty="0"/>
          </a:p>
          <a:p>
            <a:pPr marL="285750" indent="-285750">
              <a:buFontTx/>
              <a:buChar char="-"/>
            </a:pPr>
            <a:r>
              <a:rPr lang="en-US" dirty="0" smtClean="0"/>
              <a:t>Helped re-write Spark Core internals in 2012 to make it 10x faster to support Streaming use cases</a:t>
            </a:r>
          </a:p>
          <a:p>
            <a:pPr marL="285750" indent="-285750">
              <a:buFontTx/>
              <a:buChar char="-"/>
            </a:pPr>
            <a:endParaRPr lang="en-US" dirty="0"/>
          </a:p>
          <a:p>
            <a:pPr marL="285750" indent="-285750">
              <a:buFontTx/>
              <a:buChar char="-"/>
            </a:pPr>
            <a:r>
              <a:rPr lang="en-US" dirty="0" smtClean="0"/>
              <a:t>On leave from UC Berkeley PhD program</a:t>
            </a:r>
          </a:p>
          <a:p>
            <a:pPr marL="285750" indent="-285750">
              <a:buFontTx/>
              <a:buChar char="-"/>
            </a:pPr>
            <a:endParaRPr lang="en-US" dirty="0"/>
          </a:p>
          <a:p>
            <a:pPr marL="285750" indent="-285750">
              <a:buFontTx/>
              <a:buChar char="-"/>
            </a:pPr>
            <a:r>
              <a:rPr lang="en-US" dirty="0" smtClean="0"/>
              <a:t>Ex: Intern @ Amazon, Intern @ </a:t>
            </a:r>
            <a:r>
              <a:rPr lang="en-US" dirty="0" err="1" smtClean="0"/>
              <a:t>Conviva</a:t>
            </a:r>
            <a:r>
              <a:rPr lang="en-US" dirty="0" smtClean="0"/>
              <a:t>, Research Assistant @ Microsoft Research India</a:t>
            </a:r>
          </a:p>
          <a:p>
            <a:pPr marL="285750" indent="-285750">
              <a:buFontTx/>
              <a:buChar char="-"/>
            </a:pPr>
            <a:endParaRPr lang="en-US" dirty="0"/>
          </a:p>
        </p:txBody>
      </p:sp>
      <p:sp>
        <p:nvSpPr>
          <p:cNvPr id="5" name="Title 1"/>
          <p:cNvSpPr txBox="1">
            <a:spLocks/>
          </p:cNvSpPr>
          <p:nvPr/>
        </p:nvSpPr>
        <p:spPr>
          <a:xfrm>
            <a:off x="957930" y="5513909"/>
            <a:ext cx="2425350" cy="56685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6" name="Picture 5"/>
          <p:cNvPicPr>
            <a:picLocks noChangeAspect="1"/>
          </p:cNvPicPr>
          <p:nvPr/>
        </p:nvPicPr>
        <p:blipFill>
          <a:blip r:embed="rId5"/>
          <a:stretch>
            <a:fillRect/>
          </a:stretch>
        </p:blipFill>
        <p:spPr>
          <a:xfrm>
            <a:off x="1238802" y="4489954"/>
            <a:ext cx="1877659" cy="1104064"/>
          </a:xfrm>
          <a:prstGeom prst="rect">
            <a:avLst/>
          </a:prstGeom>
        </p:spPr>
      </p:pic>
      <p:cxnSp>
        <p:nvCxnSpPr>
          <p:cNvPr id="7" name="Straight Connector 6"/>
          <p:cNvCxnSpPr/>
          <p:nvPr/>
        </p:nvCxnSpPr>
        <p:spPr>
          <a:xfrm>
            <a:off x="3538728" y="4306824"/>
            <a:ext cx="64922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77540" y="4489954"/>
            <a:ext cx="5392823" cy="2031325"/>
          </a:xfrm>
          <a:prstGeom prst="rect">
            <a:avLst/>
          </a:prstGeom>
          <a:noFill/>
        </p:spPr>
        <p:txBody>
          <a:bodyPr wrap="none" rtlCol="0">
            <a:spAutoFit/>
          </a:bodyPr>
          <a:lstStyle/>
          <a:p>
            <a:pPr marL="285750" indent="-285750">
              <a:buFontTx/>
              <a:buChar char="-"/>
            </a:pPr>
            <a:r>
              <a:rPr lang="en-US" dirty="0" smtClean="0"/>
              <a:t>Scales to 100s of nodes</a:t>
            </a:r>
          </a:p>
          <a:p>
            <a:pPr marL="285750" indent="-285750">
              <a:buFontTx/>
              <a:buChar char="-"/>
            </a:pPr>
            <a:endParaRPr lang="en-US" dirty="0"/>
          </a:p>
          <a:p>
            <a:pPr marL="285750" indent="-285750">
              <a:buFontTx/>
              <a:buChar char="-"/>
            </a:pPr>
            <a:r>
              <a:rPr lang="en-US" dirty="0" smtClean="0"/>
              <a:t>Batch sizes as small at half a second</a:t>
            </a:r>
          </a:p>
          <a:p>
            <a:pPr marL="285750" indent="-285750">
              <a:buFontTx/>
              <a:buChar char="-"/>
            </a:pPr>
            <a:endParaRPr lang="en-US" dirty="0"/>
          </a:p>
          <a:p>
            <a:pPr marL="285750" indent="-285750">
              <a:buFontTx/>
              <a:buChar char="-"/>
            </a:pPr>
            <a:r>
              <a:rPr lang="en-US" dirty="0" smtClean="0"/>
              <a:t>Processing latency as low as 1 second</a:t>
            </a:r>
          </a:p>
          <a:p>
            <a:pPr marL="285750" indent="-285750">
              <a:buFontTx/>
              <a:buChar char="-"/>
            </a:pPr>
            <a:endParaRPr lang="en-US" dirty="0"/>
          </a:p>
          <a:p>
            <a:pPr marL="285750" indent="-285750">
              <a:buFontTx/>
              <a:buChar char="-"/>
            </a:pPr>
            <a:r>
              <a:rPr lang="en-US" dirty="0" smtClean="0"/>
              <a:t>Exactly-once semantics no matter what fails</a:t>
            </a:r>
            <a:endParaRPr lang="en-US" dirty="0"/>
          </a:p>
        </p:txBody>
      </p:sp>
    </p:spTree>
    <p:extLst>
      <p:ext uri="{BB962C8B-B14F-4D97-AF65-F5344CB8AC3E}">
        <p14:creationId xmlns:p14="http://schemas.microsoft.com/office/powerpoint/2010/main" xmlns="" val="2997456897"/>
      </p:ext>
    </p:extLst>
  </p:cSld>
  <p:clrMapOvr>
    <a:masterClrMapping/>
  </p:clrMapOvr>
  <p:transition>
    <p:push dir="u"/>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642962" y="292047"/>
            <a:ext cx="2587178"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Use Cases</a:t>
            </a:r>
            <a:endParaRPr lang="en-US" sz="3600" dirty="0"/>
          </a:p>
        </p:txBody>
      </p:sp>
      <p:pic>
        <p:nvPicPr>
          <p:cNvPr id="3" name="Picture 2"/>
          <p:cNvPicPr>
            <a:picLocks noChangeAspect="1"/>
          </p:cNvPicPr>
          <p:nvPr/>
        </p:nvPicPr>
        <p:blipFill>
          <a:blip r:embed="rId4"/>
          <a:stretch>
            <a:fillRect/>
          </a:stretch>
        </p:blipFill>
        <p:spPr>
          <a:xfrm>
            <a:off x="645725" y="2259184"/>
            <a:ext cx="2857143" cy="1695238"/>
          </a:xfrm>
          <a:prstGeom prst="rect">
            <a:avLst/>
          </a:prstGeom>
        </p:spPr>
      </p:pic>
      <p:cxnSp>
        <p:nvCxnSpPr>
          <p:cNvPr id="4" name="Straight Arrow Connector 3"/>
          <p:cNvCxnSpPr/>
          <p:nvPr/>
        </p:nvCxnSpPr>
        <p:spPr>
          <a:xfrm>
            <a:off x="4029737" y="2732560"/>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029737" y="301255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029737" y="323937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29737" y="347683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03435" y="4497054"/>
            <a:ext cx="1541721" cy="369332"/>
          </a:xfrm>
          <a:prstGeom prst="rect">
            <a:avLst/>
          </a:prstGeom>
          <a:noFill/>
        </p:spPr>
        <p:txBody>
          <a:bodyPr wrap="square" rtlCol="0">
            <a:spAutoFit/>
          </a:bodyPr>
          <a:lstStyle/>
          <a:p>
            <a:r>
              <a:rPr lang="en-US" dirty="0" smtClean="0"/>
              <a:t>Page views</a:t>
            </a:r>
            <a:endParaRPr lang="en-US" dirty="0"/>
          </a:p>
        </p:txBody>
      </p:sp>
      <p:sp>
        <p:nvSpPr>
          <p:cNvPr id="9" name="Title 1"/>
          <p:cNvSpPr txBox="1">
            <a:spLocks/>
          </p:cNvSpPr>
          <p:nvPr/>
        </p:nvSpPr>
        <p:spPr>
          <a:xfrm>
            <a:off x="8887409" y="3305268"/>
            <a:ext cx="2340459"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10" name="Picture 9"/>
          <p:cNvPicPr>
            <a:picLocks noChangeAspect="1"/>
          </p:cNvPicPr>
          <p:nvPr/>
        </p:nvPicPr>
        <p:blipFill>
          <a:blip r:embed="rId5"/>
          <a:stretch>
            <a:fillRect/>
          </a:stretch>
        </p:blipFill>
        <p:spPr>
          <a:xfrm>
            <a:off x="9261258" y="2425873"/>
            <a:ext cx="1592763" cy="936545"/>
          </a:xfrm>
          <a:prstGeom prst="rect">
            <a:avLst/>
          </a:prstGeom>
        </p:spPr>
      </p:pic>
      <p:sp>
        <p:nvSpPr>
          <p:cNvPr id="11" name="Rounded Rectangle 10"/>
          <p:cNvSpPr/>
          <p:nvPr/>
        </p:nvSpPr>
        <p:spPr>
          <a:xfrm>
            <a:off x="8718705" y="2368723"/>
            <a:ext cx="2677870"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042348" y="2737359"/>
            <a:ext cx="585123" cy="912792"/>
          </a:xfrm>
          <a:prstGeom prst="rect">
            <a:avLst/>
          </a:prstGeom>
        </p:spPr>
      </p:pic>
      <p:sp>
        <p:nvSpPr>
          <p:cNvPr id="13" name="Rounded Rectangle 12"/>
          <p:cNvSpPr/>
          <p:nvPr/>
        </p:nvSpPr>
        <p:spPr>
          <a:xfrm>
            <a:off x="5819600" y="2364976"/>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206712" y="4497054"/>
            <a:ext cx="2272147" cy="369332"/>
          </a:xfrm>
          <a:prstGeom prst="rect">
            <a:avLst/>
          </a:prstGeom>
          <a:noFill/>
        </p:spPr>
        <p:txBody>
          <a:bodyPr wrap="square" rtlCol="0">
            <a:spAutoFit/>
          </a:bodyPr>
          <a:lstStyle/>
          <a:p>
            <a:r>
              <a:rPr lang="en-US" dirty="0" smtClean="0"/>
              <a:t>Kafka for buffering</a:t>
            </a:r>
            <a:endParaRPr lang="en-US" dirty="0"/>
          </a:p>
        </p:txBody>
      </p:sp>
      <p:cxnSp>
        <p:nvCxnSpPr>
          <p:cNvPr id="15" name="Straight Arrow Connector 14"/>
          <p:cNvCxnSpPr/>
          <p:nvPr/>
        </p:nvCxnSpPr>
        <p:spPr>
          <a:xfrm>
            <a:off x="7230140" y="296692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30140" y="3193755"/>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887409" y="4536136"/>
            <a:ext cx="2509166" cy="369332"/>
          </a:xfrm>
          <a:prstGeom prst="rect">
            <a:avLst/>
          </a:prstGeom>
          <a:noFill/>
        </p:spPr>
        <p:txBody>
          <a:bodyPr wrap="square" rtlCol="0">
            <a:spAutoFit/>
          </a:bodyPr>
          <a:lstStyle/>
          <a:p>
            <a:r>
              <a:rPr lang="en-US" dirty="0" smtClean="0"/>
              <a:t>Spark for processing</a:t>
            </a:r>
            <a:endParaRPr lang="en-US" dirty="0"/>
          </a:p>
        </p:txBody>
      </p:sp>
      <p:sp>
        <p:nvSpPr>
          <p:cNvPr id="18" name="TextBox 17"/>
          <p:cNvSpPr txBox="1"/>
          <p:nvPr/>
        </p:nvSpPr>
        <p:spPr>
          <a:xfrm>
            <a:off x="7230139" y="496203"/>
            <a:ext cx="2566279" cy="369332"/>
          </a:xfrm>
          <a:prstGeom prst="rect">
            <a:avLst/>
          </a:prstGeom>
          <a:noFill/>
        </p:spPr>
        <p:txBody>
          <a:bodyPr wrap="square" rtlCol="0">
            <a:spAutoFit/>
          </a:bodyPr>
          <a:lstStyle/>
          <a:p>
            <a:r>
              <a:rPr lang="en-US" dirty="0" smtClean="0"/>
              <a:t>(live statistics)</a:t>
            </a:r>
            <a:endParaRPr lang="en-US" dirty="0"/>
          </a:p>
        </p:txBody>
      </p:sp>
    </p:spTree>
    <p:extLst>
      <p:ext uri="{BB962C8B-B14F-4D97-AF65-F5344CB8AC3E}">
        <p14:creationId xmlns:p14="http://schemas.microsoft.com/office/powerpoint/2010/main" xmlns="" val="3365203280"/>
      </p:ext>
    </p:extLst>
  </p:cSld>
  <p:clrMapOvr>
    <a:masterClrMapping/>
  </p:clrMapOvr>
  <p:transition>
    <p:push di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642962" y="292047"/>
            <a:ext cx="2587178"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Use Cases</a:t>
            </a:r>
            <a:endParaRPr lang="en-US" sz="3600" dirty="0"/>
          </a:p>
        </p:txBody>
      </p:sp>
      <p:cxnSp>
        <p:nvCxnSpPr>
          <p:cNvPr id="3" name="Straight Arrow Connector 2"/>
          <p:cNvCxnSpPr/>
          <p:nvPr/>
        </p:nvCxnSpPr>
        <p:spPr>
          <a:xfrm>
            <a:off x="4079436" y="1840517"/>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4079436" y="212050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079436" y="2347335"/>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079436" y="2584795"/>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36534" y="683294"/>
            <a:ext cx="2724310" cy="369332"/>
          </a:xfrm>
          <a:prstGeom prst="rect">
            <a:avLst/>
          </a:prstGeom>
          <a:noFill/>
        </p:spPr>
        <p:txBody>
          <a:bodyPr wrap="square" rtlCol="0">
            <a:spAutoFit/>
          </a:bodyPr>
          <a:lstStyle/>
          <a:p>
            <a:r>
              <a:rPr lang="en-US" dirty="0" smtClean="0"/>
              <a:t>Smart meter readings</a:t>
            </a:r>
            <a:endParaRPr lang="en-US" dirty="0"/>
          </a:p>
        </p:txBody>
      </p:sp>
      <p:sp>
        <p:nvSpPr>
          <p:cNvPr id="8" name="Title 1"/>
          <p:cNvSpPr txBox="1">
            <a:spLocks/>
          </p:cNvSpPr>
          <p:nvPr/>
        </p:nvSpPr>
        <p:spPr>
          <a:xfrm>
            <a:off x="8993728" y="3673740"/>
            <a:ext cx="2340459"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9" name="Picture 8"/>
          <p:cNvPicPr>
            <a:picLocks noChangeAspect="1"/>
          </p:cNvPicPr>
          <p:nvPr/>
        </p:nvPicPr>
        <p:blipFill>
          <a:blip r:embed="rId4"/>
          <a:stretch>
            <a:fillRect/>
          </a:stretch>
        </p:blipFill>
        <p:spPr>
          <a:xfrm>
            <a:off x="9367577" y="2794345"/>
            <a:ext cx="1592763" cy="936545"/>
          </a:xfrm>
          <a:prstGeom prst="rect">
            <a:avLst/>
          </a:prstGeom>
        </p:spPr>
      </p:pic>
      <p:sp>
        <p:nvSpPr>
          <p:cNvPr id="10" name="Rounded Rectangle 9"/>
          <p:cNvSpPr/>
          <p:nvPr/>
        </p:nvSpPr>
        <p:spPr>
          <a:xfrm>
            <a:off x="8825024" y="2737195"/>
            <a:ext cx="2677870"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cypresscreekestates.com/smartmeter.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36534" y="1069167"/>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http://cypresscreekestates.com/smartmeter.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328167" y="1069166"/>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4" descr="http://cypresscreekestates.com/smartmeter.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36534" y="2220469"/>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4" descr="http://cypresscreekestates.com/smartmeter.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328167" y="2220469"/>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6" descr="http://cdn.tripwiremagazine.com/wp-content/uploads/2013/01/weather-icon-3.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991778" y="3926399"/>
            <a:ext cx="2522312" cy="223855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p:cNvSpPr txBox="1"/>
          <p:nvPr/>
        </p:nvSpPr>
        <p:spPr>
          <a:xfrm>
            <a:off x="1118909" y="6243445"/>
            <a:ext cx="2359559" cy="369332"/>
          </a:xfrm>
          <a:prstGeom prst="rect">
            <a:avLst/>
          </a:prstGeom>
          <a:noFill/>
        </p:spPr>
        <p:txBody>
          <a:bodyPr wrap="square" rtlCol="0">
            <a:spAutoFit/>
          </a:bodyPr>
          <a:lstStyle/>
          <a:p>
            <a:r>
              <a:rPr lang="en-US" dirty="0" smtClean="0"/>
              <a:t>Live weather data</a:t>
            </a:r>
            <a:endParaRPr lang="en-US" dirty="0"/>
          </a:p>
        </p:txBody>
      </p:sp>
      <p:pic>
        <p:nvPicPr>
          <p:cNvPr id="17" name="Picture 16"/>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5971788" y="1898482"/>
            <a:ext cx="585123" cy="912792"/>
          </a:xfrm>
          <a:prstGeom prst="rect">
            <a:avLst/>
          </a:prstGeom>
        </p:spPr>
      </p:pic>
      <p:sp>
        <p:nvSpPr>
          <p:cNvPr id="18" name="Rounded Rectangle 17"/>
          <p:cNvSpPr/>
          <p:nvPr/>
        </p:nvSpPr>
        <p:spPr>
          <a:xfrm>
            <a:off x="5749040" y="1526099"/>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7257364" y="2679481"/>
            <a:ext cx="1105708" cy="44194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25" idx="1"/>
          </p:cNvCxnSpPr>
          <p:nvPr/>
        </p:nvCxnSpPr>
        <p:spPr>
          <a:xfrm flipV="1">
            <a:off x="3769447" y="4776392"/>
            <a:ext cx="1876923" cy="40988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69447" y="4552466"/>
            <a:ext cx="1800420" cy="4027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13295" y="3393155"/>
            <a:ext cx="2359559" cy="646331"/>
          </a:xfrm>
          <a:prstGeom prst="rect">
            <a:avLst/>
          </a:prstGeom>
          <a:noFill/>
        </p:spPr>
        <p:txBody>
          <a:bodyPr wrap="square" rtlCol="0">
            <a:spAutoFit/>
          </a:bodyPr>
          <a:lstStyle/>
          <a:p>
            <a:r>
              <a:rPr lang="en-US" dirty="0" smtClean="0"/>
              <a:t>Join 2 live data sources</a:t>
            </a:r>
            <a:endParaRPr lang="en-US" dirty="0"/>
          </a:p>
        </p:txBody>
      </p:sp>
      <p:sp>
        <p:nvSpPr>
          <p:cNvPr id="23" name="TextBox 22"/>
          <p:cNvSpPr txBox="1"/>
          <p:nvPr/>
        </p:nvSpPr>
        <p:spPr>
          <a:xfrm>
            <a:off x="7230139" y="496203"/>
            <a:ext cx="2566279" cy="369332"/>
          </a:xfrm>
          <a:prstGeom prst="rect">
            <a:avLst/>
          </a:prstGeom>
          <a:noFill/>
        </p:spPr>
        <p:txBody>
          <a:bodyPr wrap="square" rtlCol="0">
            <a:spAutoFit/>
          </a:bodyPr>
          <a:lstStyle/>
          <a:p>
            <a:r>
              <a:rPr lang="en-US" dirty="0" smtClean="0"/>
              <a:t>(Anomaly Detection)</a:t>
            </a:r>
            <a:endParaRPr lang="en-US" dirty="0"/>
          </a:p>
        </p:txBody>
      </p:sp>
      <p:pic>
        <p:nvPicPr>
          <p:cNvPr id="24" name="Picture 23"/>
          <p:cNvPicPr>
            <a:picLocks noChangeAspect="1"/>
          </p:cNvPicPr>
          <p:nvPr/>
        </p:nvPicPr>
        <p:blipFill>
          <a:blip r:embed="rId8"/>
          <a:stretch>
            <a:fillRect/>
          </a:stretch>
        </p:blipFill>
        <p:spPr>
          <a:xfrm>
            <a:off x="5711762" y="4273491"/>
            <a:ext cx="904478" cy="899156"/>
          </a:xfrm>
          <a:prstGeom prst="rect">
            <a:avLst/>
          </a:prstGeom>
        </p:spPr>
      </p:pic>
      <p:sp>
        <p:nvSpPr>
          <p:cNvPr id="25" name="Rounded Rectangle 24"/>
          <p:cNvSpPr/>
          <p:nvPr/>
        </p:nvSpPr>
        <p:spPr>
          <a:xfrm>
            <a:off x="5646370" y="4144025"/>
            <a:ext cx="1046373" cy="1264734"/>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V="1">
            <a:off x="6970677" y="4039486"/>
            <a:ext cx="1542601" cy="435399"/>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55951282"/>
      </p:ext>
    </p:extLst>
  </p:cSld>
  <p:clrMapOvr>
    <a:masterClrMapping/>
  </p:clrMapOvr>
  <p:transition>
    <p:push di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2635679" y="3327320"/>
            <a:ext cx="2340459"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3" name="Picture 2"/>
          <p:cNvPicPr>
            <a:picLocks noChangeAspect="1"/>
          </p:cNvPicPr>
          <p:nvPr/>
        </p:nvPicPr>
        <p:blipFill>
          <a:blip r:embed="rId4"/>
          <a:stretch>
            <a:fillRect/>
          </a:stretch>
        </p:blipFill>
        <p:spPr>
          <a:xfrm>
            <a:off x="3009528" y="2447925"/>
            <a:ext cx="1592763" cy="936545"/>
          </a:xfrm>
          <a:prstGeom prst="rect">
            <a:avLst/>
          </a:prstGeom>
        </p:spPr>
      </p:pic>
      <p:sp>
        <p:nvSpPr>
          <p:cNvPr id="4" name="Rounded Rectangle 3"/>
          <p:cNvSpPr/>
          <p:nvPr/>
        </p:nvSpPr>
        <p:spPr>
          <a:xfrm>
            <a:off x="2466975" y="2390775"/>
            <a:ext cx="2677870"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766577" y="3000375"/>
            <a:ext cx="1314450"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0219" y="2577643"/>
            <a:ext cx="2004657" cy="338554"/>
          </a:xfrm>
          <a:prstGeom prst="rect">
            <a:avLst/>
          </a:prstGeom>
          <a:noFill/>
        </p:spPr>
        <p:txBody>
          <a:bodyPr wrap="square" rtlCol="0">
            <a:spAutoFit/>
          </a:bodyPr>
          <a:lstStyle/>
          <a:p>
            <a:r>
              <a:rPr lang="en-US" sz="1600" dirty="0" smtClean="0"/>
              <a:t>Input data stream</a:t>
            </a:r>
            <a:endParaRPr lang="en-US" sz="1600" dirty="0"/>
          </a:p>
        </p:txBody>
      </p:sp>
      <p:sp>
        <p:nvSpPr>
          <p:cNvPr id="7" name="Title 1"/>
          <p:cNvSpPr txBox="1">
            <a:spLocks/>
          </p:cNvSpPr>
          <p:nvPr/>
        </p:nvSpPr>
        <p:spPr>
          <a:xfrm>
            <a:off x="7543098" y="3327320"/>
            <a:ext cx="1269571"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Core</a:t>
            </a:r>
            <a:endParaRPr lang="en-US" sz="2800" dirty="0"/>
          </a:p>
        </p:txBody>
      </p:sp>
      <p:pic>
        <p:nvPicPr>
          <p:cNvPr id="8" name="Picture 7"/>
          <p:cNvPicPr>
            <a:picLocks noChangeAspect="1"/>
          </p:cNvPicPr>
          <p:nvPr/>
        </p:nvPicPr>
        <p:blipFill>
          <a:blip r:embed="rId4"/>
          <a:stretch>
            <a:fillRect/>
          </a:stretch>
        </p:blipFill>
        <p:spPr>
          <a:xfrm>
            <a:off x="7381503" y="2447925"/>
            <a:ext cx="1592763" cy="936545"/>
          </a:xfrm>
          <a:prstGeom prst="rect">
            <a:avLst/>
          </a:prstGeom>
        </p:spPr>
      </p:pic>
      <p:sp>
        <p:nvSpPr>
          <p:cNvPr id="9" name="Rounded Rectangle 8"/>
          <p:cNvSpPr/>
          <p:nvPr/>
        </p:nvSpPr>
        <p:spPr>
          <a:xfrm>
            <a:off x="6838950" y="2390775"/>
            <a:ext cx="2677870"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6313463" y="2946320"/>
            <a:ext cx="432875"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54973" y="3034352"/>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91680" y="3032008"/>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225830" y="3032007"/>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0846275" y="2943975"/>
            <a:ext cx="432875" cy="381000"/>
          </a:xfrm>
          <a:prstGeom prst="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487785" y="3032007"/>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124492" y="3029663"/>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758642" y="3029662"/>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685168" y="2331422"/>
            <a:ext cx="2004657" cy="584775"/>
          </a:xfrm>
          <a:prstGeom prst="rect">
            <a:avLst/>
          </a:prstGeom>
          <a:noFill/>
        </p:spPr>
        <p:txBody>
          <a:bodyPr wrap="square" rtlCol="0">
            <a:spAutoFit/>
          </a:bodyPr>
          <a:lstStyle/>
          <a:p>
            <a:r>
              <a:rPr lang="en-US" sz="1600" dirty="0" smtClean="0"/>
              <a:t>Batches of processed data</a:t>
            </a:r>
            <a:endParaRPr lang="en-US" sz="1600" dirty="0"/>
          </a:p>
        </p:txBody>
      </p:sp>
      <p:cxnSp>
        <p:nvCxnSpPr>
          <p:cNvPr id="19" name="Straight Arrow Connector 18"/>
          <p:cNvCxnSpPr/>
          <p:nvPr/>
        </p:nvCxnSpPr>
        <p:spPr>
          <a:xfrm flipH="1">
            <a:off x="5390867" y="2129051"/>
            <a:ext cx="200813" cy="787146"/>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14818" y="1153214"/>
            <a:ext cx="3030164" cy="369332"/>
          </a:xfrm>
          <a:prstGeom prst="rect">
            <a:avLst/>
          </a:prstGeom>
          <a:noFill/>
        </p:spPr>
        <p:txBody>
          <a:bodyPr wrap="square" rtlCol="0">
            <a:spAutoFit/>
          </a:bodyPr>
          <a:lstStyle/>
          <a:p>
            <a:r>
              <a:rPr lang="en-US" dirty="0" smtClean="0"/>
              <a:t>Batches every X seconds</a:t>
            </a:r>
            <a:endParaRPr lang="en-US" dirty="0"/>
          </a:p>
        </p:txBody>
      </p:sp>
      <p:cxnSp>
        <p:nvCxnSpPr>
          <p:cNvPr id="21" name="Straight Arrow Connector 20"/>
          <p:cNvCxnSpPr/>
          <p:nvPr/>
        </p:nvCxnSpPr>
        <p:spPr>
          <a:xfrm flipH="1">
            <a:off x="5748971" y="2129051"/>
            <a:ext cx="100590" cy="792604"/>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100584" y="2129051"/>
            <a:ext cx="33649" cy="792604"/>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04207522"/>
      </p:ext>
    </p:extLst>
  </p:cSld>
  <p:clrMapOvr>
    <a:masterClrMapping/>
  </p:clrMapOvr>
  <p:transition>
    <p:push dir="u"/>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3" name="Title 1"/>
          <p:cNvSpPr txBox="1">
            <a:spLocks/>
          </p:cNvSpPr>
          <p:nvPr/>
        </p:nvSpPr>
        <p:spPr>
          <a:xfrm>
            <a:off x="4393084" y="2112244"/>
            <a:ext cx="2340459"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Streaming</a:t>
            </a:r>
            <a:endParaRPr lang="en-US" sz="2800" dirty="0"/>
          </a:p>
        </p:txBody>
      </p:sp>
      <p:pic>
        <p:nvPicPr>
          <p:cNvPr id="24" name="Picture 23"/>
          <p:cNvPicPr>
            <a:picLocks noChangeAspect="1"/>
          </p:cNvPicPr>
          <p:nvPr/>
        </p:nvPicPr>
        <p:blipFill>
          <a:blip r:embed="rId4"/>
          <a:stretch>
            <a:fillRect/>
          </a:stretch>
        </p:blipFill>
        <p:spPr>
          <a:xfrm>
            <a:off x="3084236" y="1926194"/>
            <a:ext cx="1246750" cy="733089"/>
          </a:xfrm>
          <a:prstGeom prst="rect">
            <a:avLst/>
          </a:prstGeom>
        </p:spPr>
      </p:pic>
      <p:sp>
        <p:nvSpPr>
          <p:cNvPr id="25" name="Rounded Rectangle 24"/>
          <p:cNvSpPr/>
          <p:nvPr/>
        </p:nvSpPr>
        <p:spPr>
          <a:xfrm>
            <a:off x="2466974" y="1818526"/>
            <a:ext cx="4770403" cy="2739187"/>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918977" y="3617776"/>
            <a:ext cx="1314450"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00219" y="2577643"/>
            <a:ext cx="2140442" cy="338554"/>
          </a:xfrm>
          <a:prstGeom prst="rect">
            <a:avLst/>
          </a:prstGeom>
          <a:noFill/>
        </p:spPr>
        <p:txBody>
          <a:bodyPr wrap="square" rtlCol="0">
            <a:spAutoFit/>
          </a:bodyPr>
          <a:lstStyle/>
          <a:p>
            <a:r>
              <a:rPr lang="en-US" sz="1600" dirty="0" smtClean="0"/>
              <a:t>Input data streams</a:t>
            </a:r>
            <a:endParaRPr lang="en-US" sz="1600" dirty="0"/>
          </a:p>
        </p:txBody>
      </p:sp>
      <p:sp>
        <p:nvSpPr>
          <p:cNvPr id="28" name="Title 1"/>
          <p:cNvSpPr txBox="1">
            <a:spLocks/>
          </p:cNvSpPr>
          <p:nvPr/>
        </p:nvSpPr>
        <p:spPr>
          <a:xfrm>
            <a:off x="5695973" y="3668606"/>
            <a:ext cx="1269571" cy="53265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Core</a:t>
            </a:r>
            <a:endParaRPr lang="en-US" sz="2800" dirty="0"/>
          </a:p>
        </p:txBody>
      </p:sp>
      <p:pic>
        <p:nvPicPr>
          <p:cNvPr id="29" name="Picture 28"/>
          <p:cNvPicPr>
            <a:picLocks noChangeAspect="1"/>
          </p:cNvPicPr>
          <p:nvPr/>
        </p:nvPicPr>
        <p:blipFill>
          <a:blip r:embed="rId4"/>
          <a:stretch>
            <a:fillRect/>
          </a:stretch>
        </p:blipFill>
        <p:spPr>
          <a:xfrm>
            <a:off x="5185101" y="3027449"/>
            <a:ext cx="1021744" cy="600786"/>
          </a:xfrm>
          <a:prstGeom prst="rect">
            <a:avLst/>
          </a:prstGeom>
        </p:spPr>
      </p:pic>
      <p:sp>
        <p:nvSpPr>
          <p:cNvPr id="30" name="Rounded Rectangle 29"/>
          <p:cNvSpPr/>
          <p:nvPr/>
        </p:nvSpPr>
        <p:spPr>
          <a:xfrm>
            <a:off x="4999056" y="2938612"/>
            <a:ext cx="1973719" cy="1347395"/>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4221405" y="3186118"/>
            <a:ext cx="432875"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862915" y="3274150"/>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499622" y="3271806"/>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133772" y="3271805"/>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8511321" y="3118400"/>
            <a:ext cx="432875" cy="381000"/>
          </a:xfrm>
          <a:prstGeom prst="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152831" y="3206432"/>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789538" y="3204088"/>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423688" y="3204087"/>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350214" y="2505847"/>
            <a:ext cx="2004657" cy="584775"/>
          </a:xfrm>
          <a:prstGeom prst="rect">
            <a:avLst/>
          </a:prstGeom>
          <a:noFill/>
        </p:spPr>
        <p:txBody>
          <a:bodyPr wrap="square" rtlCol="0">
            <a:spAutoFit/>
          </a:bodyPr>
          <a:lstStyle/>
          <a:p>
            <a:r>
              <a:rPr lang="en-US" sz="1600" dirty="0" smtClean="0"/>
              <a:t>Batches of processed data</a:t>
            </a:r>
            <a:endParaRPr lang="en-US" sz="1600" dirty="0"/>
          </a:p>
        </p:txBody>
      </p:sp>
      <p:cxnSp>
        <p:nvCxnSpPr>
          <p:cNvPr id="40" name="Straight Arrow Connector 39"/>
          <p:cNvCxnSpPr/>
          <p:nvPr/>
        </p:nvCxnSpPr>
        <p:spPr>
          <a:xfrm flipH="1" flipV="1">
            <a:off x="3333895" y="3680642"/>
            <a:ext cx="521554" cy="1066456"/>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020935" y="4843118"/>
            <a:ext cx="3030164" cy="369332"/>
          </a:xfrm>
          <a:prstGeom prst="rect">
            <a:avLst/>
          </a:prstGeom>
          <a:noFill/>
        </p:spPr>
        <p:txBody>
          <a:bodyPr wrap="square" rtlCol="0">
            <a:spAutoFit/>
          </a:bodyPr>
          <a:lstStyle/>
          <a:p>
            <a:r>
              <a:rPr lang="en-US" dirty="0" smtClean="0"/>
              <a:t>Batches every X seconds</a:t>
            </a:r>
            <a:endParaRPr lang="en-US" dirty="0"/>
          </a:p>
        </p:txBody>
      </p:sp>
      <p:sp>
        <p:nvSpPr>
          <p:cNvPr id="42" name="Rectangle 41"/>
          <p:cNvSpPr/>
          <p:nvPr/>
        </p:nvSpPr>
        <p:spPr>
          <a:xfrm>
            <a:off x="2743430" y="3271804"/>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a:off x="918977" y="3152775"/>
            <a:ext cx="1314450"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918977" y="4095507"/>
            <a:ext cx="1314450"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300368" y="3189113"/>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328944" y="3167008"/>
            <a:ext cx="553859" cy="400110"/>
          </a:xfrm>
          <a:prstGeom prst="rect">
            <a:avLst/>
          </a:prstGeom>
          <a:noFill/>
        </p:spPr>
        <p:txBody>
          <a:bodyPr wrap="square" rtlCol="0">
            <a:spAutoFit/>
          </a:bodyPr>
          <a:lstStyle/>
          <a:p>
            <a:r>
              <a:rPr lang="en-US" sz="2000" b="1" dirty="0" smtClean="0">
                <a:solidFill>
                  <a:srgbClr val="C00000"/>
                </a:solidFill>
              </a:rPr>
              <a:t>R</a:t>
            </a:r>
            <a:endParaRPr lang="en-US" sz="2000" b="1" dirty="0">
              <a:solidFill>
                <a:srgbClr val="C00000"/>
              </a:solidFill>
            </a:endParaRPr>
          </a:p>
        </p:txBody>
      </p:sp>
      <p:sp>
        <p:nvSpPr>
          <p:cNvPr id="47" name="Oval 46"/>
          <p:cNvSpPr/>
          <p:nvPr/>
        </p:nvSpPr>
        <p:spPr>
          <a:xfrm>
            <a:off x="2295603" y="3641557"/>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324179" y="3619452"/>
            <a:ext cx="553859" cy="400110"/>
          </a:xfrm>
          <a:prstGeom prst="rect">
            <a:avLst/>
          </a:prstGeom>
          <a:noFill/>
        </p:spPr>
        <p:txBody>
          <a:bodyPr wrap="square" rtlCol="0">
            <a:spAutoFit/>
          </a:bodyPr>
          <a:lstStyle/>
          <a:p>
            <a:r>
              <a:rPr lang="en-US" sz="2000" b="1" dirty="0" smtClean="0">
                <a:solidFill>
                  <a:srgbClr val="C00000"/>
                </a:solidFill>
              </a:rPr>
              <a:t>R</a:t>
            </a:r>
            <a:endParaRPr lang="en-US" sz="2000" b="1" dirty="0">
              <a:solidFill>
                <a:srgbClr val="C00000"/>
              </a:solidFill>
            </a:endParaRPr>
          </a:p>
        </p:txBody>
      </p:sp>
      <p:sp>
        <p:nvSpPr>
          <p:cNvPr id="49" name="Oval 48"/>
          <p:cNvSpPr/>
          <p:nvPr/>
        </p:nvSpPr>
        <p:spPr>
          <a:xfrm>
            <a:off x="2290838" y="4051131"/>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2319414" y="4029026"/>
            <a:ext cx="553859" cy="400110"/>
          </a:xfrm>
          <a:prstGeom prst="rect">
            <a:avLst/>
          </a:prstGeom>
          <a:noFill/>
        </p:spPr>
        <p:txBody>
          <a:bodyPr wrap="square" rtlCol="0">
            <a:spAutoFit/>
          </a:bodyPr>
          <a:lstStyle/>
          <a:p>
            <a:r>
              <a:rPr lang="en-US" sz="2000" b="1" dirty="0" smtClean="0">
                <a:solidFill>
                  <a:srgbClr val="C00000"/>
                </a:solidFill>
              </a:rPr>
              <a:t>R</a:t>
            </a:r>
            <a:endParaRPr lang="en-US" sz="2000" b="1" dirty="0">
              <a:solidFill>
                <a:srgbClr val="C00000"/>
              </a:solidFill>
            </a:endParaRPr>
          </a:p>
        </p:txBody>
      </p:sp>
      <p:sp>
        <p:nvSpPr>
          <p:cNvPr id="51" name="Right Arrow 50"/>
          <p:cNvSpPr/>
          <p:nvPr/>
        </p:nvSpPr>
        <p:spPr>
          <a:xfrm>
            <a:off x="4218476" y="3624624"/>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859986" y="3712656"/>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496693" y="3710312"/>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130843" y="3710311"/>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8508392" y="3556906"/>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8149902" y="3644938"/>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786609" y="3642594"/>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420759" y="3642593"/>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740501" y="3710310"/>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a:off x="4229836" y="4091660"/>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3871346" y="4179692"/>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508053" y="4177348"/>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142203" y="4177347"/>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a:off x="8519752" y="4023942"/>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161262" y="4111974"/>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797969" y="4109630"/>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432119" y="4109629"/>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751861" y="4177346"/>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24499056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4" grpId="0" animBg="1"/>
      <p:bldP spid="47" grpId="0" animBg="1"/>
      <p:bldP spid="48" grpId="0"/>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Connector 1"/>
          <p:cNvCxnSpPr/>
          <p:nvPr/>
        </p:nvCxnSpPr>
        <p:spPr>
          <a:xfrm>
            <a:off x="201183" y="348890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1599943" y="2971016"/>
            <a:ext cx="4266080" cy="1116418"/>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4642962" y="292047"/>
            <a:ext cx="2491485"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DStream</a:t>
            </a:r>
            <a:endParaRPr lang="en-US" sz="3600" dirty="0"/>
          </a:p>
        </p:txBody>
      </p:sp>
      <p:sp>
        <p:nvSpPr>
          <p:cNvPr id="5" name="TextBox 4"/>
          <p:cNvSpPr txBox="1"/>
          <p:nvPr/>
        </p:nvSpPr>
        <p:spPr>
          <a:xfrm>
            <a:off x="4563217" y="849889"/>
            <a:ext cx="2571230" cy="369332"/>
          </a:xfrm>
          <a:prstGeom prst="rect">
            <a:avLst/>
          </a:prstGeom>
          <a:noFill/>
        </p:spPr>
        <p:txBody>
          <a:bodyPr wrap="square" rtlCol="0">
            <a:spAutoFit/>
          </a:bodyPr>
          <a:lstStyle/>
          <a:p>
            <a:r>
              <a:rPr lang="en-US" dirty="0" smtClean="0"/>
              <a:t>(Discretized Stream)</a:t>
            </a:r>
            <a:endParaRPr lang="en-US" dirty="0"/>
          </a:p>
        </p:txBody>
      </p:sp>
      <p:sp>
        <p:nvSpPr>
          <p:cNvPr id="6" name="Rectangle 5"/>
          <p:cNvSpPr/>
          <p:nvPr/>
        </p:nvSpPr>
        <p:spPr>
          <a:xfrm>
            <a:off x="1860800" y="329053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60800" y="3340348"/>
            <a:ext cx="1138453" cy="369332"/>
          </a:xfrm>
          <a:prstGeom prst="rect">
            <a:avLst/>
          </a:prstGeom>
          <a:noFill/>
        </p:spPr>
        <p:txBody>
          <a:bodyPr wrap="none" rtlCol="0">
            <a:spAutoFit/>
          </a:bodyPr>
          <a:lstStyle/>
          <a:p>
            <a:r>
              <a:rPr lang="en-US" dirty="0" smtClean="0"/>
              <a:t>Block #1</a:t>
            </a:r>
            <a:endParaRPr lang="en-US" dirty="0"/>
          </a:p>
        </p:txBody>
      </p:sp>
      <p:pic>
        <p:nvPicPr>
          <p:cNvPr id="8" name="Picture 7"/>
          <p:cNvPicPr>
            <a:picLocks noChangeAspect="1"/>
          </p:cNvPicPr>
          <p:nvPr/>
        </p:nvPicPr>
        <p:blipFill>
          <a:blip r:embed="rId4"/>
          <a:stretch>
            <a:fillRect/>
          </a:stretch>
        </p:blipFill>
        <p:spPr>
          <a:xfrm>
            <a:off x="3454984" y="2101227"/>
            <a:ext cx="701855" cy="701855"/>
          </a:xfrm>
          <a:prstGeom prst="rect">
            <a:avLst/>
          </a:prstGeom>
        </p:spPr>
      </p:pic>
      <p:sp>
        <p:nvSpPr>
          <p:cNvPr id="9" name="TextBox 8"/>
          <p:cNvSpPr txBox="1"/>
          <p:nvPr/>
        </p:nvSpPr>
        <p:spPr>
          <a:xfrm>
            <a:off x="3251029" y="4255368"/>
            <a:ext cx="2361308" cy="400110"/>
          </a:xfrm>
          <a:prstGeom prst="rect">
            <a:avLst/>
          </a:prstGeom>
          <a:noFill/>
        </p:spPr>
        <p:txBody>
          <a:bodyPr wrap="square" rtlCol="0">
            <a:spAutoFit/>
          </a:bodyPr>
          <a:lstStyle/>
          <a:p>
            <a:r>
              <a:rPr lang="en-US" sz="2000" dirty="0" smtClean="0"/>
              <a:t>RDD @ T=5</a:t>
            </a:r>
            <a:endParaRPr lang="en-US" sz="2000" dirty="0"/>
          </a:p>
        </p:txBody>
      </p:sp>
      <p:sp>
        <p:nvSpPr>
          <p:cNvPr id="10" name="Rectangle 9"/>
          <p:cNvSpPr/>
          <p:nvPr/>
        </p:nvSpPr>
        <p:spPr>
          <a:xfrm>
            <a:off x="3163757" y="329140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163757" y="3341213"/>
            <a:ext cx="1138453" cy="369332"/>
          </a:xfrm>
          <a:prstGeom prst="rect">
            <a:avLst/>
          </a:prstGeom>
          <a:noFill/>
        </p:spPr>
        <p:txBody>
          <a:bodyPr wrap="none" rtlCol="0">
            <a:spAutoFit/>
          </a:bodyPr>
          <a:lstStyle/>
          <a:p>
            <a:r>
              <a:rPr lang="en-US" dirty="0" smtClean="0"/>
              <a:t>Block #2</a:t>
            </a:r>
            <a:endParaRPr lang="en-US" dirty="0"/>
          </a:p>
        </p:txBody>
      </p:sp>
      <p:sp>
        <p:nvSpPr>
          <p:cNvPr id="12" name="Rectangle 11"/>
          <p:cNvSpPr/>
          <p:nvPr/>
        </p:nvSpPr>
        <p:spPr>
          <a:xfrm>
            <a:off x="4490376" y="329053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490376" y="3340348"/>
            <a:ext cx="1138453" cy="369332"/>
          </a:xfrm>
          <a:prstGeom prst="rect">
            <a:avLst/>
          </a:prstGeom>
          <a:noFill/>
        </p:spPr>
        <p:txBody>
          <a:bodyPr wrap="none" rtlCol="0">
            <a:spAutoFit/>
          </a:bodyPr>
          <a:lstStyle/>
          <a:p>
            <a:r>
              <a:rPr lang="en-US" dirty="0" smtClean="0"/>
              <a:t>Block #3</a:t>
            </a:r>
            <a:endParaRPr lang="en-US" dirty="0"/>
          </a:p>
        </p:txBody>
      </p:sp>
      <p:sp>
        <p:nvSpPr>
          <p:cNvPr id="14" name="TextBox 13"/>
          <p:cNvSpPr txBox="1"/>
          <p:nvPr/>
        </p:nvSpPr>
        <p:spPr>
          <a:xfrm>
            <a:off x="307504" y="1069691"/>
            <a:ext cx="3242930" cy="369332"/>
          </a:xfrm>
          <a:prstGeom prst="rect">
            <a:avLst/>
          </a:prstGeom>
          <a:noFill/>
        </p:spPr>
        <p:txBody>
          <a:bodyPr wrap="square" rtlCol="0">
            <a:spAutoFit/>
          </a:bodyPr>
          <a:lstStyle/>
          <a:p>
            <a:r>
              <a:rPr lang="en-US" dirty="0" smtClean="0"/>
              <a:t>Batch interval = 5 seconds</a:t>
            </a:r>
            <a:endParaRPr lang="en-US" dirty="0"/>
          </a:p>
        </p:txBody>
      </p:sp>
      <p:sp>
        <p:nvSpPr>
          <p:cNvPr id="15" name="Rounded Rectangle 14"/>
          <p:cNvSpPr/>
          <p:nvPr/>
        </p:nvSpPr>
        <p:spPr>
          <a:xfrm>
            <a:off x="6529332" y="2966805"/>
            <a:ext cx="4266080" cy="1116418"/>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90189" y="328632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790189" y="3336137"/>
            <a:ext cx="1138453" cy="369332"/>
          </a:xfrm>
          <a:prstGeom prst="rect">
            <a:avLst/>
          </a:prstGeom>
          <a:noFill/>
        </p:spPr>
        <p:txBody>
          <a:bodyPr wrap="none" rtlCol="0">
            <a:spAutoFit/>
          </a:bodyPr>
          <a:lstStyle/>
          <a:p>
            <a:r>
              <a:rPr lang="en-US" dirty="0" smtClean="0"/>
              <a:t>Block #1</a:t>
            </a:r>
            <a:endParaRPr lang="en-US" dirty="0"/>
          </a:p>
        </p:txBody>
      </p:sp>
      <p:pic>
        <p:nvPicPr>
          <p:cNvPr id="18" name="Picture 17"/>
          <p:cNvPicPr>
            <a:picLocks noChangeAspect="1"/>
          </p:cNvPicPr>
          <p:nvPr/>
        </p:nvPicPr>
        <p:blipFill>
          <a:blip r:embed="rId4"/>
          <a:stretch>
            <a:fillRect/>
          </a:stretch>
        </p:blipFill>
        <p:spPr>
          <a:xfrm>
            <a:off x="8384373" y="2097016"/>
            <a:ext cx="701855" cy="701855"/>
          </a:xfrm>
          <a:prstGeom prst="rect">
            <a:avLst/>
          </a:prstGeom>
        </p:spPr>
      </p:pic>
      <p:sp>
        <p:nvSpPr>
          <p:cNvPr id="19" name="TextBox 18"/>
          <p:cNvSpPr txBox="1"/>
          <p:nvPr/>
        </p:nvSpPr>
        <p:spPr>
          <a:xfrm>
            <a:off x="7905574" y="4239452"/>
            <a:ext cx="2361308" cy="400110"/>
          </a:xfrm>
          <a:prstGeom prst="rect">
            <a:avLst/>
          </a:prstGeom>
          <a:noFill/>
        </p:spPr>
        <p:txBody>
          <a:bodyPr wrap="square" rtlCol="0">
            <a:spAutoFit/>
          </a:bodyPr>
          <a:lstStyle/>
          <a:p>
            <a:r>
              <a:rPr lang="en-US" sz="2000" dirty="0" smtClean="0"/>
              <a:t>RDD @ T=10</a:t>
            </a:r>
            <a:endParaRPr lang="en-US" sz="2000" dirty="0"/>
          </a:p>
        </p:txBody>
      </p:sp>
      <p:sp>
        <p:nvSpPr>
          <p:cNvPr id="20" name="Rectangle 19"/>
          <p:cNvSpPr/>
          <p:nvPr/>
        </p:nvSpPr>
        <p:spPr>
          <a:xfrm>
            <a:off x="8093146" y="3287191"/>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093146" y="3337002"/>
            <a:ext cx="1138453" cy="369332"/>
          </a:xfrm>
          <a:prstGeom prst="rect">
            <a:avLst/>
          </a:prstGeom>
          <a:noFill/>
        </p:spPr>
        <p:txBody>
          <a:bodyPr wrap="none" rtlCol="0">
            <a:spAutoFit/>
          </a:bodyPr>
          <a:lstStyle/>
          <a:p>
            <a:r>
              <a:rPr lang="en-US" dirty="0" smtClean="0"/>
              <a:t>Block #2</a:t>
            </a:r>
            <a:endParaRPr lang="en-US" dirty="0"/>
          </a:p>
        </p:txBody>
      </p:sp>
      <p:sp>
        <p:nvSpPr>
          <p:cNvPr id="22" name="Rectangle 21"/>
          <p:cNvSpPr/>
          <p:nvPr/>
        </p:nvSpPr>
        <p:spPr>
          <a:xfrm>
            <a:off x="9419765" y="328632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419765" y="3336137"/>
            <a:ext cx="1138453" cy="369332"/>
          </a:xfrm>
          <a:prstGeom prst="rect">
            <a:avLst/>
          </a:prstGeom>
          <a:noFill/>
        </p:spPr>
        <p:txBody>
          <a:bodyPr wrap="none" rtlCol="0">
            <a:spAutoFit/>
          </a:bodyPr>
          <a:lstStyle/>
          <a:p>
            <a:r>
              <a:rPr lang="en-US" dirty="0" smtClean="0"/>
              <a:t>Block #3</a:t>
            </a:r>
            <a:endParaRPr lang="en-US" dirty="0"/>
          </a:p>
        </p:txBody>
      </p:sp>
      <p:sp>
        <p:nvSpPr>
          <p:cNvPr id="24" name="TextBox 23"/>
          <p:cNvSpPr txBox="1"/>
          <p:nvPr/>
        </p:nvSpPr>
        <p:spPr>
          <a:xfrm>
            <a:off x="4285718" y="2290417"/>
            <a:ext cx="1109764" cy="369332"/>
          </a:xfrm>
          <a:prstGeom prst="rect">
            <a:avLst/>
          </a:prstGeom>
          <a:noFill/>
        </p:spPr>
        <p:txBody>
          <a:bodyPr wrap="square" rtlCol="0">
            <a:spAutoFit/>
          </a:bodyPr>
          <a:lstStyle/>
          <a:p>
            <a:r>
              <a:rPr lang="en-US" dirty="0" smtClean="0"/>
              <a:t>T = 5</a:t>
            </a:r>
            <a:endParaRPr lang="en-US" dirty="0"/>
          </a:p>
        </p:txBody>
      </p:sp>
      <p:sp>
        <p:nvSpPr>
          <p:cNvPr id="25" name="TextBox 24"/>
          <p:cNvSpPr txBox="1"/>
          <p:nvPr/>
        </p:nvSpPr>
        <p:spPr>
          <a:xfrm>
            <a:off x="9231599" y="2290417"/>
            <a:ext cx="1109764" cy="369332"/>
          </a:xfrm>
          <a:prstGeom prst="rect">
            <a:avLst/>
          </a:prstGeom>
          <a:noFill/>
        </p:spPr>
        <p:txBody>
          <a:bodyPr wrap="square" rtlCol="0">
            <a:spAutoFit/>
          </a:bodyPr>
          <a:lstStyle/>
          <a:p>
            <a:r>
              <a:rPr lang="en-US" dirty="0" smtClean="0"/>
              <a:t>T = 10</a:t>
            </a:r>
            <a:endParaRPr lang="en-US" dirty="0"/>
          </a:p>
        </p:txBody>
      </p:sp>
      <p:sp>
        <p:nvSpPr>
          <p:cNvPr id="26" name="TextBox 25"/>
          <p:cNvSpPr txBox="1"/>
          <p:nvPr/>
        </p:nvSpPr>
        <p:spPr>
          <a:xfrm>
            <a:off x="92328" y="2551306"/>
            <a:ext cx="1559350" cy="830997"/>
          </a:xfrm>
          <a:prstGeom prst="rect">
            <a:avLst/>
          </a:prstGeom>
          <a:noFill/>
        </p:spPr>
        <p:txBody>
          <a:bodyPr wrap="square" rtlCol="0">
            <a:spAutoFit/>
          </a:bodyPr>
          <a:lstStyle/>
          <a:p>
            <a:r>
              <a:rPr lang="en-US" sz="2400" dirty="0" smtClean="0"/>
              <a:t>Input</a:t>
            </a:r>
          </a:p>
          <a:p>
            <a:r>
              <a:rPr lang="en-US" sz="2400" dirty="0" smtClean="0"/>
              <a:t>DStream</a:t>
            </a:r>
            <a:endParaRPr lang="en-US" sz="2400" dirty="0"/>
          </a:p>
        </p:txBody>
      </p:sp>
      <p:sp>
        <p:nvSpPr>
          <p:cNvPr id="27" name="TextBox 26"/>
          <p:cNvSpPr txBox="1"/>
          <p:nvPr/>
        </p:nvSpPr>
        <p:spPr>
          <a:xfrm>
            <a:off x="3083367" y="5273801"/>
            <a:ext cx="5794063" cy="461665"/>
          </a:xfrm>
          <a:prstGeom prst="rect">
            <a:avLst/>
          </a:prstGeom>
          <a:noFill/>
        </p:spPr>
        <p:txBody>
          <a:bodyPr wrap="square" rtlCol="0">
            <a:spAutoFit/>
          </a:bodyPr>
          <a:lstStyle/>
          <a:p>
            <a:r>
              <a:rPr lang="en-US" sz="2400" dirty="0" smtClean="0"/>
              <a:t>One RDD is created every 5 seconds</a:t>
            </a:r>
            <a:endParaRPr lang="en-US" sz="2400" dirty="0"/>
          </a:p>
        </p:txBody>
      </p:sp>
    </p:spTree>
    <p:extLst>
      <p:ext uri="{BB962C8B-B14F-4D97-AF65-F5344CB8AC3E}">
        <p14:creationId xmlns:p14="http://schemas.microsoft.com/office/powerpoint/2010/main" xmlns="" val="118151072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9" grpId="0"/>
      <p:bldP spid="10" grpId="0" animBg="1"/>
      <p:bldP spid="11" grpId="0"/>
      <p:bldP spid="12" grpId="0" animBg="1"/>
      <p:bldP spid="13" grpId="0"/>
      <p:bldP spid="15" grpId="0" animBg="1"/>
      <p:bldP spid="16" grpId="0" animBg="1"/>
      <p:bldP spid="17" grpId="0"/>
      <p:bldP spid="19" grpId="0"/>
      <p:bldP spid="20" grpId="0" animBg="1"/>
      <p:bldP spid="21" grpId="0"/>
      <p:bldP spid="22" grpId="0" animBg="1"/>
      <p:bldP spid="23" grpId="0"/>
      <p:bldP spid="25" grpId="0"/>
      <p:bldP spid="27" grpId="0"/>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40" name="Straight Connector 39"/>
          <p:cNvCxnSpPr/>
          <p:nvPr/>
        </p:nvCxnSpPr>
        <p:spPr>
          <a:xfrm>
            <a:off x="340281" y="577354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03530" y="369770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03530" y="1734698"/>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43" name="Title 1"/>
          <p:cNvSpPr txBox="1">
            <a:spLocks/>
          </p:cNvSpPr>
          <p:nvPr/>
        </p:nvSpPr>
        <p:spPr>
          <a:xfrm>
            <a:off x="2770376" y="156418"/>
            <a:ext cx="6946526"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Transforming DStreams</a:t>
            </a:r>
            <a:endParaRPr lang="en-US" sz="3600" dirty="0"/>
          </a:p>
        </p:txBody>
      </p:sp>
      <p:cxnSp>
        <p:nvCxnSpPr>
          <p:cNvPr id="44" name="Straight Arrow Connector 43"/>
          <p:cNvCxnSpPr/>
          <p:nvPr/>
        </p:nvCxnSpPr>
        <p:spPr>
          <a:xfrm>
            <a:off x="5389151" y="2462025"/>
            <a:ext cx="0" cy="558170"/>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256111" y="1206008"/>
            <a:ext cx="4266080" cy="1116418"/>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516968" y="1525529"/>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516968" y="1575340"/>
            <a:ext cx="1138453" cy="369332"/>
          </a:xfrm>
          <a:prstGeom prst="rect">
            <a:avLst/>
          </a:prstGeom>
          <a:noFill/>
        </p:spPr>
        <p:txBody>
          <a:bodyPr wrap="none" rtlCol="0">
            <a:spAutoFit/>
          </a:bodyPr>
          <a:lstStyle/>
          <a:p>
            <a:r>
              <a:rPr lang="en-US" dirty="0" smtClean="0"/>
              <a:t>Block #1</a:t>
            </a:r>
            <a:endParaRPr lang="en-US" dirty="0"/>
          </a:p>
        </p:txBody>
      </p:sp>
      <p:sp>
        <p:nvSpPr>
          <p:cNvPr id="48" name="Rectangle 47"/>
          <p:cNvSpPr/>
          <p:nvPr/>
        </p:nvSpPr>
        <p:spPr>
          <a:xfrm>
            <a:off x="4819925" y="1526394"/>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4819925" y="1576205"/>
            <a:ext cx="1138453" cy="369332"/>
          </a:xfrm>
          <a:prstGeom prst="rect">
            <a:avLst/>
          </a:prstGeom>
          <a:noFill/>
        </p:spPr>
        <p:txBody>
          <a:bodyPr wrap="none" rtlCol="0">
            <a:spAutoFit/>
          </a:bodyPr>
          <a:lstStyle/>
          <a:p>
            <a:r>
              <a:rPr lang="en-US" dirty="0" smtClean="0"/>
              <a:t>Block #2</a:t>
            </a:r>
            <a:endParaRPr lang="en-US" dirty="0"/>
          </a:p>
        </p:txBody>
      </p:sp>
      <p:sp>
        <p:nvSpPr>
          <p:cNvPr id="50" name="Rectangle 49"/>
          <p:cNvSpPr/>
          <p:nvPr/>
        </p:nvSpPr>
        <p:spPr>
          <a:xfrm>
            <a:off x="6146544" y="1525529"/>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6146544" y="1575340"/>
            <a:ext cx="1138453" cy="369332"/>
          </a:xfrm>
          <a:prstGeom prst="rect">
            <a:avLst/>
          </a:prstGeom>
          <a:noFill/>
        </p:spPr>
        <p:txBody>
          <a:bodyPr wrap="none" rtlCol="0">
            <a:spAutoFit/>
          </a:bodyPr>
          <a:lstStyle/>
          <a:p>
            <a:r>
              <a:rPr lang="en-US" dirty="0" smtClean="0"/>
              <a:t>Block #3</a:t>
            </a:r>
            <a:endParaRPr lang="en-US" dirty="0"/>
          </a:p>
        </p:txBody>
      </p:sp>
      <p:sp>
        <p:nvSpPr>
          <p:cNvPr id="52" name="Rounded Rectangle 51"/>
          <p:cNvSpPr/>
          <p:nvPr/>
        </p:nvSpPr>
        <p:spPr>
          <a:xfrm>
            <a:off x="3235229" y="3146054"/>
            <a:ext cx="4266080" cy="1116418"/>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496086" y="3465575"/>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496086" y="3515386"/>
            <a:ext cx="1048685" cy="369332"/>
          </a:xfrm>
          <a:prstGeom prst="rect">
            <a:avLst/>
          </a:prstGeom>
          <a:noFill/>
        </p:spPr>
        <p:txBody>
          <a:bodyPr wrap="none" rtlCol="0">
            <a:spAutoFit/>
          </a:bodyPr>
          <a:lstStyle/>
          <a:p>
            <a:r>
              <a:rPr lang="en-US" dirty="0" smtClean="0"/>
              <a:t>Part. #1</a:t>
            </a:r>
            <a:endParaRPr lang="en-US" dirty="0"/>
          </a:p>
        </p:txBody>
      </p:sp>
      <p:sp>
        <p:nvSpPr>
          <p:cNvPr id="55" name="Rectangle 54"/>
          <p:cNvSpPr/>
          <p:nvPr/>
        </p:nvSpPr>
        <p:spPr>
          <a:xfrm>
            <a:off x="4799043" y="3466440"/>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4799043" y="3516251"/>
            <a:ext cx="1048685" cy="369332"/>
          </a:xfrm>
          <a:prstGeom prst="rect">
            <a:avLst/>
          </a:prstGeom>
          <a:noFill/>
        </p:spPr>
        <p:txBody>
          <a:bodyPr wrap="none" rtlCol="0">
            <a:spAutoFit/>
          </a:bodyPr>
          <a:lstStyle/>
          <a:p>
            <a:r>
              <a:rPr lang="en-US" dirty="0" smtClean="0"/>
              <a:t>Part. #2</a:t>
            </a:r>
            <a:endParaRPr lang="en-US" dirty="0"/>
          </a:p>
        </p:txBody>
      </p:sp>
      <p:sp>
        <p:nvSpPr>
          <p:cNvPr id="57" name="Rectangle 56"/>
          <p:cNvSpPr/>
          <p:nvPr/>
        </p:nvSpPr>
        <p:spPr>
          <a:xfrm>
            <a:off x="6125662" y="3465575"/>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125662" y="3515386"/>
            <a:ext cx="1048685" cy="369332"/>
          </a:xfrm>
          <a:prstGeom prst="rect">
            <a:avLst/>
          </a:prstGeom>
          <a:noFill/>
        </p:spPr>
        <p:txBody>
          <a:bodyPr wrap="none" rtlCol="0">
            <a:spAutoFit/>
          </a:bodyPr>
          <a:lstStyle/>
          <a:p>
            <a:r>
              <a:rPr lang="en-US" dirty="0" smtClean="0"/>
              <a:t>Part. #3</a:t>
            </a:r>
            <a:endParaRPr lang="en-US" dirty="0"/>
          </a:p>
        </p:txBody>
      </p:sp>
      <p:sp>
        <p:nvSpPr>
          <p:cNvPr id="59" name="Rounded Rectangle 58"/>
          <p:cNvSpPr/>
          <p:nvPr/>
        </p:nvSpPr>
        <p:spPr>
          <a:xfrm>
            <a:off x="3190345" y="5220474"/>
            <a:ext cx="4266080" cy="1116418"/>
          </a:xfrm>
          <a:prstGeom prst="roundRect">
            <a:avLst/>
          </a:prstGeom>
          <a:solidFill>
            <a:schemeClr val="bg1"/>
          </a:solidFill>
          <a:ln>
            <a:solidFill>
              <a:srgbClr val="1B7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451202" y="5539995"/>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451202" y="5589806"/>
            <a:ext cx="1048685" cy="369332"/>
          </a:xfrm>
          <a:prstGeom prst="rect">
            <a:avLst/>
          </a:prstGeom>
          <a:noFill/>
        </p:spPr>
        <p:txBody>
          <a:bodyPr wrap="none" rtlCol="0">
            <a:spAutoFit/>
          </a:bodyPr>
          <a:lstStyle/>
          <a:p>
            <a:r>
              <a:rPr lang="en-US" dirty="0" smtClean="0"/>
              <a:t>Part. #1</a:t>
            </a:r>
            <a:endParaRPr lang="en-US" dirty="0"/>
          </a:p>
        </p:txBody>
      </p:sp>
      <p:sp>
        <p:nvSpPr>
          <p:cNvPr id="62" name="Rectangle 61"/>
          <p:cNvSpPr/>
          <p:nvPr/>
        </p:nvSpPr>
        <p:spPr>
          <a:xfrm>
            <a:off x="4754159" y="5540860"/>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4754159" y="5590671"/>
            <a:ext cx="1048685" cy="369332"/>
          </a:xfrm>
          <a:prstGeom prst="rect">
            <a:avLst/>
          </a:prstGeom>
          <a:noFill/>
        </p:spPr>
        <p:txBody>
          <a:bodyPr wrap="none" rtlCol="0">
            <a:spAutoFit/>
          </a:bodyPr>
          <a:lstStyle/>
          <a:p>
            <a:r>
              <a:rPr lang="en-US" dirty="0" smtClean="0"/>
              <a:t>Part. #2</a:t>
            </a:r>
            <a:endParaRPr lang="en-US" dirty="0"/>
          </a:p>
        </p:txBody>
      </p:sp>
      <p:sp>
        <p:nvSpPr>
          <p:cNvPr id="64" name="Rectangle 63"/>
          <p:cNvSpPr/>
          <p:nvPr/>
        </p:nvSpPr>
        <p:spPr>
          <a:xfrm>
            <a:off x="6080778" y="5539995"/>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6080778" y="5589806"/>
            <a:ext cx="1048685" cy="369332"/>
          </a:xfrm>
          <a:prstGeom prst="rect">
            <a:avLst/>
          </a:prstGeom>
          <a:noFill/>
        </p:spPr>
        <p:txBody>
          <a:bodyPr wrap="none" rtlCol="0">
            <a:spAutoFit/>
          </a:bodyPr>
          <a:lstStyle/>
          <a:p>
            <a:r>
              <a:rPr lang="en-US" dirty="0" smtClean="0"/>
              <a:t>Part. #3</a:t>
            </a:r>
            <a:endParaRPr lang="en-US" dirty="0"/>
          </a:p>
        </p:txBody>
      </p:sp>
      <p:cxnSp>
        <p:nvCxnSpPr>
          <p:cNvPr id="66" name="Straight Arrow Connector 65"/>
          <p:cNvCxnSpPr/>
          <p:nvPr/>
        </p:nvCxnSpPr>
        <p:spPr>
          <a:xfrm>
            <a:off x="5389151" y="4450391"/>
            <a:ext cx="0" cy="558170"/>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18191" y="4448561"/>
            <a:ext cx="401306" cy="561829"/>
          </a:xfrm>
          <a:prstGeom prst="rect">
            <a:avLst/>
          </a:prstGeom>
        </p:spPr>
      </p:pic>
      <p:pic>
        <p:nvPicPr>
          <p:cNvPr id="68" name="Picture 67"/>
          <p:cNvPicPr>
            <a:picLocks noChangeAspect="1"/>
          </p:cNvPicPr>
          <p:nvPr/>
        </p:nvPicPr>
        <p:blipFill>
          <a:blip r:embed="rId5"/>
          <a:stretch>
            <a:fillRect/>
          </a:stretch>
        </p:blipFill>
        <p:spPr>
          <a:xfrm>
            <a:off x="4324423" y="2648606"/>
            <a:ext cx="350928" cy="350928"/>
          </a:xfrm>
          <a:prstGeom prst="rect">
            <a:avLst/>
          </a:prstGeom>
        </p:spPr>
      </p:pic>
      <p:sp>
        <p:nvSpPr>
          <p:cNvPr id="69" name="TextBox 68"/>
          <p:cNvSpPr txBox="1"/>
          <p:nvPr/>
        </p:nvSpPr>
        <p:spPr>
          <a:xfrm>
            <a:off x="4655421" y="2691757"/>
            <a:ext cx="669703" cy="307777"/>
          </a:xfrm>
          <a:prstGeom prst="rect">
            <a:avLst/>
          </a:prstGeom>
          <a:noFill/>
        </p:spPr>
        <p:txBody>
          <a:bodyPr wrap="square" rtlCol="0">
            <a:spAutoFit/>
          </a:bodyPr>
          <a:lstStyle/>
          <a:p>
            <a:r>
              <a:rPr lang="en-US" sz="1400" dirty="0" smtClean="0"/>
              <a:t>5 sec</a:t>
            </a:r>
            <a:endParaRPr lang="en-US" sz="1400" dirty="0"/>
          </a:p>
        </p:txBody>
      </p:sp>
      <p:sp>
        <p:nvSpPr>
          <p:cNvPr id="72" name="TextBox 71"/>
          <p:cNvSpPr txBox="1"/>
          <p:nvPr/>
        </p:nvSpPr>
        <p:spPr>
          <a:xfrm>
            <a:off x="2042525" y="6031171"/>
            <a:ext cx="1372775"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wordsRDD</a:t>
            </a:r>
            <a:endParaRPr lang="en-US" dirty="0">
              <a:latin typeface="Anonymous Pro" panose="02060609030202000504" pitchFamily="49" charset="0"/>
              <a:ea typeface="Anonymous Pro" panose="02060609030202000504" pitchFamily="49" charset="0"/>
            </a:endParaRPr>
          </a:p>
        </p:txBody>
      </p:sp>
      <p:sp>
        <p:nvSpPr>
          <p:cNvPr id="73" name="TextBox 72"/>
          <p:cNvSpPr txBox="1"/>
          <p:nvPr/>
        </p:nvSpPr>
        <p:spPr>
          <a:xfrm>
            <a:off x="4086194" y="4530982"/>
            <a:ext cx="1372775"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flatMap</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74" name="Rounded Rectangle 73"/>
          <p:cNvSpPr/>
          <p:nvPr/>
        </p:nvSpPr>
        <p:spPr>
          <a:xfrm>
            <a:off x="647547" y="1360761"/>
            <a:ext cx="2056517" cy="747874"/>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p:cNvSpPr/>
          <p:nvPr/>
        </p:nvSpPr>
        <p:spPr>
          <a:xfrm>
            <a:off x="8057746" y="1385371"/>
            <a:ext cx="2056517" cy="747874"/>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1948159" y="4130570"/>
            <a:ext cx="1307952"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linesRDD</a:t>
            </a:r>
            <a:endParaRPr lang="en-US" dirty="0">
              <a:latin typeface="Anonymous Pro" panose="02060609030202000504" pitchFamily="49" charset="0"/>
              <a:ea typeface="Anonymous Pro" panose="02060609030202000504" pitchFamily="49" charset="0"/>
            </a:endParaRPr>
          </a:p>
        </p:txBody>
      </p:sp>
      <p:sp>
        <p:nvSpPr>
          <p:cNvPr id="77" name="TextBox 76"/>
          <p:cNvSpPr txBox="1"/>
          <p:nvPr/>
        </p:nvSpPr>
        <p:spPr>
          <a:xfrm>
            <a:off x="10306491" y="3039124"/>
            <a:ext cx="1714554"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linesDStream</a:t>
            </a:r>
            <a:endParaRPr lang="en-US" dirty="0">
              <a:latin typeface="Anonymous Pro" panose="02060609030202000504" pitchFamily="49" charset="0"/>
              <a:ea typeface="Anonymous Pro" panose="02060609030202000504" pitchFamily="49" charset="0"/>
            </a:endParaRPr>
          </a:p>
        </p:txBody>
      </p:sp>
      <p:sp>
        <p:nvSpPr>
          <p:cNvPr id="78" name="TextBox 77"/>
          <p:cNvSpPr txBox="1"/>
          <p:nvPr/>
        </p:nvSpPr>
        <p:spPr>
          <a:xfrm>
            <a:off x="10306490" y="5114964"/>
            <a:ext cx="1751306"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wordsDStream</a:t>
            </a:r>
            <a:endParaRPr lang="en-US" dirty="0">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xmlns="" val="3618887671"/>
      </p:ext>
    </p:extLst>
  </p:cSld>
  <p:clrMapOvr>
    <a:masterClrMapping/>
  </p:clrMapOvr>
  <p:transition>
    <p:push dir="u"/>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6078" y="79651"/>
            <a:ext cx="781656" cy="781656"/>
          </a:xfrm>
          <a:prstGeom prst="rect">
            <a:avLst/>
          </a:prstGeom>
        </p:spPr>
      </p:pic>
      <p:sp>
        <p:nvSpPr>
          <p:cNvPr id="3" name="TextBox 2"/>
          <p:cNvSpPr txBox="1"/>
          <p:nvPr/>
        </p:nvSpPr>
        <p:spPr>
          <a:xfrm>
            <a:off x="754905" y="679735"/>
            <a:ext cx="9250326" cy="1384995"/>
          </a:xfrm>
          <a:prstGeom prst="rect">
            <a:avLst/>
          </a:prstGeom>
          <a:noFill/>
        </p:spPr>
        <p:txBody>
          <a:bodyPr wrap="square" rtlCol="0">
            <a:spAutoFit/>
          </a:bodyPr>
          <a:lstStyle/>
          <a:p>
            <a:r>
              <a:rPr lang="en-US" sz="1400" dirty="0">
                <a:solidFill>
                  <a:schemeClr val="accent3"/>
                </a:solidFill>
                <a:latin typeface="Anonymous Pro" panose="02060609030202000504" pitchFamily="49" charset="0"/>
                <a:ea typeface="Anonymous Pro" panose="02060609030202000504" pitchFamily="49" charset="0"/>
              </a:rPr>
              <a:t>from</a:t>
            </a:r>
            <a:r>
              <a:rPr lang="en-US" sz="1400" dirty="0">
                <a:latin typeface="Anonymous Pro" panose="02060609030202000504" pitchFamily="49" charset="0"/>
                <a:ea typeface="Anonymous Pro" panose="02060609030202000504" pitchFamily="49" charset="0"/>
              </a:rPr>
              <a:t> </a:t>
            </a:r>
            <a:r>
              <a:rPr lang="en-US" sz="1400" dirty="0" err="1">
                <a:solidFill>
                  <a:schemeClr val="accent4"/>
                </a:solidFill>
                <a:latin typeface="Anonymous Pro" panose="02060609030202000504" pitchFamily="49" charset="0"/>
                <a:ea typeface="Anonymous Pro" panose="02060609030202000504" pitchFamily="49" charset="0"/>
              </a:rPr>
              <a:t>pyspark</a:t>
            </a:r>
            <a:r>
              <a:rPr lang="en-US" sz="1400" dirty="0">
                <a:solidFill>
                  <a:schemeClr val="accent4"/>
                </a:solidFill>
                <a:latin typeface="Anonymous Pro" panose="02060609030202000504" pitchFamily="49" charset="0"/>
                <a:ea typeface="Anonymous Pro" panose="02060609030202000504" pitchFamily="49" charset="0"/>
              </a:rPr>
              <a:t> </a:t>
            </a:r>
            <a:r>
              <a:rPr lang="en-US" sz="1400" dirty="0">
                <a:solidFill>
                  <a:schemeClr val="accent3"/>
                </a:solidFill>
                <a:latin typeface="Anonymous Pro" panose="02060609030202000504" pitchFamily="49" charset="0"/>
                <a:ea typeface="Anonymous Pro" panose="02060609030202000504" pitchFamily="49" charset="0"/>
              </a:rPr>
              <a:t>import</a:t>
            </a:r>
            <a:r>
              <a:rPr lang="en-US" sz="1400" dirty="0">
                <a:latin typeface="Anonymous Pro" panose="02060609030202000504" pitchFamily="49" charset="0"/>
                <a:ea typeface="Anonymous Pro" panose="02060609030202000504" pitchFamily="49" charset="0"/>
              </a:rPr>
              <a:t> </a:t>
            </a:r>
            <a:r>
              <a:rPr lang="en-US" sz="1400" dirty="0" err="1">
                <a:latin typeface="Anonymous Pro" panose="02060609030202000504" pitchFamily="49" charset="0"/>
                <a:ea typeface="Anonymous Pro" panose="02060609030202000504" pitchFamily="49" charset="0"/>
              </a:rPr>
              <a:t>SparkContext</a:t>
            </a:r>
            <a:endParaRPr lang="en-US" sz="1400" dirty="0">
              <a:latin typeface="Anonymous Pro" panose="02060609030202000504" pitchFamily="49" charset="0"/>
              <a:ea typeface="Anonymous Pro" panose="02060609030202000504" pitchFamily="49" charset="0"/>
            </a:endParaRPr>
          </a:p>
          <a:p>
            <a:r>
              <a:rPr lang="en-US" sz="1400" dirty="0">
                <a:solidFill>
                  <a:schemeClr val="accent3"/>
                </a:solidFill>
                <a:latin typeface="Anonymous Pro" panose="02060609030202000504" pitchFamily="49" charset="0"/>
                <a:ea typeface="Anonymous Pro" panose="02060609030202000504" pitchFamily="49" charset="0"/>
              </a:rPr>
              <a:t>from</a:t>
            </a:r>
            <a:r>
              <a:rPr lang="en-US" sz="1400" dirty="0">
                <a:latin typeface="Anonymous Pro" panose="02060609030202000504" pitchFamily="49" charset="0"/>
                <a:ea typeface="Anonymous Pro" panose="02060609030202000504" pitchFamily="49" charset="0"/>
              </a:rPr>
              <a:t> </a:t>
            </a:r>
            <a:r>
              <a:rPr lang="en-US" sz="1400" dirty="0" err="1">
                <a:solidFill>
                  <a:schemeClr val="accent4"/>
                </a:solidFill>
                <a:latin typeface="Anonymous Pro" panose="02060609030202000504" pitchFamily="49" charset="0"/>
                <a:ea typeface="Anonymous Pro" panose="02060609030202000504" pitchFamily="49" charset="0"/>
              </a:rPr>
              <a:t>pyspark.streaming</a:t>
            </a:r>
            <a:r>
              <a:rPr lang="en-US" sz="1400" dirty="0">
                <a:solidFill>
                  <a:schemeClr val="accent4"/>
                </a:solidFill>
                <a:latin typeface="Anonymous Pro" panose="02060609030202000504" pitchFamily="49" charset="0"/>
                <a:ea typeface="Anonymous Pro" panose="02060609030202000504" pitchFamily="49" charset="0"/>
              </a:rPr>
              <a:t> </a:t>
            </a:r>
            <a:r>
              <a:rPr lang="en-US" sz="1400" dirty="0">
                <a:solidFill>
                  <a:schemeClr val="accent3"/>
                </a:solidFill>
                <a:latin typeface="Anonymous Pro" panose="02060609030202000504" pitchFamily="49" charset="0"/>
                <a:ea typeface="Anonymous Pro" panose="02060609030202000504" pitchFamily="49" charset="0"/>
              </a:rPr>
              <a:t>import</a:t>
            </a:r>
            <a:r>
              <a:rPr lang="en-US" sz="1400" dirty="0">
                <a:latin typeface="Anonymous Pro" panose="02060609030202000504" pitchFamily="49" charset="0"/>
                <a:ea typeface="Anonymous Pro" panose="02060609030202000504" pitchFamily="49" charset="0"/>
              </a:rPr>
              <a:t> </a:t>
            </a:r>
            <a:r>
              <a:rPr lang="en-US" sz="1400" dirty="0" err="1">
                <a:latin typeface="Anonymous Pro" panose="02060609030202000504" pitchFamily="49" charset="0"/>
                <a:ea typeface="Anonymous Pro" panose="02060609030202000504" pitchFamily="49" charset="0"/>
              </a:rPr>
              <a:t>StreamingContext</a:t>
            </a:r>
            <a:endParaRPr lang="en-US" sz="1400" dirty="0">
              <a:latin typeface="Anonymous Pro" panose="02060609030202000504" pitchFamily="49" charset="0"/>
              <a:ea typeface="Anonymous Pro" panose="02060609030202000504" pitchFamily="49" charset="0"/>
            </a:endParaRPr>
          </a:p>
          <a:p>
            <a:endParaRPr lang="en-US" sz="1400" dirty="0">
              <a:latin typeface="Anonymous Pro" panose="02060609030202000504" pitchFamily="49" charset="0"/>
              <a:ea typeface="Anonymous Pro" panose="02060609030202000504" pitchFamily="49" charset="0"/>
            </a:endParaRPr>
          </a:p>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Create a local </a:t>
            </a:r>
            <a:r>
              <a:rPr lang="en-US" sz="1400" i="1" dirty="0" err="1">
                <a:solidFill>
                  <a:schemeClr val="accent4">
                    <a:lumMod val="40000"/>
                    <a:lumOff val="60000"/>
                  </a:schemeClr>
                </a:solidFill>
                <a:latin typeface="Anonymous Pro" panose="02060609030202000504" pitchFamily="49" charset="0"/>
                <a:ea typeface="Anonymous Pro" panose="02060609030202000504" pitchFamily="49" charset="0"/>
              </a:rPr>
              <a:t>StreamingContext</a:t>
            </a:r>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with two working thread and batch interval of 1 second</a:t>
            </a:r>
          </a:p>
          <a:p>
            <a:r>
              <a:rPr lang="en-US" sz="1400" dirty="0" err="1">
                <a:latin typeface="Anonymous Pro" panose="02060609030202000504" pitchFamily="49" charset="0"/>
                <a:ea typeface="Anonymous Pro" panose="02060609030202000504" pitchFamily="49" charset="0"/>
              </a:rPr>
              <a:t>sc</a:t>
            </a:r>
            <a:r>
              <a:rPr lang="en-US" sz="1400" dirty="0">
                <a:latin typeface="Anonymous Pro" panose="02060609030202000504" pitchFamily="49" charset="0"/>
                <a:ea typeface="Anonymous Pro" panose="02060609030202000504" pitchFamily="49" charset="0"/>
              </a:rPr>
              <a:t> = </a:t>
            </a:r>
            <a:r>
              <a:rPr lang="en-US" sz="1400" dirty="0" err="1">
                <a:latin typeface="Anonymous Pro" panose="02060609030202000504" pitchFamily="49" charset="0"/>
                <a:ea typeface="Anonymous Pro" panose="02060609030202000504" pitchFamily="49" charset="0"/>
              </a:rPr>
              <a:t>SparkContext</a:t>
            </a:r>
            <a:r>
              <a:rPr lang="en-US" sz="1400" dirty="0">
                <a:latin typeface="Anonymous Pro" panose="02060609030202000504" pitchFamily="49" charset="0"/>
                <a:ea typeface="Anonymous Pro" panose="02060609030202000504" pitchFamily="49" charset="0"/>
              </a:rPr>
              <a:t>(</a:t>
            </a:r>
            <a:r>
              <a:rPr lang="en-US" sz="1400" dirty="0">
                <a:solidFill>
                  <a:srgbClr val="E96C4A"/>
                </a:solidFill>
                <a:latin typeface="Anonymous Pro" panose="02060609030202000504" pitchFamily="49" charset="0"/>
                <a:ea typeface="Anonymous Pro" panose="02060609030202000504" pitchFamily="49" charset="0"/>
              </a:rPr>
              <a:t>"local[2]"</a:t>
            </a:r>
            <a:r>
              <a:rPr lang="en-US" sz="1400" dirty="0">
                <a:latin typeface="Anonymous Pro" panose="02060609030202000504" pitchFamily="49" charset="0"/>
                <a:ea typeface="Anonymous Pro" panose="02060609030202000504" pitchFamily="49" charset="0"/>
              </a:rPr>
              <a:t>, </a:t>
            </a:r>
            <a:r>
              <a:rPr lang="en-US" sz="1400" dirty="0">
                <a:solidFill>
                  <a:srgbClr val="E96C4A"/>
                </a:solidFill>
                <a:latin typeface="Anonymous Pro" panose="02060609030202000504" pitchFamily="49" charset="0"/>
                <a:ea typeface="Anonymous Pro" panose="02060609030202000504" pitchFamily="49" charset="0"/>
              </a:rPr>
              <a:t>"</a:t>
            </a:r>
            <a:r>
              <a:rPr lang="en-US" sz="1400" dirty="0" err="1">
                <a:solidFill>
                  <a:srgbClr val="E96C4A"/>
                </a:solidFill>
                <a:latin typeface="Anonymous Pro" panose="02060609030202000504" pitchFamily="49" charset="0"/>
                <a:ea typeface="Anonymous Pro" panose="02060609030202000504" pitchFamily="49" charset="0"/>
              </a:rPr>
              <a:t>NetworkWordCount</a:t>
            </a:r>
            <a:r>
              <a:rPr lang="en-US" sz="1400" dirty="0">
                <a:solidFill>
                  <a:srgbClr val="E96C4A"/>
                </a:solidFill>
                <a:latin typeface="Anonymous Pro" panose="02060609030202000504" pitchFamily="49" charset="0"/>
                <a:ea typeface="Anonymous Pro" panose="02060609030202000504" pitchFamily="49" charset="0"/>
              </a:rPr>
              <a:t>"</a:t>
            </a:r>
            <a:r>
              <a:rPr lang="en-US" sz="1400" dirty="0">
                <a:latin typeface="Anonymous Pro" panose="02060609030202000504" pitchFamily="49" charset="0"/>
                <a:ea typeface="Anonymous Pro" panose="02060609030202000504" pitchFamily="49" charset="0"/>
              </a:rPr>
              <a:t>)</a:t>
            </a:r>
          </a:p>
          <a:p>
            <a:r>
              <a:rPr lang="en-US" sz="1400" dirty="0" err="1">
                <a:latin typeface="Anonymous Pro" panose="02060609030202000504" pitchFamily="49" charset="0"/>
                <a:ea typeface="Anonymous Pro" panose="02060609030202000504" pitchFamily="49" charset="0"/>
              </a:rPr>
              <a:t>ssc</a:t>
            </a:r>
            <a:r>
              <a:rPr lang="en-US" sz="1400" dirty="0">
                <a:latin typeface="Anonymous Pro" panose="02060609030202000504" pitchFamily="49" charset="0"/>
                <a:ea typeface="Anonymous Pro" panose="02060609030202000504" pitchFamily="49" charset="0"/>
              </a:rPr>
              <a:t> = </a:t>
            </a:r>
            <a:r>
              <a:rPr lang="en-US" sz="1400" dirty="0" err="1" smtClean="0">
                <a:latin typeface="Anonymous Pro" panose="02060609030202000504" pitchFamily="49" charset="0"/>
                <a:ea typeface="Anonymous Pro" panose="02060609030202000504" pitchFamily="49" charset="0"/>
              </a:rPr>
              <a:t>StreamingContext</a:t>
            </a:r>
            <a:r>
              <a:rPr lang="en-US" sz="1400" dirty="0" smtClean="0">
                <a:latin typeface="Anonymous Pro" panose="02060609030202000504" pitchFamily="49" charset="0"/>
                <a:ea typeface="Anonymous Pro" panose="02060609030202000504" pitchFamily="49" charset="0"/>
              </a:rPr>
              <a:t>(</a:t>
            </a:r>
            <a:r>
              <a:rPr lang="en-US" sz="1400" dirty="0" err="1" smtClean="0">
                <a:latin typeface="Anonymous Pro" panose="02060609030202000504" pitchFamily="49" charset="0"/>
                <a:ea typeface="Anonymous Pro" panose="02060609030202000504" pitchFamily="49" charset="0"/>
              </a:rPr>
              <a:t>sc</a:t>
            </a:r>
            <a:r>
              <a:rPr lang="en-US" sz="1400" dirty="0" smtClean="0">
                <a:latin typeface="Anonymous Pro" panose="02060609030202000504" pitchFamily="49" charset="0"/>
                <a:ea typeface="Anonymous Pro" panose="02060609030202000504" pitchFamily="49" charset="0"/>
              </a:rPr>
              <a:t>, </a:t>
            </a:r>
            <a:r>
              <a:rPr lang="en-US" sz="1400" dirty="0" smtClean="0">
                <a:solidFill>
                  <a:srgbClr val="AB9AD6"/>
                </a:solidFill>
                <a:latin typeface="Anonymous Pro" panose="02060609030202000504" pitchFamily="49" charset="0"/>
                <a:ea typeface="Anonymous Pro" panose="02060609030202000504" pitchFamily="49" charset="0"/>
              </a:rPr>
              <a:t>5</a:t>
            </a:r>
            <a:r>
              <a:rPr lang="en-US" sz="1400" dirty="0" smtClean="0">
                <a:latin typeface="Anonymous Pro" panose="02060609030202000504" pitchFamily="49" charset="0"/>
                <a:ea typeface="Anonymous Pro" panose="02060609030202000504" pitchFamily="49" charset="0"/>
              </a:rPr>
              <a:t>)</a:t>
            </a:r>
            <a:endParaRPr lang="en-US" sz="1400" dirty="0">
              <a:latin typeface="Anonymous Pro" panose="02060609030202000504" pitchFamily="49" charset="0"/>
              <a:ea typeface="Anonymous Pro" panose="02060609030202000504" pitchFamily="49" charset="0"/>
            </a:endParaRPr>
          </a:p>
        </p:txBody>
      </p:sp>
      <p:sp>
        <p:nvSpPr>
          <p:cNvPr id="4" name="TextBox 3"/>
          <p:cNvSpPr txBox="1"/>
          <p:nvPr/>
        </p:nvSpPr>
        <p:spPr>
          <a:xfrm>
            <a:off x="754905" y="2416386"/>
            <a:ext cx="9250326" cy="523220"/>
          </a:xfrm>
          <a:prstGeom prst="rect">
            <a:avLst/>
          </a:prstGeom>
          <a:noFill/>
        </p:spPr>
        <p:txBody>
          <a:bodyPr wrap="square" rtlCol="0">
            <a:spAutoFit/>
          </a:bodyPr>
          <a:lstStyle/>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Create a DStream that will connect to </a:t>
            </a:r>
            <a:r>
              <a:rPr lang="en-US" sz="1400" i="1" dirty="0" err="1">
                <a:solidFill>
                  <a:schemeClr val="accent4">
                    <a:lumMod val="40000"/>
                    <a:lumOff val="60000"/>
                  </a:schemeClr>
                </a:solidFill>
                <a:latin typeface="Anonymous Pro" panose="02060609030202000504" pitchFamily="49" charset="0"/>
                <a:ea typeface="Anonymous Pro" panose="02060609030202000504" pitchFamily="49" charset="0"/>
              </a:rPr>
              <a:t>hostname:port</a:t>
            </a:r>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like localhost:9999</a:t>
            </a:r>
          </a:p>
          <a:p>
            <a:r>
              <a:rPr lang="en-US" sz="1400" dirty="0" err="1" smtClean="0">
                <a:latin typeface="Anonymous Pro" panose="02060609030202000504" pitchFamily="49" charset="0"/>
                <a:ea typeface="Anonymous Pro" panose="02060609030202000504" pitchFamily="49" charset="0"/>
              </a:rPr>
              <a:t>linesDStream</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 </a:t>
            </a:r>
            <a:r>
              <a:rPr lang="en-US" sz="1400" dirty="0" err="1">
                <a:latin typeface="Anonymous Pro" panose="02060609030202000504" pitchFamily="49" charset="0"/>
                <a:ea typeface="Anonymous Pro" panose="02060609030202000504" pitchFamily="49" charset="0"/>
              </a:rPr>
              <a:t>ssc.socketTextStream</a:t>
            </a:r>
            <a:r>
              <a:rPr lang="en-US" sz="1400" dirty="0">
                <a:latin typeface="Anonymous Pro" panose="02060609030202000504" pitchFamily="49" charset="0"/>
                <a:ea typeface="Anonymous Pro" panose="02060609030202000504" pitchFamily="49" charset="0"/>
              </a:rPr>
              <a:t>(</a:t>
            </a:r>
            <a:r>
              <a:rPr lang="en-US" sz="1400" dirty="0">
                <a:solidFill>
                  <a:srgbClr val="E96C4A"/>
                </a:solidFill>
                <a:latin typeface="Anonymous Pro" panose="02060609030202000504" pitchFamily="49" charset="0"/>
                <a:ea typeface="Anonymous Pro" panose="02060609030202000504" pitchFamily="49" charset="0"/>
              </a:rPr>
              <a:t>"localhost"</a:t>
            </a:r>
            <a:r>
              <a:rPr lang="en-US" sz="1400" dirty="0">
                <a:latin typeface="Anonymous Pro" panose="02060609030202000504" pitchFamily="49" charset="0"/>
                <a:ea typeface="Anonymous Pro" panose="02060609030202000504" pitchFamily="49" charset="0"/>
              </a:rPr>
              <a:t>, </a:t>
            </a:r>
            <a:r>
              <a:rPr lang="en-US" sz="1400" dirty="0">
                <a:solidFill>
                  <a:srgbClr val="AB9AD6"/>
                </a:solidFill>
                <a:latin typeface="Anonymous Pro" panose="02060609030202000504" pitchFamily="49" charset="0"/>
                <a:ea typeface="Anonymous Pro" panose="02060609030202000504" pitchFamily="49" charset="0"/>
              </a:rPr>
              <a:t>9999</a:t>
            </a:r>
            <a:r>
              <a:rPr lang="en-US" sz="1400" dirty="0">
                <a:latin typeface="Anonymous Pro" panose="02060609030202000504" pitchFamily="49" charset="0"/>
                <a:ea typeface="Anonymous Pro" panose="02060609030202000504" pitchFamily="49" charset="0"/>
              </a:rPr>
              <a:t>)</a:t>
            </a:r>
          </a:p>
        </p:txBody>
      </p:sp>
      <p:sp>
        <p:nvSpPr>
          <p:cNvPr id="5" name="TextBox 4"/>
          <p:cNvSpPr txBox="1"/>
          <p:nvPr/>
        </p:nvSpPr>
        <p:spPr>
          <a:xfrm>
            <a:off x="754905" y="3291262"/>
            <a:ext cx="9250326" cy="523220"/>
          </a:xfrm>
          <a:prstGeom prst="rect">
            <a:avLst/>
          </a:prstGeom>
          <a:noFill/>
        </p:spPr>
        <p:txBody>
          <a:bodyPr wrap="square" rtlCol="0">
            <a:spAutoFit/>
          </a:bodyPr>
          <a:lstStyle/>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Split each line into words</a:t>
            </a:r>
          </a:p>
          <a:p>
            <a:r>
              <a:rPr lang="en-US" sz="1400" dirty="0" err="1" smtClean="0">
                <a:latin typeface="Anonymous Pro" panose="02060609030202000504" pitchFamily="49" charset="0"/>
                <a:ea typeface="Anonymous Pro" panose="02060609030202000504" pitchFamily="49" charset="0"/>
              </a:rPr>
              <a:t>wordsDStream</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 </a:t>
            </a:r>
            <a:r>
              <a:rPr lang="en-US" sz="1400" dirty="0" err="1" smtClean="0">
                <a:latin typeface="Anonymous Pro" panose="02060609030202000504" pitchFamily="49" charset="0"/>
                <a:ea typeface="Anonymous Pro" panose="02060609030202000504" pitchFamily="49" charset="0"/>
              </a:rPr>
              <a:t>linesDStream.flatMap</a:t>
            </a:r>
            <a:r>
              <a:rPr lang="en-US" sz="1400" dirty="0" smtClean="0">
                <a:latin typeface="Anonymous Pro" panose="02060609030202000504" pitchFamily="49" charset="0"/>
                <a:ea typeface="Anonymous Pro" panose="02060609030202000504" pitchFamily="49" charset="0"/>
              </a:rPr>
              <a:t>(</a:t>
            </a:r>
            <a:r>
              <a:rPr lang="en-US" sz="1400" dirty="0" smtClean="0">
                <a:solidFill>
                  <a:schemeClr val="accent3"/>
                </a:solidFill>
                <a:latin typeface="Anonymous Pro" panose="02060609030202000504" pitchFamily="49" charset="0"/>
                <a:ea typeface="Anonymous Pro" panose="02060609030202000504" pitchFamily="49" charset="0"/>
              </a:rPr>
              <a:t>lambda</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line: </a:t>
            </a:r>
            <a:r>
              <a:rPr lang="en-US" sz="1400" dirty="0" err="1">
                <a:latin typeface="Anonymous Pro" panose="02060609030202000504" pitchFamily="49" charset="0"/>
                <a:ea typeface="Anonymous Pro" panose="02060609030202000504" pitchFamily="49" charset="0"/>
              </a:rPr>
              <a:t>line.split</a:t>
            </a:r>
            <a:r>
              <a:rPr lang="en-US" sz="1400" dirty="0">
                <a:latin typeface="Anonymous Pro" panose="02060609030202000504" pitchFamily="49" charset="0"/>
                <a:ea typeface="Anonymous Pro" panose="02060609030202000504" pitchFamily="49" charset="0"/>
              </a:rPr>
              <a:t>(</a:t>
            </a:r>
            <a:r>
              <a:rPr lang="en-US" sz="1400" dirty="0">
                <a:solidFill>
                  <a:srgbClr val="E96C4A"/>
                </a:solidFill>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a:t>
            </a:r>
          </a:p>
        </p:txBody>
      </p:sp>
      <p:sp>
        <p:nvSpPr>
          <p:cNvPr id="6" name="TextBox 5"/>
          <p:cNvSpPr txBox="1"/>
          <p:nvPr/>
        </p:nvSpPr>
        <p:spPr>
          <a:xfrm>
            <a:off x="754905" y="4166138"/>
            <a:ext cx="9250326" cy="1384995"/>
          </a:xfrm>
          <a:prstGeom prst="rect">
            <a:avLst/>
          </a:prstGeom>
          <a:noFill/>
        </p:spPr>
        <p:txBody>
          <a:bodyPr wrap="square" rtlCol="0">
            <a:spAutoFit/>
          </a:bodyPr>
          <a:lstStyle/>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Count each word in each batch</a:t>
            </a:r>
          </a:p>
          <a:p>
            <a:r>
              <a:rPr lang="en-US" sz="1400" dirty="0" err="1" smtClean="0">
                <a:latin typeface="Anonymous Pro" panose="02060609030202000504" pitchFamily="49" charset="0"/>
                <a:ea typeface="Anonymous Pro" panose="02060609030202000504" pitchFamily="49" charset="0"/>
              </a:rPr>
              <a:t>pairsDStream</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 </a:t>
            </a:r>
            <a:r>
              <a:rPr lang="en-US" sz="1400" dirty="0" err="1" smtClean="0">
                <a:latin typeface="Anonymous Pro" panose="02060609030202000504" pitchFamily="49" charset="0"/>
                <a:ea typeface="Anonymous Pro" panose="02060609030202000504" pitchFamily="49" charset="0"/>
              </a:rPr>
              <a:t>wordsDStream.map</a:t>
            </a:r>
            <a:r>
              <a:rPr lang="en-US" sz="1400" dirty="0" smtClean="0">
                <a:latin typeface="Anonymous Pro" panose="02060609030202000504" pitchFamily="49" charset="0"/>
                <a:ea typeface="Anonymous Pro" panose="02060609030202000504" pitchFamily="49" charset="0"/>
              </a:rPr>
              <a:t>(</a:t>
            </a:r>
            <a:r>
              <a:rPr lang="en-US" sz="1400" dirty="0" smtClean="0">
                <a:solidFill>
                  <a:schemeClr val="accent3"/>
                </a:solidFill>
                <a:latin typeface="Anonymous Pro" panose="02060609030202000504" pitchFamily="49" charset="0"/>
                <a:ea typeface="Anonymous Pro" panose="02060609030202000504" pitchFamily="49" charset="0"/>
              </a:rPr>
              <a:t>lambda</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word: (word, </a:t>
            </a:r>
            <a:r>
              <a:rPr lang="en-US" sz="1400" dirty="0">
                <a:solidFill>
                  <a:srgbClr val="AB9AD6"/>
                </a:solidFill>
                <a:latin typeface="Anonymous Pro" panose="02060609030202000504" pitchFamily="49" charset="0"/>
                <a:ea typeface="Anonymous Pro" panose="02060609030202000504" pitchFamily="49" charset="0"/>
              </a:rPr>
              <a:t>1</a:t>
            </a:r>
            <a:r>
              <a:rPr lang="en-US" sz="1400" dirty="0">
                <a:latin typeface="Anonymous Pro" panose="02060609030202000504" pitchFamily="49" charset="0"/>
                <a:ea typeface="Anonymous Pro" panose="02060609030202000504" pitchFamily="49" charset="0"/>
              </a:rPr>
              <a:t>))</a:t>
            </a:r>
          </a:p>
          <a:p>
            <a:r>
              <a:rPr lang="en-US" sz="1400" dirty="0" err="1" smtClean="0">
                <a:latin typeface="Anonymous Pro" panose="02060609030202000504" pitchFamily="49" charset="0"/>
                <a:ea typeface="Anonymous Pro" panose="02060609030202000504" pitchFamily="49" charset="0"/>
              </a:rPr>
              <a:t>wordCountsDStream</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 </a:t>
            </a:r>
            <a:r>
              <a:rPr lang="en-US" sz="1400" dirty="0" err="1" smtClean="0">
                <a:latin typeface="Anonymous Pro" panose="02060609030202000504" pitchFamily="49" charset="0"/>
                <a:ea typeface="Anonymous Pro" panose="02060609030202000504" pitchFamily="49" charset="0"/>
              </a:rPr>
              <a:t>pairsDStream.reduceByKey</a:t>
            </a:r>
            <a:r>
              <a:rPr lang="en-US" sz="1400" dirty="0" smtClean="0">
                <a:latin typeface="Anonymous Pro" panose="02060609030202000504" pitchFamily="49" charset="0"/>
                <a:ea typeface="Anonymous Pro" panose="02060609030202000504" pitchFamily="49" charset="0"/>
              </a:rPr>
              <a:t>(</a:t>
            </a:r>
            <a:r>
              <a:rPr lang="en-US" sz="1400" dirty="0" smtClean="0">
                <a:solidFill>
                  <a:schemeClr val="accent3"/>
                </a:solidFill>
                <a:latin typeface="Anonymous Pro" panose="02060609030202000504" pitchFamily="49" charset="0"/>
                <a:ea typeface="Anonymous Pro" panose="02060609030202000504" pitchFamily="49" charset="0"/>
              </a:rPr>
              <a:t>lambda</a:t>
            </a:r>
            <a:r>
              <a:rPr lang="en-US" sz="1400" dirty="0" smtClean="0">
                <a:latin typeface="Anonymous Pro" panose="02060609030202000504" pitchFamily="49" charset="0"/>
                <a:ea typeface="Anonymous Pro" panose="02060609030202000504" pitchFamily="49" charset="0"/>
              </a:rPr>
              <a:t> </a:t>
            </a:r>
            <a:r>
              <a:rPr lang="en-US" sz="1400" dirty="0">
                <a:latin typeface="Anonymous Pro" panose="02060609030202000504" pitchFamily="49" charset="0"/>
                <a:ea typeface="Anonymous Pro" panose="02060609030202000504" pitchFamily="49" charset="0"/>
              </a:rPr>
              <a:t>x, y: x + y)</a:t>
            </a:r>
          </a:p>
          <a:p>
            <a:endParaRPr lang="en-US" sz="1400" i="1" dirty="0">
              <a:solidFill>
                <a:schemeClr val="accent4">
                  <a:lumMod val="40000"/>
                  <a:lumOff val="60000"/>
                </a:schemeClr>
              </a:solidFill>
              <a:latin typeface="Anonymous Pro" panose="02060609030202000504" pitchFamily="49" charset="0"/>
              <a:ea typeface="Anonymous Pro" panose="02060609030202000504" pitchFamily="49" charset="0"/>
            </a:endParaRPr>
          </a:p>
          <a:p>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Print the first ten elements of each RDD generated in this DStream to the console</a:t>
            </a:r>
          </a:p>
          <a:p>
            <a:r>
              <a:rPr lang="en-US" sz="1400" dirty="0" err="1" smtClean="0">
                <a:latin typeface="Anonymous Pro" panose="02060609030202000504" pitchFamily="49" charset="0"/>
                <a:ea typeface="Anonymous Pro" panose="02060609030202000504" pitchFamily="49" charset="0"/>
              </a:rPr>
              <a:t>wordCountsDStream.pprint</a:t>
            </a:r>
            <a:r>
              <a:rPr lang="en-US" sz="1400" dirty="0">
                <a:latin typeface="Anonymous Pro" panose="02060609030202000504" pitchFamily="49" charset="0"/>
                <a:ea typeface="Anonymous Pro" panose="02060609030202000504" pitchFamily="49" charset="0"/>
              </a:rPr>
              <a:t>()</a:t>
            </a:r>
          </a:p>
        </p:txBody>
      </p:sp>
      <p:sp>
        <p:nvSpPr>
          <p:cNvPr id="7" name="TextBox 6"/>
          <p:cNvSpPr txBox="1"/>
          <p:nvPr/>
        </p:nvSpPr>
        <p:spPr>
          <a:xfrm>
            <a:off x="754905" y="5902789"/>
            <a:ext cx="9250326" cy="523220"/>
          </a:xfrm>
          <a:prstGeom prst="rect">
            <a:avLst/>
          </a:prstGeom>
          <a:noFill/>
        </p:spPr>
        <p:txBody>
          <a:bodyPr wrap="square" rtlCol="0">
            <a:spAutoFit/>
          </a:bodyPr>
          <a:lstStyle/>
          <a:p>
            <a:r>
              <a:rPr lang="en-US" sz="1400" dirty="0" err="1">
                <a:latin typeface="Anonymous Pro" panose="02060609030202000504" pitchFamily="49" charset="0"/>
                <a:ea typeface="Anonymous Pro" panose="02060609030202000504" pitchFamily="49" charset="0"/>
              </a:rPr>
              <a:t>ssc.start</a:t>
            </a:r>
            <a:r>
              <a:rPr lang="en-US" sz="1400" dirty="0">
                <a:latin typeface="Anonymous Pro" panose="02060609030202000504" pitchFamily="49" charset="0"/>
                <a:ea typeface="Anonymous Pro" panose="02060609030202000504" pitchFamily="49" charset="0"/>
              </a:rPr>
              <a:t>()             </a:t>
            </a:r>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Start the computation</a:t>
            </a:r>
          </a:p>
          <a:p>
            <a:r>
              <a:rPr lang="en-US" sz="1400" dirty="0" err="1">
                <a:latin typeface="Anonymous Pro" panose="02060609030202000504" pitchFamily="49" charset="0"/>
                <a:ea typeface="Anonymous Pro" panose="02060609030202000504" pitchFamily="49" charset="0"/>
              </a:rPr>
              <a:t>ssc.awaitTermination</a:t>
            </a:r>
            <a:r>
              <a:rPr lang="en-US" sz="1400" dirty="0">
                <a:latin typeface="Anonymous Pro" panose="02060609030202000504" pitchFamily="49" charset="0"/>
                <a:ea typeface="Anonymous Pro" panose="02060609030202000504" pitchFamily="49" charset="0"/>
              </a:rPr>
              <a:t>()</a:t>
            </a:r>
            <a:r>
              <a:rPr lang="en-US" sz="1400" i="1" dirty="0">
                <a:solidFill>
                  <a:schemeClr val="accent4">
                    <a:lumMod val="40000"/>
                    <a:lumOff val="60000"/>
                  </a:schemeClr>
                </a:solidFill>
                <a:latin typeface="Anonymous Pro" panose="02060609030202000504" pitchFamily="49" charset="0"/>
                <a:ea typeface="Anonymous Pro" panose="02060609030202000504" pitchFamily="49" charset="0"/>
              </a:rPr>
              <a:t>  # Wait for the computation to terminate</a:t>
            </a:r>
            <a:endParaRPr lang="en-US" sz="1400" dirty="0">
              <a:latin typeface="Anonymous Pro" panose="02060609030202000504" pitchFamily="49" charset="0"/>
              <a:ea typeface="Anonymous Pro" panose="02060609030202000504" pitchFamily="49" charset="0"/>
            </a:endParaRPr>
          </a:p>
        </p:txBody>
      </p:sp>
      <p:sp>
        <p:nvSpPr>
          <p:cNvPr id="8" name="Rectangle 7"/>
          <p:cNvSpPr/>
          <p:nvPr/>
        </p:nvSpPr>
        <p:spPr>
          <a:xfrm>
            <a:off x="10361999" y="1746330"/>
            <a:ext cx="1577676" cy="46070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361999" y="1780106"/>
            <a:ext cx="1577676" cy="369332"/>
          </a:xfrm>
          <a:prstGeom prst="rect">
            <a:avLst/>
          </a:prstGeom>
          <a:noFill/>
        </p:spPr>
        <p:txBody>
          <a:bodyPr wrap="none" rtlCol="0">
            <a:spAutoFit/>
          </a:bodyPr>
          <a:lstStyle/>
          <a:p>
            <a:r>
              <a:rPr lang="en-US" dirty="0" err="1" smtClean="0">
                <a:latin typeface="Anonymous Pro" panose="02060609030202000504" pitchFamily="49" charset="0"/>
                <a:ea typeface="Anonymous Pro" panose="02060609030202000504" pitchFamily="49" charset="0"/>
              </a:rPr>
              <a:t>linesStream</a:t>
            </a:r>
            <a:endParaRPr lang="en-US" dirty="0">
              <a:latin typeface="Anonymous Pro" panose="02060609030202000504" pitchFamily="49" charset="0"/>
              <a:ea typeface="Anonymous Pro" panose="02060609030202000504" pitchFamily="49" charset="0"/>
            </a:endParaRPr>
          </a:p>
        </p:txBody>
      </p:sp>
      <p:sp>
        <p:nvSpPr>
          <p:cNvPr id="10" name="Rectangle 9"/>
          <p:cNvSpPr/>
          <p:nvPr/>
        </p:nvSpPr>
        <p:spPr>
          <a:xfrm>
            <a:off x="10361999" y="2685586"/>
            <a:ext cx="1577676" cy="4767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361999" y="2735397"/>
            <a:ext cx="1577676" cy="369332"/>
          </a:xfrm>
          <a:prstGeom prst="rect">
            <a:avLst/>
          </a:prstGeom>
          <a:noFill/>
        </p:spPr>
        <p:txBody>
          <a:bodyPr wrap="none" rtlCol="0">
            <a:spAutoFit/>
          </a:bodyPr>
          <a:lstStyle/>
          <a:p>
            <a:r>
              <a:rPr lang="en-US" dirty="0" err="1" smtClean="0">
                <a:latin typeface="Anonymous Pro" panose="02060609030202000504" pitchFamily="49" charset="0"/>
                <a:ea typeface="Anonymous Pro" panose="02060609030202000504" pitchFamily="49" charset="0"/>
              </a:rPr>
              <a:t>wordsStream</a:t>
            </a:r>
            <a:endParaRPr lang="en-US" dirty="0">
              <a:latin typeface="Anonymous Pro" panose="02060609030202000504" pitchFamily="49" charset="0"/>
              <a:ea typeface="Anonymous Pro" panose="02060609030202000504" pitchFamily="49" charset="0"/>
            </a:endParaRPr>
          </a:p>
        </p:txBody>
      </p:sp>
      <p:sp>
        <p:nvSpPr>
          <p:cNvPr id="12" name="Rectangle 11"/>
          <p:cNvSpPr/>
          <p:nvPr/>
        </p:nvSpPr>
        <p:spPr>
          <a:xfrm>
            <a:off x="10343710" y="3640877"/>
            <a:ext cx="1577676" cy="4767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361999" y="3690688"/>
            <a:ext cx="1577676" cy="369332"/>
          </a:xfrm>
          <a:prstGeom prst="rect">
            <a:avLst/>
          </a:prstGeom>
          <a:noFill/>
        </p:spPr>
        <p:txBody>
          <a:bodyPr wrap="none" rtlCol="0">
            <a:spAutoFit/>
          </a:bodyPr>
          <a:lstStyle/>
          <a:p>
            <a:r>
              <a:rPr lang="en-US" dirty="0" err="1" smtClean="0">
                <a:latin typeface="Anonymous Pro" panose="02060609030202000504" pitchFamily="49" charset="0"/>
                <a:ea typeface="Anonymous Pro" panose="02060609030202000504" pitchFamily="49" charset="0"/>
              </a:rPr>
              <a:t>pairsStream</a:t>
            </a:r>
            <a:endParaRPr lang="en-US" dirty="0">
              <a:latin typeface="Anonymous Pro" panose="02060609030202000504" pitchFamily="49" charset="0"/>
              <a:ea typeface="Anonymous Pro" panose="02060609030202000504" pitchFamily="49" charset="0"/>
            </a:endParaRPr>
          </a:p>
        </p:txBody>
      </p:sp>
      <p:sp>
        <p:nvSpPr>
          <p:cNvPr id="14" name="Rectangle 13"/>
          <p:cNvSpPr/>
          <p:nvPr/>
        </p:nvSpPr>
        <p:spPr>
          <a:xfrm>
            <a:off x="10194007" y="4623506"/>
            <a:ext cx="1745667" cy="4767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0194008" y="4701404"/>
            <a:ext cx="1749197" cy="307777"/>
          </a:xfrm>
          <a:prstGeom prst="rect">
            <a:avLst/>
          </a:prstGeom>
          <a:noFill/>
        </p:spPr>
        <p:txBody>
          <a:bodyPr wrap="none" rtlCol="0">
            <a:spAutoFit/>
          </a:bodyPr>
          <a:lstStyle/>
          <a:p>
            <a:r>
              <a:rPr lang="en-US" sz="1400" dirty="0" err="1" smtClean="0">
                <a:latin typeface="Anonymous Pro" panose="02060609030202000504" pitchFamily="49" charset="0"/>
                <a:ea typeface="Anonymous Pro" panose="02060609030202000504" pitchFamily="49" charset="0"/>
              </a:rPr>
              <a:t>wordCountsStream</a:t>
            </a:r>
            <a:endParaRPr lang="en-US" sz="1400" dirty="0">
              <a:latin typeface="Anonymous Pro" panose="02060609030202000504" pitchFamily="49" charset="0"/>
              <a:ea typeface="Anonymous Pro" panose="02060609030202000504" pitchFamily="49" charset="0"/>
            </a:endParaRPr>
          </a:p>
        </p:txBody>
      </p:sp>
      <p:pic>
        <p:nvPicPr>
          <p:cNvPr id="16" name="Picture 15"/>
          <p:cNvPicPr>
            <a:picLocks noChangeAspect="1"/>
          </p:cNvPicPr>
          <p:nvPr/>
        </p:nvPicPr>
        <p:blipFill>
          <a:blip r:embed="rId5"/>
          <a:stretch>
            <a:fillRect/>
          </a:stretch>
        </p:blipFill>
        <p:spPr>
          <a:xfrm>
            <a:off x="10364308" y="5712504"/>
            <a:ext cx="1251361" cy="784186"/>
          </a:xfrm>
          <a:prstGeom prst="rect">
            <a:avLst/>
          </a:prstGeom>
        </p:spPr>
      </p:pic>
      <p:cxnSp>
        <p:nvCxnSpPr>
          <p:cNvPr id="17" name="Straight Arrow Connector 16"/>
          <p:cNvCxnSpPr/>
          <p:nvPr/>
        </p:nvCxnSpPr>
        <p:spPr>
          <a:xfrm>
            <a:off x="10955779" y="2207032"/>
            <a:ext cx="0" cy="474087"/>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1024439" y="2274766"/>
            <a:ext cx="290252" cy="406353"/>
          </a:xfrm>
          <a:prstGeom prst="rect">
            <a:avLst/>
          </a:prstGeom>
        </p:spPr>
      </p:pic>
      <p:cxnSp>
        <p:nvCxnSpPr>
          <p:cNvPr id="19" name="Straight Arrow Connector 18"/>
          <p:cNvCxnSpPr/>
          <p:nvPr/>
        </p:nvCxnSpPr>
        <p:spPr>
          <a:xfrm>
            <a:off x="10955779" y="3156442"/>
            <a:ext cx="5102" cy="478554"/>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1024439" y="3224176"/>
            <a:ext cx="290252" cy="406353"/>
          </a:xfrm>
          <a:prstGeom prst="rect">
            <a:avLst/>
          </a:prstGeom>
        </p:spPr>
      </p:pic>
      <p:cxnSp>
        <p:nvCxnSpPr>
          <p:cNvPr id="21" name="Straight Arrow Connector 20"/>
          <p:cNvCxnSpPr/>
          <p:nvPr/>
        </p:nvCxnSpPr>
        <p:spPr>
          <a:xfrm>
            <a:off x="10955779" y="4122081"/>
            <a:ext cx="5102" cy="478554"/>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1024439" y="4189815"/>
            <a:ext cx="290252" cy="406353"/>
          </a:xfrm>
          <a:prstGeom prst="rect">
            <a:avLst/>
          </a:prstGeom>
        </p:spPr>
      </p:pic>
      <p:cxnSp>
        <p:nvCxnSpPr>
          <p:cNvPr id="23" name="Straight Arrow Connector 22"/>
          <p:cNvCxnSpPr/>
          <p:nvPr/>
        </p:nvCxnSpPr>
        <p:spPr>
          <a:xfrm>
            <a:off x="10979356" y="5128714"/>
            <a:ext cx="5102" cy="478554"/>
          </a:xfrm>
          <a:prstGeom prst="straightConnector1">
            <a:avLst/>
          </a:prstGeom>
          <a:ln w="158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966172" y="1142448"/>
            <a:ext cx="5102" cy="478554"/>
          </a:xfrm>
          <a:prstGeom prst="straightConnector1">
            <a:avLst/>
          </a:prstGeom>
          <a:ln w="15875">
            <a:solidFill>
              <a:schemeClr val="accent4">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7" descr="https://cdn3.iconfinder.com/data/icons/macosxstyle/macosxstyle_png/512/Intranet.pn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531862" y="457225"/>
            <a:ext cx="869101" cy="8691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xmlns="" val="3447230959"/>
      </p:ext>
    </p:extLst>
  </p:cSld>
  <p:clrMapOvr>
    <a:masterClrMapping/>
  </p:clrMapOvr>
  <p:transition>
    <p:push dir="u"/>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094888" y="1247223"/>
            <a:ext cx="2857143" cy="1790476"/>
          </a:xfrm>
          <a:prstGeom prst="rect">
            <a:avLst/>
          </a:prstGeom>
        </p:spPr>
      </p:pic>
      <p:pic>
        <p:nvPicPr>
          <p:cNvPr id="3" name="Picture 2"/>
          <p:cNvPicPr>
            <a:picLocks noChangeAspect="1"/>
          </p:cNvPicPr>
          <p:nvPr/>
        </p:nvPicPr>
        <p:blipFill>
          <a:blip r:embed="rId4"/>
          <a:stretch>
            <a:fillRect/>
          </a:stretch>
        </p:blipFill>
        <p:spPr>
          <a:xfrm>
            <a:off x="7084298" y="1209261"/>
            <a:ext cx="2857143" cy="1790476"/>
          </a:xfrm>
          <a:prstGeom prst="rect">
            <a:avLst/>
          </a:prstGeom>
        </p:spPr>
      </p:pic>
      <p:sp>
        <p:nvSpPr>
          <p:cNvPr id="4" name="TextBox 3"/>
          <p:cNvSpPr txBox="1"/>
          <p:nvPr/>
        </p:nvSpPr>
        <p:spPr>
          <a:xfrm>
            <a:off x="1679944" y="1967023"/>
            <a:ext cx="1509823" cy="369332"/>
          </a:xfrm>
          <a:prstGeom prst="rect">
            <a:avLst/>
          </a:prstGeom>
          <a:noFill/>
        </p:spPr>
        <p:txBody>
          <a:bodyPr wrap="square" rtlCol="0">
            <a:spAutoFit/>
          </a:bodyPr>
          <a:lstStyle/>
          <a:p>
            <a:r>
              <a:rPr lang="en-US" dirty="0" smtClean="0"/>
              <a:t>Terminal #1</a:t>
            </a:r>
            <a:endParaRPr lang="en-US" dirty="0"/>
          </a:p>
        </p:txBody>
      </p:sp>
      <p:sp>
        <p:nvSpPr>
          <p:cNvPr id="5" name="TextBox 4"/>
          <p:cNvSpPr txBox="1"/>
          <p:nvPr/>
        </p:nvSpPr>
        <p:spPr>
          <a:xfrm>
            <a:off x="7757957" y="1929061"/>
            <a:ext cx="1509823" cy="369332"/>
          </a:xfrm>
          <a:prstGeom prst="rect">
            <a:avLst/>
          </a:prstGeom>
          <a:noFill/>
        </p:spPr>
        <p:txBody>
          <a:bodyPr wrap="square" rtlCol="0">
            <a:spAutoFit/>
          </a:bodyPr>
          <a:lstStyle/>
          <a:p>
            <a:r>
              <a:rPr lang="en-US" dirty="0" smtClean="0"/>
              <a:t>Terminal #2</a:t>
            </a:r>
            <a:endParaRPr lang="en-US" dirty="0"/>
          </a:p>
        </p:txBody>
      </p:sp>
      <p:sp>
        <p:nvSpPr>
          <p:cNvPr id="6" name="Rectangle 5"/>
          <p:cNvSpPr/>
          <p:nvPr/>
        </p:nvSpPr>
        <p:spPr>
          <a:xfrm>
            <a:off x="747689" y="3444949"/>
            <a:ext cx="3537232" cy="256244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62876" y="3572833"/>
            <a:ext cx="2506003" cy="923330"/>
          </a:xfrm>
          <a:prstGeom prst="rect">
            <a:avLst/>
          </a:prstGeom>
          <a:noFill/>
        </p:spPr>
        <p:txBody>
          <a:bodyPr wrap="square" rtlCol="0">
            <a:spAutoFit/>
          </a:bodyPr>
          <a:lstStyle/>
          <a:p>
            <a:r>
              <a:rPr lang="en-US" dirty="0">
                <a:latin typeface="Anonymous Pro" panose="02060609030202000504" pitchFamily="49" charset="0"/>
                <a:ea typeface="Anonymous Pro" panose="02060609030202000504" pitchFamily="49" charset="0"/>
              </a:rPr>
              <a:t>$ </a:t>
            </a:r>
            <a:r>
              <a:rPr lang="en-US" dirty="0" err="1">
                <a:latin typeface="Anonymous Pro" panose="02060609030202000504" pitchFamily="49" charset="0"/>
                <a:ea typeface="Anonymous Pro" panose="02060609030202000504" pitchFamily="49" charset="0"/>
              </a:rPr>
              <a:t>nc</a:t>
            </a:r>
            <a:r>
              <a:rPr lang="en-US" dirty="0">
                <a:latin typeface="Anonymous Pro" panose="02060609030202000504" pitchFamily="49" charset="0"/>
                <a:ea typeface="Anonymous Pro" panose="02060609030202000504" pitchFamily="49" charset="0"/>
              </a:rPr>
              <a:t> -</a:t>
            </a:r>
            <a:r>
              <a:rPr lang="en-US" dirty="0" err="1">
                <a:latin typeface="Anonymous Pro" panose="02060609030202000504" pitchFamily="49" charset="0"/>
                <a:ea typeface="Anonymous Pro" panose="02060609030202000504" pitchFamily="49" charset="0"/>
              </a:rPr>
              <a:t>lk</a:t>
            </a:r>
            <a:r>
              <a:rPr lang="en-US" dirty="0">
                <a:latin typeface="Anonymous Pro" panose="02060609030202000504" pitchFamily="49" charset="0"/>
                <a:ea typeface="Anonymous Pro" panose="02060609030202000504" pitchFamily="49" charset="0"/>
              </a:rPr>
              <a:t> 9999</a:t>
            </a:r>
          </a:p>
          <a:p>
            <a:endParaRPr lang="en-US" dirty="0">
              <a:latin typeface="Anonymous Pro" panose="02060609030202000504" pitchFamily="49" charset="0"/>
              <a:ea typeface="Anonymous Pro" panose="02060609030202000504" pitchFamily="49" charset="0"/>
            </a:endParaRPr>
          </a:p>
          <a:p>
            <a:r>
              <a:rPr lang="en-US" dirty="0" smtClean="0">
                <a:latin typeface="Anonymous Pro" panose="02060609030202000504" pitchFamily="49" charset="0"/>
                <a:ea typeface="Anonymous Pro" panose="02060609030202000504" pitchFamily="49" charset="0"/>
              </a:rPr>
              <a:t>hello hello </a:t>
            </a:r>
            <a:r>
              <a:rPr lang="en-US" dirty="0">
                <a:latin typeface="Anonymous Pro" panose="02060609030202000504" pitchFamily="49" charset="0"/>
                <a:ea typeface="Anonymous Pro" panose="02060609030202000504" pitchFamily="49" charset="0"/>
              </a:rPr>
              <a:t>world</a:t>
            </a:r>
          </a:p>
        </p:txBody>
      </p:sp>
      <p:sp>
        <p:nvSpPr>
          <p:cNvPr id="8" name="Rectangle 7"/>
          <p:cNvSpPr/>
          <p:nvPr/>
        </p:nvSpPr>
        <p:spPr>
          <a:xfrm>
            <a:off x="5897390" y="3444949"/>
            <a:ext cx="5224265" cy="256244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01946" y="3572833"/>
            <a:ext cx="5449319" cy="2308324"/>
          </a:xfrm>
          <a:prstGeom prst="rect">
            <a:avLst/>
          </a:prstGeom>
          <a:noFill/>
        </p:spPr>
        <p:txBody>
          <a:bodyPr wrap="square" rtlCol="0">
            <a:spAutoFit/>
          </a:bodyPr>
          <a:lstStyle/>
          <a:p>
            <a:r>
              <a:rPr lang="en-US" dirty="0">
                <a:latin typeface="Anonymous Pro" panose="02060609030202000504" pitchFamily="49" charset="0"/>
                <a:ea typeface="Anonymous Pro" panose="02060609030202000504" pitchFamily="49" charset="0"/>
              </a:rPr>
              <a:t>$ </a:t>
            </a:r>
            <a:r>
              <a:rPr lang="en-US" dirty="0" smtClean="0">
                <a:latin typeface="Anonymous Pro" panose="02060609030202000504" pitchFamily="49" charset="0"/>
                <a:ea typeface="Anonymous Pro" panose="02060609030202000504" pitchFamily="49" charset="0"/>
              </a:rPr>
              <a:t>./network_wordcount.py localhost 9999</a:t>
            </a:r>
          </a:p>
          <a:p>
            <a:endParaRPr lang="en-US" dirty="0">
              <a:latin typeface="Anonymous Pro" panose="02060609030202000504" pitchFamily="49" charset="0"/>
              <a:ea typeface="Anonymous Pro" panose="02060609030202000504" pitchFamily="49" charset="0"/>
            </a:endParaRPr>
          </a:p>
          <a:p>
            <a:r>
              <a:rPr lang="en-US" dirty="0" smtClean="0">
                <a:latin typeface="Anonymous Pro" panose="02060609030202000504" pitchFamily="49" charset="0"/>
                <a:ea typeface="Anonymous Pro" panose="02060609030202000504" pitchFamily="49" charset="0"/>
              </a:rPr>
              <a:t>. . .</a:t>
            </a:r>
          </a:p>
          <a:p>
            <a:r>
              <a:rPr lang="en-US" dirty="0" smtClean="0">
                <a:latin typeface="Anonymous Pro" panose="02060609030202000504" pitchFamily="49" charset="0"/>
                <a:ea typeface="Anonymous Pro" panose="02060609030202000504" pitchFamily="49" charset="0"/>
              </a:rPr>
              <a:t>--------------------------</a:t>
            </a:r>
          </a:p>
          <a:p>
            <a:r>
              <a:rPr lang="en-US" dirty="0" smtClean="0">
                <a:latin typeface="Anonymous Pro" panose="02060609030202000504" pitchFamily="49" charset="0"/>
                <a:ea typeface="Anonymous Pro" panose="02060609030202000504" pitchFamily="49" charset="0"/>
              </a:rPr>
              <a:t>Time: 2015-04-25 15:25:21</a:t>
            </a:r>
          </a:p>
          <a:p>
            <a:r>
              <a:rPr lang="en-US" dirty="0" smtClean="0">
                <a:latin typeface="Anonymous Pro" panose="02060609030202000504" pitchFamily="49" charset="0"/>
                <a:ea typeface="Anonymous Pro" panose="02060609030202000504" pitchFamily="49" charset="0"/>
              </a:rPr>
              <a:t>--------------------------</a:t>
            </a:r>
          </a:p>
          <a:p>
            <a:r>
              <a:rPr lang="en-US" dirty="0" smtClean="0">
                <a:latin typeface="Anonymous Pro" panose="02060609030202000504" pitchFamily="49" charset="0"/>
                <a:ea typeface="Anonymous Pro" panose="02060609030202000504" pitchFamily="49" charset="0"/>
              </a:rPr>
              <a:t>(hello, 2)</a:t>
            </a:r>
          </a:p>
          <a:p>
            <a:r>
              <a:rPr lang="en-US" dirty="0" smtClean="0">
                <a:latin typeface="Anonymous Pro" panose="02060609030202000504" pitchFamily="49" charset="0"/>
                <a:ea typeface="Anonymous Pro" panose="02060609030202000504" pitchFamily="49" charset="0"/>
              </a:rPr>
              <a:t>(world, 1)</a:t>
            </a:r>
          </a:p>
        </p:txBody>
      </p:sp>
      <p:pic>
        <p:nvPicPr>
          <p:cNvPr id="10" name="Picture 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9069571" y="2391882"/>
            <a:ext cx="613921" cy="514366"/>
          </a:xfrm>
          <a:prstGeom prst="rect">
            <a:avLst/>
          </a:prstGeom>
        </p:spPr>
      </p:pic>
    </p:spTree>
    <p:extLst>
      <p:ext uri="{BB962C8B-B14F-4D97-AF65-F5344CB8AC3E}">
        <p14:creationId xmlns:p14="http://schemas.microsoft.com/office/powerpoint/2010/main" xmlns="" val="996740657"/>
      </p:ext>
    </p:extLst>
  </p:cSld>
  <p:clrMapOvr>
    <a:masterClrMapping/>
  </p:clrMapOvr>
  <p:transition>
    <p:push dir="u"/>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Cloud 10"/>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3" name="Oval 12"/>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6" name="Picture 15"/>
          <p:cNvPicPr>
            <a:picLocks noChangeAspect="1"/>
          </p:cNvPicPr>
          <p:nvPr/>
        </p:nvPicPr>
        <p:blipFill>
          <a:blip r:embed="rId4"/>
          <a:stretch>
            <a:fillRect/>
          </a:stretch>
        </p:blipFill>
        <p:spPr>
          <a:xfrm>
            <a:off x="2850902" y="4380296"/>
            <a:ext cx="433146" cy="257722"/>
          </a:xfrm>
          <a:prstGeom prst="rect">
            <a:avLst/>
          </a:prstGeom>
        </p:spPr>
      </p:pic>
      <p:sp>
        <p:nvSpPr>
          <p:cNvPr id="17" name="Oval 16"/>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8" name="Straight Connector 17"/>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0" name="TextBox 19"/>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1" name="Straight Connector 20"/>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3" name="TextBox 22"/>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4" name="TextBox 23"/>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5" name="Straight Arrow Connector 24"/>
          <p:cNvCxnSpPr/>
          <p:nvPr/>
        </p:nvCxnSpPr>
        <p:spPr>
          <a:xfrm flipH="1">
            <a:off x="3432865" y="908532"/>
            <a:ext cx="2461577" cy="1358418"/>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0132" y="22330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Oval 26"/>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31" name="Straight Arrow Connector 30"/>
          <p:cNvCxnSpPr/>
          <p:nvPr/>
        </p:nvCxnSpPr>
        <p:spPr>
          <a:xfrm flipH="1">
            <a:off x="2561529" y="2424648"/>
            <a:ext cx="648647" cy="364966"/>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4" name="Straight Connector 33"/>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P3</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6" name="Rectangle 35"/>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7" name="Rectangle 36"/>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P4</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8" name="Rectangle 37"/>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9" name="Oval 38"/>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0" name="Cloud 39"/>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2" name="Oval 41"/>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3" name="Oval 42"/>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5" name="Oval 44"/>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6" name="Straight Connector 45"/>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8" name="TextBox 47"/>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9" name="Straight Connector 48"/>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1" name="TextBox 50"/>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2" name="TextBox 51"/>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3" name="Oval 52"/>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4" name="Oval 53"/>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Oval 56"/>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58" name="Straight Arrow Connector 57"/>
          <p:cNvCxnSpPr>
            <a:stCxn id="62" idx="6"/>
          </p:cNvCxnSpPr>
          <p:nvPr/>
        </p:nvCxnSpPr>
        <p:spPr>
          <a:xfrm>
            <a:off x="3438383" y="2339081"/>
            <a:ext cx="2139196" cy="1359354"/>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60" name="Rectangle 59"/>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06240" y="499756"/>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Tree>
    <p:extLst>
      <p:ext uri="{BB962C8B-B14F-4D97-AF65-F5344CB8AC3E}">
        <p14:creationId xmlns:p14="http://schemas.microsoft.com/office/powerpoint/2010/main" xmlns="" val="1024031036"/>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446048" y="387511"/>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187016" y="2753265"/>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Big Data Experience</a:t>
            </a:r>
            <a:endParaRPr lang="en-US" dirty="0"/>
          </a:p>
        </p:txBody>
      </p:sp>
      <p:pic>
        <p:nvPicPr>
          <p:cNvPr id="3" name="Picture 2"/>
          <p:cNvPicPr>
            <a:picLocks noChangeAspect="1"/>
          </p:cNvPicPr>
          <p:nvPr/>
        </p:nvPicPr>
        <p:blipFill>
          <a:blip r:embed="rId4"/>
          <a:stretch>
            <a:fillRect/>
          </a:stretch>
        </p:blipFill>
        <p:spPr>
          <a:xfrm>
            <a:off x="5176320" y="440054"/>
            <a:ext cx="3808540" cy="6082047"/>
          </a:xfrm>
          <a:prstGeom prst="rect">
            <a:avLst/>
          </a:prstGeom>
        </p:spPr>
      </p:pic>
      <p:pic>
        <p:nvPicPr>
          <p:cNvPr id="4" name="Picture 3"/>
          <p:cNvPicPr>
            <a:picLocks noChangeAspect="1"/>
          </p:cNvPicPr>
          <p:nvPr/>
        </p:nvPicPr>
        <p:blipFill>
          <a:blip r:embed="rId5"/>
          <a:stretch>
            <a:fillRect/>
          </a:stretch>
        </p:blipFill>
        <p:spPr>
          <a:xfrm>
            <a:off x="9905770" y="538221"/>
            <a:ext cx="1933333" cy="5885714"/>
          </a:xfrm>
          <a:prstGeom prst="rect">
            <a:avLst/>
          </a:prstGeom>
        </p:spPr>
      </p:pic>
    </p:spTree>
    <p:extLst>
      <p:ext uri="{BB962C8B-B14F-4D97-AF65-F5344CB8AC3E}">
        <p14:creationId xmlns:p14="http://schemas.microsoft.com/office/powerpoint/2010/main" xmlns="" val="744919275"/>
      </p:ext>
    </p:extLst>
  </p:cSld>
  <p:clrMapOvr>
    <a:masterClrMapping/>
  </p:clrMapOvr>
  <p:transition>
    <p:push dir="u"/>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Oval 10"/>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2" name="Cloud 11"/>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4" name="Oval 13"/>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6" name="Oval 15"/>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7" name="Picture 16"/>
          <p:cNvPicPr>
            <a:picLocks noChangeAspect="1"/>
          </p:cNvPicPr>
          <p:nvPr/>
        </p:nvPicPr>
        <p:blipFill>
          <a:blip r:embed="rId4"/>
          <a:stretch>
            <a:fillRect/>
          </a:stretch>
        </p:blipFill>
        <p:spPr>
          <a:xfrm>
            <a:off x="2850902" y="4380296"/>
            <a:ext cx="433146" cy="257722"/>
          </a:xfrm>
          <a:prstGeom prst="rect">
            <a:avLst/>
          </a:prstGeom>
        </p:spPr>
      </p:pic>
      <p:sp>
        <p:nvSpPr>
          <p:cNvPr id="18" name="Oval 17"/>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TextBox 20"/>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2" name="Straight Connector 21"/>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4" name="TextBox 23"/>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5" name="TextBox 24"/>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6" name="Straight Arrow Connector 25"/>
          <p:cNvCxnSpPr/>
          <p:nvPr/>
        </p:nvCxnSpPr>
        <p:spPr>
          <a:xfrm flipH="1">
            <a:off x="3432865" y="908532"/>
            <a:ext cx="2461577" cy="1358418"/>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0132" y="22330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1" name="Oval 30"/>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32" name="Straight Arrow Connector 31"/>
          <p:cNvCxnSpPr/>
          <p:nvPr/>
        </p:nvCxnSpPr>
        <p:spPr>
          <a:xfrm flipH="1">
            <a:off x="2608439" y="2424648"/>
            <a:ext cx="601738" cy="615367"/>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5" name="Straight Connector 34"/>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P3</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7" name="Rectangle 36"/>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8" name="Rectangle 37"/>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P4</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9" name="Rectangle 38"/>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0" name="Oval 39"/>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1" name="Cloud 40"/>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3" name="Oval 42"/>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5" name="Oval 44"/>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6" name="Oval 45"/>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7" name="Straight Connector 46"/>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9" name="TextBox 48"/>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50" name="Straight Connector 49"/>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2" name="TextBox 51"/>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3" name="TextBox 52"/>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4" name="Oval 53"/>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Oval 56"/>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8" name="Oval 57"/>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pic>
        <p:nvPicPr>
          <p:cNvPr id="59" name="Picture 58"/>
          <p:cNvPicPr>
            <a:picLocks noChangeAspect="1"/>
          </p:cNvPicPr>
          <p:nvPr/>
        </p:nvPicPr>
        <p:blipFill>
          <a:blip r:embed="rId6"/>
          <a:stretch>
            <a:fillRect/>
          </a:stretch>
        </p:blipFill>
        <p:spPr>
          <a:xfrm>
            <a:off x="9345421" y="388960"/>
            <a:ext cx="701855" cy="701855"/>
          </a:xfrm>
          <a:prstGeom prst="rect">
            <a:avLst/>
          </a:prstGeom>
        </p:spPr>
      </p:pic>
      <p:sp>
        <p:nvSpPr>
          <p:cNvPr id="60" name="TextBox 59"/>
          <p:cNvSpPr txBox="1"/>
          <p:nvPr/>
        </p:nvSpPr>
        <p:spPr>
          <a:xfrm>
            <a:off x="10166148" y="555221"/>
            <a:ext cx="1669803" cy="369332"/>
          </a:xfrm>
          <a:prstGeom prst="rect">
            <a:avLst/>
          </a:prstGeom>
          <a:noFill/>
        </p:spPr>
        <p:txBody>
          <a:bodyPr wrap="square" rtlCol="0">
            <a:spAutoFit/>
          </a:bodyPr>
          <a:lstStyle/>
          <a:p>
            <a:r>
              <a:rPr lang="en-US" dirty="0" smtClean="0"/>
              <a:t>200 </a:t>
            </a:r>
            <a:r>
              <a:rPr lang="en-US" dirty="0" err="1" smtClean="0"/>
              <a:t>ms</a:t>
            </a:r>
            <a:r>
              <a:rPr lang="en-US" dirty="0" smtClean="0"/>
              <a:t> later</a:t>
            </a:r>
            <a:endParaRPr lang="en-US" dirty="0"/>
          </a:p>
        </p:txBody>
      </p:sp>
      <p:sp>
        <p:nvSpPr>
          <p:cNvPr id="61" name="Rectangle 60"/>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63" name="Straight Connector 62"/>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5" name="Rectangle 64"/>
          <p:cNvSpPr/>
          <p:nvPr/>
        </p:nvSpPr>
        <p:spPr>
          <a:xfrm>
            <a:off x="9026180" y="2308602"/>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6" name="Oval 65"/>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7" name="Cloud 66"/>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9" name="Oval 68"/>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0" name="Oval 69"/>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1" name="Oval 70"/>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2" name="Oval 71"/>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73" name="Straight Connector 72"/>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5" name="TextBox 74"/>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6" name="Straight Connector 75"/>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8" name="TextBox 77"/>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9" name="TextBox 78"/>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80" name="Oval 79"/>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Oval 80"/>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2" name="Oval 81"/>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3" name="Oval 82"/>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4" name="Oval 83"/>
          <p:cNvSpPr/>
          <p:nvPr/>
        </p:nvSpPr>
        <p:spPr>
          <a:xfrm>
            <a:off x="10304340" y="2230819"/>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5" name="Rectangle 84"/>
          <p:cNvSpPr/>
          <p:nvPr/>
        </p:nvSpPr>
        <p:spPr>
          <a:xfrm>
            <a:off x="1866737" y="3001554"/>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cxnSp>
        <p:nvCxnSpPr>
          <p:cNvPr id="86" name="Straight Arrow Connector 85"/>
          <p:cNvCxnSpPr>
            <a:stCxn id="11" idx="6"/>
          </p:cNvCxnSpPr>
          <p:nvPr/>
        </p:nvCxnSpPr>
        <p:spPr>
          <a:xfrm>
            <a:off x="3438383" y="2339081"/>
            <a:ext cx="5475371" cy="104559"/>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8" name="Rectangle 87"/>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437559132"/>
      </p:ext>
    </p:extLst>
  </p:cSld>
  <p:clrMapOvr>
    <a:masterClrMapping/>
  </p:clrMapOvr>
  <p:transition>
    <p:push dir="u"/>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Oval 10"/>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2" name="Cloud 11"/>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4" name="Oval 13"/>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6" name="Oval 15"/>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7" name="Picture 16"/>
          <p:cNvPicPr>
            <a:picLocks noChangeAspect="1"/>
          </p:cNvPicPr>
          <p:nvPr/>
        </p:nvPicPr>
        <p:blipFill>
          <a:blip r:embed="rId4"/>
          <a:stretch>
            <a:fillRect/>
          </a:stretch>
        </p:blipFill>
        <p:spPr>
          <a:xfrm>
            <a:off x="2850902" y="4380296"/>
            <a:ext cx="433146" cy="257722"/>
          </a:xfrm>
          <a:prstGeom prst="rect">
            <a:avLst/>
          </a:prstGeom>
        </p:spPr>
      </p:pic>
      <p:sp>
        <p:nvSpPr>
          <p:cNvPr id="18" name="Oval 17"/>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TextBox 20"/>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2" name="Straight Connector 21"/>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4" name="TextBox 23"/>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5" name="TextBox 24"/>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6" name="Straight Arrow Connector 25"/>
          <p:cNvCxnSpPr/>
          <p:nvPr/>
        </p:nvCxnSpPr>
        <p:spPr>
          <a:xfrm flipH="1">
            <a:off x="3432865" y="908532"/>
            <a:ext cx="2461577" cy="1358418"/>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0132" y="22330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Oval 27"/>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1" name="Oval 30"/>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32" name="Straight Arrow Connector 31"/>
          <p:cNvCxnSpPr/>
          <p:nvPr/>
        </p:nvCxnSpPr>
        <p:spPr>
          <a:xfrm flipH="1">
            <a:off x="2602033" y="2424648"/>
            <a:ext cx="608144" cy="942302"/>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5" name="Straight Connector 34"/>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7" name="Rectangle 36"/>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8" name="Rectangle 37"/>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9" name="Rectangle 38"/>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0" name="Oval 39"/>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1" name="Cloud 40"/>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3" name="Oval 42"/>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5" name="Oval 44"/>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6" name="Oval 45"/>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7" name="Straight Connector 46"/>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9" name="TextBox 48"/>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50" name="Straight Connector 49"/>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2" name="TextBox 51"/>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3" name="TextBox 52"/>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4" name="Oval 53"/>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Oval 56"/>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8" name="Oval 57"/>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pic>
        <p:nvPicPr>
          <p:cNvPr id="59" name="Picture 58"/>
          <p:cNvPicPr>
            <a:picLocks noChangeAspect="1"/>
          </p:cNvPicPr>
          <p:nvPr/>
        </p:nvPicPr>
        <p:blipFill>
          <a:blip r:embed="rId6"/>
          <a:stretch>
            <a:fillRect/>
          </a:stretch>
        </p:blipFill>
        <p:spPr>
          <a:xfrm>
            <a:off x="9345421" y="388960"/>
            <a:ext cx="701855" cy="701855"/>
          </a:xfrm>
          <a:prstGeom prst="rect">
            <a:avLst/>
          </a:prstGeom>
        </p:spPr>
      </p:pic>
      <p:sp>
        <p:nvSpPr>
          <p:cNvPr id="60" name="TextBox 59"/>
          <p:cNvSpPr txBox="1"/>
          <p:nvPr/>
        </p:nvSpPr>
        <p:spPr>
          <a:xfrm>
            <a:off x="10166148" y="555221"/>
            <a:ext cx="1669803" cy="369332"/>
          </a:xfrm>
          <a:prstGeom prst="rect">
            <a:avLst/>
          </a:prstGeom>
          <a:noFill/>
        </p:spPr>
        <p:txBody>
          <a:bodyPr wrap="square" rtlCol="0">
            <a:spAutoFit/>
          </a:bodyPr>
          <a:lstStyle/>
          <a:p>
            <a:r>
              <a:rPr lang="en-US" dirty="0"/>
              <a:t>2</a:t>
            </a:r>
            <a:r>
              <a:rPr lang="en-US" dirty="0" smtClean="0"/>
              <a:t>00 </a:t>
            </a:r>
            <a:r>
              <a:rPr lang="en-US" dirty="0" err="1" smtClean="0"/>
              <a:t>ms</a:t>
            </a:r>
            <a:r>
              <a:rPr lang="en-US" dirty="0" smtClean="0"/>
              <a:t> later</a:t>
            </a:r>
            <a:endParaRPr lang="en-US" dirty="0"/>
          </a:p>
        </p:txBody>
      </p:sp>
      <p:sp>
        <p:nvSpPr>
          <p:cNvPr id="61" name="Rectangle 60"/>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63" name="Straight Connector 62"/>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5" name="Rectangle 64"/>
          <p:cNvSpPr/>
          <p:nvPr/>
        </p:nvSpPr>
        <p:spPr>
          <a:xfrm>
            <a:off x="9016101" y="2419349"/>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6" name="Oval 65"/>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7" name="Cloud 66"/>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9" name="Oval 68"/>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0" name="Oval 69"/>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1" name="Oval 70"/>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2" name="Oval 71"/>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73" name="Straight Connector 72"/>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5" name="TextBox 74"/>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6" name="Straight Connector 75"/>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8" name="TextBox 77"/>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9" name="TextBox 78"/>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80" name="Oval 79"/>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Oval 80"/>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2" name="Oval 81"/>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3" name="Oval 82"/>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4" name="Oval 83"/>
          <p:cNvSpPr/>
          <p:nvPr/>
        </p:nvSpPr>
        <p:spPr>
          <a:xfrm>
            <a:off x="10304340" y="2230819"/>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5" name="Rectangle 84"/>
          <p:cNvSpPr/>
          <p:nvPr/>
        </p:nvSpPr>
        <p:spPr>
          <a:xfrm>
            <a:off x="1866737" y="3001554"/>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6" name="TextBox 85"/>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7" name="Rectangle 86"/>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1866737" y="3272039"/>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2" name="Rectangle 91"/>
          <p:cNvSpPr/>
          <p:nvPr/>
        </p:nvSpPr>
        <p:spPr>
          <a:xfrm>
            <a:off x="5618193" y="3879411"/>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cxnSp>
        <p:nvCxnSpPr>
          <p:cNvPr id="93" name="Straight Arrow Connector 92"/>
          <p:cNvCxnSpPr/>
          <p:nvPr/>
        </p:nvCxnSpPr>
        <p:spPr>
          <a:xfrm>
            <a:off x="3432865" y="2419349"/>
            <a:ext cx="2154295" cy="1575937"/>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73603330"/>
      </p:ext>
    </p:extLst>
  </p:cSld>
  <p:clrMapOvr>
    <a:masterClrMapping/>
  </p:clrMapOvr>
  <p:transition>
    <p:push dir="u"/>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Oval 10"/>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2" name="Cloud 11"/>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4" name="Oval 13"/>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6" name="Oval 15"/>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7" name="Picture 16"/>
          <p:cNvPicPr>
            <a:picLocks noChangeAspect="1"/>
          </p:cNvPicPr>
          <p:nvPr/>
        </p:nvPicPr>
        <p:blipFill>
          <a:blip r:embed="rId4"/>
          <a:stretch>
            <a:fillRect/>
          </a:stretch>
        </p:blipFill>
        <p:spPr>
          <a:xfrm>
            <a:off x="2850902" y="4380296"/>
            <a:ext cx="433146" cy="257722"/>
          </a:xfrm>
          <a:prstGeom prst="rect">
            <a:avLst/>
          </a:prstGeom>
        </p:spPr>
      </p:pic>
      <p:sp>
        <p:nvSpPr>
          <p:cNvPr id="18" name="Oval 17"/>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TextBox 20"/>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2" name="Straight Connector 21"/>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4" name="TextBox 23"/>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5" name="TextBox 24"/>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6"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0132" y="22330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Oval 26"/>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1" name="Rectangle 30"/>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3" name="Straight Connector 32"/>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5" name="Rectangle 34"/>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6" name="Rectangle 35"/>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7" name="Rectangle 36"/>
          <p:cNvSpPr/>
          <p:nvPr/>
        </p:nvSpPr>
        <p:spPr>
          <a:xfrm>
            <a:off x="5622724" y="3615197"/>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8" name="Oval 37"/>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9" name="Cloud 38"/>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1" name="Oval 40"/>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2" name="Oval 41"/>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3" name="Oval 42"/>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5" name="Straight Connector 44"/>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7" name="TextBox 46"/>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8" name="Straight Connector 47"/>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0" name="TextBox 49"/>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1" name="TextBox 50"/>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2" name="Oval 51"/>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Oval 52"/>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4" name="Oval 53"/>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Rectangle 56"/>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9" name="Straight Connector 58"/>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1" name="Rectangle 60"/>
          <p:cNvSpPr/>
          <p:nvPr/>
        </p:nvSpPr>
        <p:spPr>
          <a:xfrm>
            <a:off x="9016101" y="2419349"/>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2" name="Oval 61"/>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3" name="Cloud 62"/>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5" name="Oval 64"/>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6" name="Oval 65"/>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7" name="Oval 66"/>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8" name="Oval 67"/>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9" name="Straight Connector 68"/>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1" name="TextBox 70"/>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2" name="Straight Connector 71"/>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4" name="TextBox 73"/>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5" name="TextBox 74"/>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6" name="Oval 75"/>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7" name="Oval 76"/>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8" name="Oval 77"/>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9" name="Oval 78"/>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0" name="Oval 79"/>
          <p:cNvSpPr/>
          <p:nvPr/>
        </p:nvSpPr>
        <p:spPr>
          <a:xfrm>
            <a:off x="10304340" y="2230819"/>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Rectangle 80"/>
          <p:cNvSpPr/>
          <p:nvPr/>
        </p:nvSpPr>
        <p:spPr>
          <a:xfrm>
            <a:off x="1866737" y="3001554"/>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2" name="TextBox 81"/>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3" name="Rectangle 82"/>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866737" y="3272039"/>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5618193" y="3879411"/>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xmlns="" val="2858004963"/>
      </p:ext>
    </p:extLst>
  </p:cSld>
  <p:clrMapOvr>
    <a:masterClrMapping/>
  </p:clrMapOvr>
  <p:transition>
    <p:push dir="u"/>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860278" y="2329794"/>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6" name="Rectangle 5"/>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7" name="Rectangle 6"/>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8" name="Rectangle 7"/>
          <p:cNvSpPr/>
          <p:nvPr/>
        </p:nvSpPr>
        <p:spPr>
          <a:xfrm>
            <a:off x="1866737" y="2528109"/>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9" name="Rectangle 8"/>
          <p:cNvSpPr/>
          <p:nvPr/>
        </p:nvSpPr>
        <p:spPr>
          <a:xfrm>
            <a:off x="1869664" y="2739143"/>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0" name="Oval 9"/>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11" name="Oval 10"/>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2" name="Cloud 11"/>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4" name="Oval 13"/>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5" name="Oval 14"/>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6" name="Oval 15"/>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7" name="Picture 16"/>
          <p:cNvPicPr>
            <a:picLocks noChangeAspect="1"/>
          </p:cNvPicPr>
          <p:nvPr/>
        </p:nvPicPr>
        <p:blipFill>
          <a:blip r:embed="rId4"/>
          <a:stretch>
            <a:fillRect/>
          </a:stretch>
        </p:blipFill>
        <p:spPr>
          <a:xfrm>
            <a:off x="2850902" y="4380296"/>
            <a:ext cx="433146" cy="257722"/>
          </a:xfrm>
          <a:prstGeom prst="rect">
            <a:avLst/>
          </a:prstGeom>
        </p:spPr>
      </p:pic>
      <p:sp>
        <p:nvSpPr>
          <p:cNvPr id="18" name="Oval 17"/>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9" name="Straight Connector 18"/>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1" name="TextBox 20"/>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2" name="Straight Connector 21"/>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4" name="TextBox 23"/>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5" name="TextBox 24"/>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6"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0132" y="22330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Oval 26"/>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0" name="Oval 29"/>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1" name="Rectangle 30"/>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3" name="Straight Connector 32"/>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613338" y="3205848"/>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P1</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5" name="Rectangle 34"/>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6" name="Rectangle 35"/>
          <p:cNvSpPr/>
          <p:nvPr/>
        </p:nvSpPr>
        <p:spPr>
          <a:xfrm>
            <a:off x="5619797" y="3404163"/>
            <a:ext cx="603008" cy="148315"/>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bg2"/>
                </a:solidFill>
                <a:latin typeface="Anonymous Pro" panose="02060609030202000504" pitchFamily="49" charset="0"/>
                <a:ea typeface="Anonymous Pro" panose="02060609030202000504" pitchFamily="49" charset="0"/>
              </a:rPr>
              <a:t>RDD, P2</a:t>
            </a:r>
            <a:endParaRPr lang="en-US" sz="825" b="1" dirty="0">
              <a:solidFill>
                <a:schemeClr val="bg2"/>
              </a:solidFill>
              <a:latin typeface="Anonymous Pro" panose="02060609030202000504" pitchFamily="49" charset="0"/>
              <a:ea typeface="Anonymous Pro" panose="02060609030202000504" pitchFamily="49" charset="0"/>
            </a:endParaRPr>
          </a:p>
        </p:txBody>
      </p:sp>
      <p:sp>
        <p:nvSpPr>
          <p:cNvPr id="37" name="Rectangle 36"/>
          <p:cNvSpPr/>
          <p:nvPr/>
        </p:nvSpPr>
        <p:spPr>
          <a:xfrm>
            <a:off x="5622724" y="3615197"/>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8" name="Oval 37"/>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9" name="Cloud 38"/>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41" name="Oval 40"/>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2" name="Oval 41"/>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3" name="Oval 42"/>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4" name="Oval 43"/>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5" name="Straight Connector 44"/>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7" name="TextBox 46"/>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8" name="Straight Connector 47"/>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50" name="TextBox 49"/>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51" name="TextBox 50"/>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2" name="Oval 51"/>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Oval 52"/>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4" name="Oval 53"/>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5" name="Oval 54"/>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6" name="Oval 55"/>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7" name="Rectangle 56"/>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9" name="Straight Connector 58"/>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1" name="Rectangle 60"/>
          <p:cNvSpPr/>
          <p:nvPr/>
        </p:nvSpPr>
        <p:spPr>
          <a:xfrm>
            <a:off x="9016101" y="2419349"/>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2" name="Oval 61"/>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3" name="Cloud 62"/>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5" name="Oval 64"/>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6" name="Oval 65"/>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7" name="Oval 66"/>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8" name="Oval 67"/>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9" name="Straight Connector 68"/>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1" name="TextBox 70"/>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2" name="Straight Connector 71"/>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4" name="TextBox 73"/>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5" name="TextBox 74"/>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6" name="Oval 75"/>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7" name="Oval 76"/>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8" name="Oval 77"/>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9" name="Oval 78"/>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0" name="Oval 79"/>
          <p:cNvSpPr/>
          <p:nvPr/>
        </p:nvSpPr>
        <p:spPr>
          <a:xfrm>
            <a:off x="10304340" y="2230819"/>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Rectangle 80"/>
          <p:cNvSpPr/>
          <p:nvPr/>
        </p:nvSpPr>
        <p:spPr>
          <a:xfrm>
            <a:off x="1866737" y="3001554"/>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2" name="TextBox 81"/>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3" name="Rectangle 82"/>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866737" y="3272039"/>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5618193" y="3879411"/>
            <a:ext cx="703666" cy="217520"/>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pic>
        <p:nvPicPr>
          <p:cNvPr id="90" name="Picture 8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947373" y="169444"/>
            <a:ext cx="1101391" cy="1541949"/>
          </a:xfrm>
          <a:prstGeom prst="rect">
            <a:avLst/>
          </a:prstGeom>
        </p:spPr>
      </p:pic>
      <p:sp>
        <p:nvSpPr>
          <p:cNvPr id="91" name="Rectangle 90"/>
          <p:cNvSpPr/>
          <p:nvPr/>
        </p:nvSpPr>
        <p:spPr>
          <a:xfrm>
            <a:off x="2428922" y="825016"/>
            <a:ext cx="1427152" cy="236940"/>
          </a:xfrm>
          <a:prstGeom prst="rect">
            <a:avLst/>
          </a:prstGeom>
          <a:solidFill>
            <a:srgbClr val="1B709B"/>
          </a:solidFill>
          <a:ln>
            <a:solidFill>
              <a:schemeClr val="bg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2" name="Rectangle 91"/>
          <p:cNvSpPr/>
          <p:nvPr/>
        </p:nvSpPr>
        <p:spPr>
          <a:xfrm>
            <a:off x="2444415" y="503597"/>
            <a:ext cx="684372" cy="2369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443514" y="505751"/>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129356335"/>
      </p:ext>
    </p:extLst>
  </p:cSld>
  <p:clrMapOvr>
    <a:masterClrMapping/>
  </p:clrMapOvr>
  <p:transition>
    <p:push dir="u"/>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27001" y="157999"/>
            <a:ext cx="1726490" cy="1015176"/>
          </a:xfrm>
          <a:prstGeom prst="rect">
            <a:avLst/>
          </a:prstGeom>
        </p:spPr>
      </p:pic>
      <p:sp>
        <p:nvSpPr>
          <p:cNvPr id="4" name="TextBox 3"/>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a:blip r:embed="rId5"/>
          <a:stretch>
            <a:fillRect/>
          </a:stretch>
        </p:blipFill>
        <p:spPr>
          <a:xfrm>
            <a:off x="1398010" y="1371449"/>
            <a:ext cx="721586" cy="728802"/>
          </a:xfrm>
          <a:prstGeom prst="rect">
            <a:avLst/>
          </a:prstGeom>
        </p:spPr>
      </p:pic>
      <p:sp>
        <p:nvSpPr>
          <p:cNvPr id="6" name="TextBox 5"/>
          <p:cNvSpPr txBox="1"/>
          <p:nvPr/>
        </p:nvSpPr>
        <p:spPr>
          <a:xfrm>
            <a:off x="975147" y="3338937"/>
            <a:ext cx="4293044" cy="338554"/>
          </a:xfrm>
          <a:prstGeom prst="rect">
            <a:avLst/>
          </a:prstGeom>
          <a:noFill/>
        </p:spPr>
        <p:txBody>
          <a:bodyPr wrap="square" rtlCol="0">
            <a:spAutoFit/>
          </a:bodyPr>
          <a:lstStyle/>
          <a:p>
            <a:r>
              <a:rPr lang="en-US" sz="1600" dirty="0" smtClean="0"/>
              <a:t>New UI for Streaming</a:t>
            </a:r>
            <a:endParaRPr lang="en-US" sz="1600" dirty="0"/>
          </a:p>
        </p:txBody>
      </p:sp>
      <p:pic>
        <p:nvPicPr>
          <p:cNvPr id="7" name="Picture 2" descr="DAG visualization"/>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5640403" y="278786"/>
            <a:ext cx="5690595" cy="62657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xmlns="" val="471152143"/>
      </p:ext>
    </p:extLst>
  </p:cSld>
  <p:clrMapOvr>
    <a:masterClrMapping/>
  </p:clrMapOvr>
  <p:transition>
    <p:push dir="u"/>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227001" y="157999"/>
            <a:ext cx="1726490" cy="1015176"/>
          </a:xfrm>
          <a:prstGeom prst="rect">
            <a:avLst/>
          </a:prstGeom>
        </p:spPr>
      </p:pic>
      <p:sp>
        <p:nvSpPr>
          <p:cNvPr id="9" name="TextBox 8"/>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10" name="Picture 9"/>
          <p:cNvPicPr>
            <a:picLocks noChangeAspect="1"/>
          </p:cNvPicPr>
          <p:nvPr/>
        </p:nvPicPr>
        <p:blipFill>
          <a:blip r:embed="rId5"/>
          <a:stretch>
            <a:fillRect/>
          </a:stretch>
        </p:blipFill>
        <p:spPr>
          <a:xfrm>
            <a:off x="1398010" y="1371449"/>
            <a:ext cx="721586" cy="728802"/>
          </a:xfrm>
          <a:prstGeom prst="rect">
            <a:avLst/>
          </a:prstGeom>
        </p:spPr>
      </p:pic>
      <p:sp>
        <p:nvSpPr>
          <p:cNvPr id="11" name="TextBox 10"/>
          <p:cNvSpPr txBox="1"/>
          <p:nvPr/>
        </p:nvSpPr>
        <p:spPr>
          <a:xfrm>
            <a:off x="227001" y="3411673"/>
            <a:ext cx="4293044" cy="338554"/>
          </a:xfrm>
          <a:prstGeom prst="rect">
            <a:avLst/>
          </a:prstGeom>
          <a:noFill/>
        </p:spPr>
        <p:txBody>
          <a:bodyPr wrap="square" rtlCol="0">
            <a:spAutoFit/>
          </a:bodyPr>
          <a:lstStyle/>
          <a:p>
            <a:r>
              <a:rPr lang="en-US" sz="1600" dirty="0" smtClean="0"/>
              <a:t>DAG Visualization for Streaming</a:t>
            </a:r>
            <a:endParaRPr lang="en-US" sz="1600" dirty="0"/>
          </a:p>
        </p:txBody>
      </p:sp>
      <p:pic>
        <p:nvPicPr>
          <p:cNvPr id="12" name="Picture 2" descr="e0878f8c-f9b4-11e4-8df3-7dd611b13c87.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441728" y="330768"/>
            <a:ext cx="7485873" cy="61618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xmlns="" val="800564451"/>
      </p:ext>
    </p:extLst>
  </p:cSld>
  <p:clrMapOvr>
    <a:masterClrMapping/>
  </p:clrMapOvr>
  <p:transition>
    <p:push dir="u"/>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 name="Rectangle 5"/>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7" name="Rectangle 6"/>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 name="Oval 7"/>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9" name="Oval 8"/>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0" name="Cloud 9"/>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 name="Oval 11"/>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3" name="Oval 12"/>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5" name="Picture 14"/>
          <p:cNvPicPr>
            <a:picLocks noChangeAspect="1"/>
          </p:cNvPicPr>
          <p:nvPr/>
        </p:nvPicPr>
        <p:blipFill>
          <a:blip r:embed="rId4"/>
          <a:stretch>
            <a:fillRect/>
          </a:stretch>
        </p:blipFill>
        <p:spPr>
          <a:xfrm>
            <a:off x="2850902" y="4380296"/>
            <a:ext cx="433146" cy="257722"/>
          </a:xfrm>
          <a:prstGeom prst="rect">
            <a:avLst/>
          </a:prstGeom>
        </p:spPr>
      </p:pic>
      <p:sp>
        <p:nvSpPr>
          <p:cNvPr id="16" name="Oval 15"/>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0" name="Straight Connector 19"/>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3" name="TextBox 22"/>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4" name="Straight Arrow Connector 23"/>
          <p:cNvCxnSpPr/>
          <p:nvPr/>
        </p:nvCxnSpPr>
        <p:spPr>
          <a:xfrm flipH="1">
            <a:off x="3432865" y="908532"/>
            <a:ext cx="2461577" cy="1358418"/>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0132" y="22330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Oval 25"/>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7" name="Oval 26"/>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Oval 28"/>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30" name="Straight Arrow Connector 29"/>
          <p:cNvCxnSpPr/>
          <p:nvPr/>
        </p:nvCxnSpPr>
        <p:spPr>
          <a:xfrm flipH="1">
            <a:off x="2561529" y="2424648"/>
            <a:ext cx="648647" cy="364966"/>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3" name="Straight Connector 32"/>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5" name="Rectangle 34"/>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6" name="Oval 35"/>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7" name="Cloud 36"/>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39" name="Oval 38"/>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0" name="Oval 39"/>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1" name="Oval 40"/>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2" name="Oval 41"/>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3" name="Straight Connector 42"/>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5" name="TextBox 44"/>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6" name="Straight Connector 45"/>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8" name="TextBox 47"/>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49" name="TextBox 48"/>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50" name="Oval 49"/>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Oval 51"/>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Oval 52"/>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4" name="Oval 53"/>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cxnSp>
        <p:nvCxnSpPr>
          <p:cNvPr id="55" name="Straight Arrow Connector 54"/>
          <p:cNvCxnSpPr/>
          <p:nvPr/>
        </p:nvCxnSpPr>
        <p:spPr>
          <a:xfrm>
            <a:off x="3432865" y="2419349"/>
            <a:ext cx="2151823" cy="1332296"/>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57" name="Rectangle 56"/>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06240" y="499756"/>
            <a:ext cx="679609"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61" name="Straight Connector 60"/>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3" name="Rectangle 62"/>
          <p:cNvSpPr/>
          <p:nvPr/>
        </p:nvSpPr>
        <p:spPr>
          <a:xfrm>
            <a:off x="9016101" y="2419349"/>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4" name="Oval 63"/>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65" name="Cloud 64"/>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7" name="Oval 66"/>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8" name="Oval 67"/>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9" name="Oval 68"/>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70" name="Oval 69"/>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71" name="Straight Connector 70"/>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3" name="TextBox 72"/>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74" name="Straight Connector 73"/>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6" name="TextBox 75"/>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7" name="TextBox 76"/>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8" name="Oval 77"/>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9" name="Oval 78"/>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0" name="Oval 79"/>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1" name="Oval 80"/>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82" name="Oval 81"/>
          <p:cNvSpPr/>
          <p:nvPr/>
        </p:nvSpPr>
        <p:spPr>
          <a:xfrm>
            <a:off x="10324797" y="2218646"/>
            <a:ext cx="273710" cy="265157"/>
          </a:xfrm>
          <a:prstGeom prst="ellipse">
            <a:avLst/>
          </a:prstGeom>
          <a:solidFill>
            <a:srgbClr val="1B709B"/>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cxnSp>
        <p:nvCxnSpPr>
          <p:cNvPr id="83" name="Straight Arrow Connector 82"/>
          <p:cNvCxnSpPr>
            <a:endCxn id="82" idx="1"/>
          </p:cNvCxnSpPr>
          <p:nvPr/>
        </p:nvCxnSpPr>
        <p:spPr>
          <a:xfrm>
            <a:off x="6848011" y="1005103"/>
            <a:ext cx="3516870" cy="1252374"/>
          </a:xfrm>
          <a:prstGeom prst="straightConnector1">
            <a:avLst/>
          </a:prstGeom>
          <a:ln w="15875">
            <a:solidFill>
              <a:srgbClr val="1B709B"/>
            </a:solidFill>
            <a:tailEnd type="triangle" w="lg" len="lg"/>
          </a:ln>
        </p:spPr>
        <p:style>
          <a:lnRef idx="1">
            <a:schemeClr val="accent1"/>
          </a:lnRef>
          <a:fillRef idx="0">
            <a:schemeClr val="accent1"/>
          </a:fillRef>
          <a:effectRef idx="0">
            <a:schemeClr val="accent1"/>
          </a:effectRef>
          <a:fontRef idx="minor">
            <a:schemeClr val="tx1"/>
          </a:fontRef>
        </p:style>
      </p:cxnSp>
      <p:pic>
        <p:nvPicPr>
          <p:cNvPr id="84"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88479" y="257299"/>
            <a:ext cx="869101" cy="86910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5" name="Straight Arrow Connector 84"/>
          <p:cNvCxnSpPr>
            <a:stCxn id="82" idx="3"/>
            <a:endCxn id="63" idx="3"/>
          </p:cNvCxnSpPr>
          <p:nvPr/>
        </p:nvCxnSpPr>
        <p:spPr>
          <a:xfrm flipH="1">
            <a:off x="9719767" y="2444972"/>
            <a:ext cx="645114" cy="83137"/>
          </a:xfrm>
          <a:prstGeom prst="straightConnector1">
            <a:avLst/>
          </a:prstGeom>
          <a:ln w="15875">
            <a:solidFill>
              <a:srgbClr val="1B709B"/>
            </a:solidFill>
            <a:tailEnd type="triangle" w="lg" len="lg"/>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5615354" y="3878681"/>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cxnSp>
        <p:nvCxnSpPr>
          <p:cNvPr id="87" name="Straight Arrow Connector 86"/>
          <p:cNvCxnSpPr>
            <a:stCxn id="82" idx="3"/>
          </p:cNvCxnSpPr>
          <p:nvPr/>
        </p:nvCxnSpPr>
        <p:spPr>
          <a:xfrm flipH="1">
            <a:off x="6387128" y="2444972"/>
            <a:ext cx="3977753" cy="1515401"/>
          </a:xfrm>
          <a:prstGeom prst="straightConnector1">
            <a:avLst/>
          </a:prstGeom>
          <a:ln w="15875">
            <a:solidFill>
              <a:srgbClr val="1B709B"/>
            </a:solidFill>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240497" y="217521"/>
            <a:ext cx="2493242" cy="369332"/>
          </a:xfrm>
          <a:prstGeom prst="rect">
            <a:avLst/>
          </a:prstGeom>
          <a:noFill/>
        </p:spPr>
        <p:txBody>
          <a:bodyPr wrap="square" rtlCol="0">
            <a:spAutoFit/>
          </a:bodyPr>
          <a:lstStyle/>
          <a:p>
            <a:r>
              <a:rPr lang="en-US" dirty="0" smtClean="0"/>
              <a:t>2 input DStreams</a:t>
            </a:r>
            <a:endParaRPr lang="en-US" dirty="0"/>
          </a:p>
        </p:txBody>
      </p:sp>
    </p:spTree>
    <p:extLst>
      <p:ext uri="{BB962C8B-B14F-4D97-AF65-F5344CB8AC3E}">
        <p14:creationId xmlns:p14="http://schemas.microsoft.com/office/powerpoint/2010/main" xmlns="" val="4062953345"/>
      </p:ext>
    </p:extLst>
  </p:cSld>
  <p:clrMapOvr>
    <a:masterClrMapping/>
  </p:clrMapOvr>
  <p:transition>
    <p:push dir="u"/>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 name="Rectangle 5"/>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7" name="Rectangle 6"/>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 name="Oval 7"/>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9" name="Oval 8"/>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0" name="Cloud 9"/>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 name="Oval 11"/>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3" name="Oval 12"/>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5" name="Picture 14"/>
          <p:cNvPicPr>
            <a:picLocks noChangeAspect="1"/>
          </p:cNvPicPr>
          <p:nvPr/>
        </p:nvPicPr>
        <p:blipFill>
          <a:blip r:embed="rId4"/>
          <a:stretch>
            <a:fillRect/>
          </a:stretch>
        </p:blipFill>
        <p:spPr>
          <a:xfrm>
            <a:off x="2850902" y="4380296"/>
            <a:ext cx="433146" cy="257722"/>
          </a:xfrm>
          <a:prstGeom prst="rect">
            <a:avLst/>
          </a:prstGeom>
        </p:spPr>
      </p:pic>
      <p:sp>
        <p:nvSpPr>
          <p:cNvPr id="16" name="Oval 15"/>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0" name="Straight Connector 19"/>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3" name="TextBox 22"/>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4"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0132" y="22330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Oval 24"/>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6" name="Oval 25"/>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7" name="Oval 26"/>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Rectangle 28"/>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1" name="Straight Connector 30"/>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3" name="Rectangle 32"/>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5" name="Cloud 34"/>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37" name="Oval 36"/>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8" name="Oval 37"/>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9" name="Oval 38"/>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0" name="Oval 39"/>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1" name="Straight Connector 40"/>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3" name="TextBox 42"/>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4" name="Straight Connector 43"/>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6" name="TextBox 45"/>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47" name="TextBox 46"/>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48" name="Oval 47"/>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9" name="Oval 48"/>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0" name="Oval 49"/>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Oval 51"/>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Rectangle 52"/>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5" name="Straight Connector 54"/>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57" name="Rectangle 56"/>
          <p:cNvSpPr/>
          <p:nvPr/>
        </p:nvSpPr>
        <p:spPr>
          <a:xfrm>
            <a:off x="9016101" y="2257424"/>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58" name="Oval 57"/>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9" name="Cloud 58"/>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1" name="Oval 60"/>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2" name="Oval 61"/>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3" name="Oval 62"/>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4" name="Oval 63"/>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5" name="Straight Connector 64"/>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7" name="TextBox 66"/>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68" name="Straight Connector 67"/>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0" name="TextBox 69"/>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1" name="TextBox 70"/>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2" name="Oval 71"/>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3" name="Oval 72"/>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4" name="Oval 73"/>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5" name="Oval 74"/>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6" name="Oval 75"/>
          <p:cNvSpPr/>
          <p:nvPr/>
        </p:nvSpPr>
        <p:spPr>
          <a:xfrm>
            <a:off x="10324797" y="2218646"/>
            <a:ext cx="273710" cy="265157"/>
          </a:xfrm>
          <a:prstGeom prst="ellipse">
            <a:avLst/>
          </a:prstGeom>
          <a:solidFill>
            <a:srgbClr val="1B709B"/>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pic>
        <p:nvPicPr>
          <p:cNvPr id="7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88479" y="25729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Rectangle 77"/>
          <p:cNvSpPr/>
          <p:nvPr/>
        </p:nvSpPr>
        <p:spPr>
          <a:xfrm>
            <a:off x="5615354" y="3878681"/>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TextBox 78"/>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0" name="Rectangle 79"/>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026180" y="2527080"/>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5" name="Rectangle 84"/>
          <p:cNvSpPr/>
          <p:nvPr/>
        </p:nvSpPr>
        <p:spPr>
          <a:xfrm>
            <a:off x="9026449" y="2797565"/>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6" name="Rectangle 85"/>
          <p:cNvSpPr/>
          <p:nvPr/>
        </p:nvSpPr>
        <p:spPr>
          <a:xfrm>
            <a:off x="5616042" y="3357286"/>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7" name="Rectangle 86"/>
          <p:cNvSpPr/>
          <p:nvPr/>
        </p:nvSpPr>
        <p:spPr>
          <a:xfrm>
            <a:off x="1869664" y="2482848"/>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1869664" y="2990146"/>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9" name="Rectangle 88"/>
          <p:cNvSpPr/>
          <p:nvPr/>
        </p:nvSpPr>
        <p:spPr>
          <a:xfrm>
            <a:off x="1869664" y="2228711"/>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0" name="Rectangle 89"/>
          <p:cNvSpPr/>
          <p:nvPr/>
        </p:nvSpPr>
        <p:spPr>
          <a:xfrm>
            <a:off x="5618367" y="3093802"/>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1" name="Rectangle 90"/>
          <p:cNvSpPr/>
          <p:nvPr/>
        </p:nvSpPr>
        <p:spPr>
          <a:xfrm>
            <a:off x="9027997" y="3057978"/>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block, P3</a:t>
            </a:r>
            <a:endParaRPr lang="en-US" sz="825" b="1" dirty="0">
              <a:solidFill>
                <a:schemeClr val="tx1"/>
              </a:solidFill>
              <a:latin typeface="Anonymous Pro" panose="02060609030202000504" pitchFamily="49" charset="0"/>
              <a:ea typeface="Anonymous Pro" panose="02060609030202000504" pitchFamily="49" charset="0"/>
            </a:endParaRPr>
          </a:p>
        </p:txBody>
      </p:sp>
    </p:spTree>
    <p:extLst>
      <p:ext uri="{BB962C8B-B14F-4D97-AF65-F5344CB8AC3E}">
        <p14:creationId xmlns:p14="http://schemas.microsoft.com/office/powerpoint/2010/main" xmlns="" val="1009309034"/>
      </p:ext>
    </p:extLst>
  </p:cSld>
  <p:clrMapOvr>
    <a:masterClrMapping/>
  </p:clrMapOvr>
  <p:transition>
    <p:push dir="u"/>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 name="Rectangle 5"/>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7" name="Rectangle 6"/>
          <p:cNvSpPr/>
          <p:nvPr/>
        </p:nvSpPr>
        <p:spPr>
          <a:xfrm>
            <a:off x="1869664" y="2739143"/>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 name="Oval 7"/>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9" name="Oval 8"/>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0" name="Cloud 9"/>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 name="Oval 11"/>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3" name="Oval 12"/>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5" name="Picture 14"/>
          <p:cNvPicPr>
            <a:picLocks noChangeAspect="1"/>
          </p:cNvPicPr>
          <p:nvPr/>
        </p:nvPicPr>
        <p:blipFill>
          <a:blip r:embed="rId4"/>
          <a:stretch>
            <a:fillRect/>
          </a:stretch>
        </p:blipFill>
        <p:spPr>
          <a:xfrm>
            <a:off x="2850902" y="4380296"/>
            <a:ext cx="433146" cy="257722"/>
          </a:xfrm>
          <a:prstGeom prst="rect">
            <a:avLst/>
          </a:prstGeom>
        </p:spPr>
      </p:pic>
      <p:sp>
        <p:nvSpPr>
          <p:cNvPr id="16" name="Oval 15"/>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0" name="Straight Connector 19"/>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3" name="TextBox 22"/>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4"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0132" y="22330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Oval 24"/>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6" name="Oval 25"/>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7" name="Oval 26"/>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Rectangle 28"/>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1" name="Straight Connector 30"/>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3" name="Rectangle 32"/>
          <p:cNvSpPr/>
          <p:nvPr/>
        </p:nvSpPr>
        <p:spPr>
          <a:xfrm>
            <a:off x="5622724" y="3615197"/>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5" name="Cloud 34"/>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37" name="Oval 36"/>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8" name="Oval 37"/>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9" name="Oval 38"/>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0" name="Oval 39"/>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1" name="Straight Connector 40"/>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3" name="TextBox 42"/>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4" name="Straight Connector 43"/>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6" name="TextBox 45"/>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47" name="TextBox 46"/>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48" name="Oval 47"/>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9" name="Oval 48"/>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0" name="Oval 49"/>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Oval 51"/>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Rectangle 52"/>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5" name="Straight Connector 54"/>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57" name="Rectangle 56"/>
          <p:cNvSpPr/>
          <p:nvPr/>
        </p:nvSpPr>
        <p:spPr>
          <a:xfrm>
            <a:off x="9016101" y="2257424"/>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58" name="Oval 57"/>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9" name="Cloud 58"/>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1" name="Oval 60"/>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2" name="Oval 61"/>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3" name="Oval 62"/>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4" name="Oval 63"/>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5" name="Straight Connector 64"/>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7" name="TextBox 66"/>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68" name="Straight Connector 67"/>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0" name="TextBox 69"/>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1" name="TextBox 70"/>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2" name="Oval 71"/>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3" name="Oval 72"/>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4" name="Oval 73"/>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5" name="Oval 74"/>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6" name="Oval 75"/>
          <p:cNvSpPr/>
          <p:nvPr/>
        </p:nvSpPr>
        <p:spPr>
          <a:xfrm>
            <a:off x="10324797" y="2218646"/>
            <a:ext cx="273710" cy="265157"/>
          </a:xfrm>
          <a:prstGeom prst="ellipse">
            <a:avLst/>
          </a:prstGeom>
          <a:solidFill>
            <a:srgbClr val="1B709B"/>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pic>
        <p:nvPicPr>
          <p:cNvPr id="7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88479" y="25729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Rectangle 77"/>
          <p:cNvSpPr/>
          <p:nvPr/>
        </p:nvSpPr>
        <p:spPr>
          <a:xfrm>
            <a:off x="5615354" y="3878681"/>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TextBox 78"/>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0" name="Rectangle 79"/>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412327" y="499756"/>
            <a:ext cx="421980" cy="236940"/>
          </a:xfrm>
          <a:prstGeom prst="rect">
            <a:avLst/>
          </a:prstGeom>
          <a:solidFill>
            <a:srgbClr val="1B709B"/>
          </a:solidFill>
          <a:ln>
            <a:solidFill>
              <a:schemeClr val="bg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5" name="Rectangle 84"/>
          <p:cNvSpPr/>
          <p:nvPr/>
        </p:nvSpPr>
        <p:spPr>
          <a:xfrm>
            <a:off x="9026180" y="2527080"/>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6" name="Rectangle 85"/>
          <p:cNvSpPr/>
          <p:nvPr/>
        </p:nvSpPr>
        <p:spPr>
          <a:xfrm>
            <a:off x="9026449" y="2797565"/>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7" name="Rectangle 86"/>
          <p:cNvSpPr/>
          <p:nvPr/>
        </p:nvSpPr>
        <p:spPr>
          <a:xfrm>
            <a:off x="5616042" y="3357286"/>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1869664" y="2482848"/>
            <a:ext cx="703666" cy="217520"/>
          </a:xfrm>
          <a:prstGeom prst="rect">
            <a:avLst/>
          </a:prstGeom>
          <a:solidFill>
            <a:srgbClr val="1B709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9" name="Rectangle 88"/>
          <p:cNvSpPr/>
          <p:nvPr/>
        </p:nvSpPr>
        <p:spPr>
          <a:xfrm>
            <a:off x="1869664" y="2990146"/>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0" name="Rectangle 89"/>
          <p:cNvSpPr/>
          <p:nvPr/>
        </p:nvSpPr>
        <p:spPr>
          <a:xfrm>
            <a:off x="1869664" y="2228711"/>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1" name="Rectangle 90"/>
          <p:cNvSpPr/>
          <p:nvPr/>
        </p:nvSpPr>
        <p:spPr>
          <a:xfrm>
            <a:off x="5618367" y="3093802"/>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2" name="Rectangle 91"/>
          <p:cNvSpPr/>
          <p:nvPr/>
        </p:nvSpPr>
        <p:spPr>
          <a:xfrm>
            <a:off x="9027997" y="3057978"/>
            <a:ext cx="703666" cy="217520"/>
          </a:xfrm>
          <a:prstGeom prst="rect">
            <a:avLst/>
          </a:prstGeom>
          <a:solidFill>
            <a:srgbClr val="FE522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3" name="TextBox 92"/>
          <p:cNvSpPr txBox="1"/>
          <p:nvPr/>
        </p:nvSpPr>
        <p:spPr>
          <a:xfrm>
            <a:off x="5213360" y="1334981"/>
            <a:ext cx="2419540" cy="523220"/>
          </a:xfrm>
          <a:prstGeom prst="rect">
            <a:avLst/>
          </a:prstGeom>
          <a:noFill/>
        </p:spPr>
        <p:txBody>
          <a:bodyPr wrap="square" rtlCol="0">
            <a:spAutoFit/>
          </a:bodyPr>
          <a:lstStyle/>
          <a:p>
            <a:r>
              <a:rPr lang="en-US" sz="2800" dirty="0" smtClean="0"/>
              <a:t>Materialize!</a:t>
            </a:r>
            <a:endParaRPr lang="en-US" sz="2800" dirty="0"/>
          </a:p>
        </p:txBody>
      </p:sp>
    </p:spTree>
    <p:extLst>
      <p:ext uri="{BB962C8B-B14F-4D97-AF65-F5344CB8AC3E}">
        <p14:creationId xmlns:p14="http://schemas.microsoft.com/office/powerpoint/2010/main" xmlns="" val="709409072"/>
      </p:ext>
    </p:extLst>
  </p:cSld>
  <p:clrMapOvr>
    <a:masterClrMapping/>
  </p:clrMapOvr>
  <p:transition>
    <p:push dir="u"/>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1485901" y="1387086"/>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95274" y="1907992"/>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4" name="Straight Connector 3"/>
          <p:cNvCxnSpPr/>
          <p:nvPr/>
        </p:nvCxnSpPr>
        <p:spPr>
          <a:xfrm flipV="1">
            <a:off x="2191304" y="4861913"/>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584219" y="1477926"/>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6" name="Rectangle 5"/>
          <p:cNvSpPr/>
          <p:nvPr/>
        </p:nvSpPr>
        <p:spPr>
          <a:xfrm>
            <a:off x="2608946" y="4197086"/>
            <a:ext cx="916260" cy="475611"/>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2"/>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7" name="Rectangle 6"/>
          <p:cNvSpPr/>
          <p:nvPr/>
        </p:nvSpPr>
        <p:spPr>
          <a:xfrm>
            <a:off x="1869664" y="2739143"/>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 name="Oval 7"/>
          <p:cNvSpPr/>
          <p:nvPr/>
        </p:nvSpPr>
        <p:spPr>
          <a:xfrm>
            <a:off x="2838451" y="220650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9" name="Oval 8"/>
          <p:cNvSpPr/>
          <p:nvPr/>
        </p:nvSpPr>
        <p:spPr>
          <a:xfrm>
            <a:off x="3164673" y="2206502"/>
            <a:ext cx="273710" cy="265157"/>
          </a:xfrm>
          <a:prstGeom prst="ellipse">
            <a:avLst/>
          </a:prstGeom>
          <a:solidFill>
            <a:srgbClr val="FE522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sp>
        <p:nvSpPr>
          <p:cNvPr id="10" name="Cloud 9"/>
          <p:cNvSpPr/>
          <p:nvPr/>
        </p:nvSpPr>
        <p:spPr>
          <a:xfrm>
            <a:off x="2003954" y="3381872"/>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70324" y="3468823"/>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12" name="Oval 11"/>
          <p:cNvSpPr/>
          <p:nvPr/>
        </p:nvSpPr>
        <p:spPr>
          <a:xfrm>
            <a:off x="2208575" y="376226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3" name="Oval 12"/>
          <p:cNvSpPr/>
          <p:nvPr/>
        </p:nvSpPr>
        <p:spPr>
          <a:xfrm>
            <a:off x="2573330" y="3817745"/>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14" name="Oval 13"/>
          <p:cNvSpPr/>
          <p:nvPr/>
        </p:nvSpPr>
        <p:spPr>
          <a:xfrm>
            <a:off x="2925090" y="3755810"/>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15" name="Picture 14"/>
          <p:cNvPicPr>
            <a:picLocks noChangeAspect="1"/>
          </p:cNvPicPr>
          <p:nvPr/>
        </p:nvPicPr>
        <p:blipFill>
          <a:blip r:embed="rId4"/>
          <a:stretch>
            <a:fillRect/>
          </a:stretch>
        </p:blipFill>
        <p:spPr>
          <a:xfrm>
            <a:off x="2850902" y="4380296"/>
            <a:ext cx="433146" cy="257722"/>
          </a:xfrm>
          <a:prstGeom prst="rect">
            <a:avLst/>
          </a:prstGeom>
        </p:spPr>
      </p:pic>
      <p:sp>
        <p:nvSpPr>
          <p:cNvPr id="16" name="Oval 15"/>
          <p:cNvSpPr/>
          <p:nvPr/>
        </p:nvSpPr>
        <p:spPr>
          <a:xfrm>
            <a:off x="1795274" y="5051714"/>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2943579"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711657" y="5059960"/>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2713865" y="5080157"/>
            <a:ext cx="443526" cy="261610"/>
          </a:xfrm>
          <a:prstGeom prst="rect">
            <a:avLst/>
          </a:prstGeom>
          <a:noFill/>
        </p:spPr>
        <p:txBody>
          <a:bodyPr wrap="square" rtlCol="0">
            <a:spAutoFit/>
          </a:bodyPr>
          <a:lstStyle/>
          <a:p>
            <a:r>
              <a:rPr lang="en-US" sz="1100" dirty="0" smtClean="0"/>
              <a:t>SSD</a:t>
            </a:r>
            <a:endParaRPr lang="en-US" sz="1100" dirty="0"/>
          </a:p>
        </p:txBody>
      </p:sp>
      <p:cxnSp>
        <p:nvCxnSpPr>
          <p:cNvPr id="20" name="Straight Connector 19"/>
          <p:cNvCxnSpPr/>
          <p:nvPr/>
        </p:nvCxnSpPr>
        <p:spPr>
          <a:xfrm flipV="1">
            <a:off x="3438383" y="4865077"/>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06461" y="5059960"/>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2" name="TextBox 21"/>
          <p:cNvSpPr txBox="1"/>
          <p:nvPr/>
        </p:nvSpPr>
        <p:spPr>
          <a:xfrm>
            <a:off x="3208669" y="5080157"/>
            <a:ext cx="443526" cy="261610"/>
          </a:xfrm>
          <a:prstGeom prst="rect">
            <a:avLst/>
          </a:prstGeom>
          <a:noFill/>
        </p:spPr>
        <p:txBody>
          <a:bodyPr wrap="square" rtlCol="0">
            <a:spAutoFit/>
          </a:bodyPr>
          <a:lstStyle/>
          <a:p>
            <a:r>
              <a:rPr lang="en-US" sz="1100" dirty="0" smtClean="0"/>
              <a:t>SSD</a:t>
            </a:r>
            <a:endParaRPr lang="en-US" sz="1100" dirty="0"/>
          </a:p>
        </p:txBody>
      </p:sp>
      <p:sp>
        <p:nvSpPr>
          <p:cNvPr id="23" name="TextBox 22"/>
          <p:cNvSpPr txBox="1"/>
          <p:nvPr/>
        </p:nvSpPr>
        <p:spPr>
          <a:xfrm>
            <a:off x="1824519" y="5085358"/>
            <a:ext cx="737010" cy="276999"/>
          </a:xfrm>
          <a:prstGeom prst="rect">
            <a:avLst/>
          </a:prstGeom>
          <a:noFill/>
        </p:spPr>
        <p:txBody>
          <a:bodyPr wrap="square" rtlCol="0">
            <a:spAutoFit/>
          </a:bodyPr>
          <a:lstStyle/>
          <a:p>
            <a:pPr algn="ctr"/>
            <a:r>
              <a:rPr lang="en-US" sz="1200" b="1" dirty="0" smtClean="0"/>
              <a:t>OS Disk</a:t>
            </a:r>
            <a:endParaRPr lang="en-US" sz="1200" b="1" dirty="0"/>
          </a:p>
        </p:txBody>
      </p:sp>
      <p:pic>
        <p:nvPicPr>
          <p:cNvPr id="24"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460132" y="22330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Oval 24"/>
          <p:cNvSpPr/>
          <p:nvPr/>
        </p:nvSpPr>
        <p:spPr>
          <a:xfrm>
            <a:off x="2834307"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6" name="Oval 25"/>
          <p:cNvSpPr/>
          <p:nvPr/>
        </p:nvSpPr>
        <p:spPr>
          <a:xfrm>
            <a:off x="3155779" y="2517018"/>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7" name="Oval 26"/>
          <p:cNvSpPr/>
          <p:nvPr/>
        </p:nvSpPr>
        <p:spPr>
          <a:xfrm>
            <a:off x="2840657" y="28284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8" name="Oval 27"/>
          <p:cNvSpPr/>
          <p:nvPr/>
        </p:nvSpPr>
        <p:spPr>
          <a:xfrm>
            <a:off x="3155779" y="282238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29" name="Rectangle 28"/>
          <p:cNvSpPr/>
          <p:nvPr/>
        </p:nvSpPr>
        <p:spPr>
          <a:xfrm>
            <a:off x="5238961" y="2263140"/>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548334" y="2784046"/>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31" name="Straight Connector 30"/>
          <p:cNvCxnSpPr/>
          <p:nvPr/>
        </p:nvCxnSpPr>
        <p:spPr>
          <a:xfrm flipV="1">
            <a:off x="5944364" y="5737967"/>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337279" y="2353980"/>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33" name="Rectangle 32"/>
          <p:cNvSpPr/>
          <p:nvPr/>
        </p:nvSpPr>
        <p:spPr>
          <a:xfrm>
            <a:off x="5622724" y="3615197"/>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P4</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6591511" y="3082556"/>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35" name="Cloud 34"/>
          <p:cNvSpPr/>
          <p:nvPr/>
        </p:nvSpPr>
        <p:spPr>
          <a:xfrm>
            <a:off x="5757014" y="4257926"/>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923384" y="4344877"/>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37" name="Oval 36"/>
          <p:cNvSpPr/>
          <p:nvPr/>
        </p:nvSpPr>
        <p:spPr>
          <a:xfrm>
            <a:off x="5961635" y="463831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8" name="Oval 37"/>
          <p:cNvSpPr/>
          <p:nvPr/>
        </p:nvSpPr>
        <p:spPr>
          <a:xfrm>
            <a:off x="6326390" y="4693799"/>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39" name="Oval 38"/>
          <p:cNvSpPr/>
          <p:nvPr/>
        </p:nvSpPr>
        <p:spPr>
          <a:xfrm>
            <a:off x="6678150" y="4631864"/>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40" name="Oval 39"/>
          <p:cNvSpPr/>
          <p:nvPr/>
        </p:nvSpPr>
        <p:spPr>
          <a:xfrm>
            <a:off x="5548334" y="5927768"/>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41" name="Straight Connector 40"/>
          <p:cNvCxnSpPr/>
          <p:nvPr/>
        </p:nvCxnSpPr>
        <p:spPr>
          <a:xfrm flipV="1">
            <a:off x="6696639"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464717" y="5936014"/>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3" name="TextBox 42"/>
          <p:cNvSpPr txBox="1"/>
          <p:nvPr/>
        </p:nvSpPr>
        <p:spPr>
          <a:xfrm>
            <a:off x="6466925" y="5956211"/>
            <a:ext cx="443526" cy="261610"/>
          </a:xfrm>
          <a:prstGeom prst="rect">
            <a:avLst/>
          </a:prstGeom>
          <a:noFill/>
        </p:spPr>
        <p:txBody>
          <a:bodyPr wrap="square" rtlCol="0">
            <a:spAutoFit/>
          </a:bodyPr>
          <a:lstStyle/>
          <a:p>
            <a:r>
              <a:rPr lang="en-US" sz="1100" dirty="0" smtClean="0"/>
              <a:t>SSD</a:t>
            </a:r>
            <a:endParaRPr lang="en-US" sz="1100" dirty="0"/>
          </a:p>
        </p:txBody>
      </p:sp>
      <p:cxnSp>
        <p:nvCxnSpPr>
          <p:cNvPr id="44" name="Straight Connector 43"/>
          <p:cNvCxnSpPr/>
          <p:nvPr/>
        </p:nvCxnSpPr>
        <p:spPr>
          <a:xfrm flipV="1">
            <a:off x="7191443" y="5741131"/>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959521" y="5936014"/>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46" name="TextBox 45"/>
          <p:cNvSpPr txBox="1"/>
          <p:nvPr/>
        </p:nvSpPr>
        <p:spPr>
          <a:xfrm>
            <a:off x="6961729" y="5956211"/>
            <a:ext cx="443526" cy="261610"/>
          </a:xfrm>
          <a:prstGeom prst="rect">
            <a:avLst/>
          </a:prstGeom>
          <a:noFill/>
        </p:spPr>
        <p:txBody>
          <a:bodyPr wrap="square" rtlCol="0">
            <a:spAutoFit/>
          </a:bodyPr>
          <a:lstStyle/>
          <a:p>
            <a:r>
              <a:rPr lang="en-US" sz="1100" dirty="0" smtClean="0"/>
              <a:t>SSD</a:t>
            </a:r>
            <a:endParaRPr lang="en-US" sz="1100" dirty="0"/>
          </a:p>
        </p:txBody>
      </p:sp>
      <p:sp>
        <p:nvSpPr>
          <p:cNvPr id="47" name="TextBox 46"/>
          <p:cNvSpPr txBox="1"/>
          <p:nvPr/>
        </p:nvSpPr>
        <p:spPr>
          <a:xfrm>
            <a:off x="5577579" y="5961412"/>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48" name="Oval 47"/>
          <p:cNvSpPr/>
          <p:nvPr/>
        </p:nvSpPr>
        <p:spPr>
          <a:xfrm>
            <a:off x="6587367"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49" name="Oval 48"/>
          <p:cNvSpPr/>
          <p:nvPr/>
        </p:nvSpPr>
        <p:spPr>
          <a:xfrm>
            <a:off x="6908839" y="3393072"/>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0" name="Oval 49"/>
          <p:cNvSpPr/>
          <p:nvPr/>
        </p:nvSpPr>
        <p:spPr>
          <a:xfrm>
            <a:off x="6593717" y="37045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1" name="Oval 50"/>
          <p:cNvSpPr/>
          <p:nvPr/>
        </p:nvSpPr>
        <p:spPr>
          <a:xfrm>
            <a:off x="6908839" y="3698435"/>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2" name="Oval 51"/>
          <p:cNvSpPr/>
          <p:nvPr/>
        </p:nvSpPr>
        <p:spPr>
          <a:xfrm>
            <a:off x="6900884" y="3086911"/>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3" name="Rectangle 52"/>
          <p:cNvSpPr/>
          <p:nvPr/>
        </p:nvSpPr>
        <p:spPr>
          <a:xfrm>
            <a:off x="8642417" y="1407048"/>
            <a:ext cx="2216150" cy="346429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951790" y="1927954"/>
            <a:ext cx="1732629" cy="2219967"/>
          </a:xfrm>
          <a:prstGeom prst="rect">
            <a:avLst/>
          </a:prstGeom>
          <a:solidFill>
            <a:srgbClr val="F0D9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Anonymous Pro" panose="02060609030202000504" pitchFamily="49" charset="0"/>
                <a:ea typeface="Anonymous Pro" panose="02060609030202000504" pitchFamily="49" charset="0"/>
              </a:rPr>
              <a:t>Ex</a:t>
            </a:r>
          </a:p>
        </p:txBody>
      </p:sp>
      <p:cxnSp>
        <p:nvCxnSpPr>
          <p:cNvPr id="55" name="Straight Connector 54"/>
          <p:cNvCxnSpPr/>
          <p:nvPr/>
        </p:nvCxnSpPr>
        <p:spPr>
          <a:xfrm flipV="1">
            <a:off x="9347820" y="488187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740735" y="1497888"/>
            <a:ext cx="499762" cy="268341"/>
          </a:xfrm>
          <a:prstGeom prst="rect">
            <a:avLst/>
          </a:prstGeom>
          <a:solidFill>
            <a:srgbClr val="FEB19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nonymous Pro" panose="02060609030202000504" pitchFamily="49" charset="0"/>
                <a:ea typeface="Anonymous Pro" panose="02060609030202000504" pitchFamily="49" charset="0"/>
              </a:rPr>
              <a:t>W</a:t>
            </a:r>
            <a:endParaRPr lang="en-US" sz="1200" b="1" dirty="0">
              <a:solidFill>
                <a:schemeClr val="bg1"/>
              </a:solidFill>
              <a:latin typeface="Anonymous Pro" panose="02060609030202000504" pitchFamily="49" charset="0"/>
              <a:ea typeface="Anonymous Pro" panose="02060609030202000504" pitchFamily="49" charset="0"/>
            </a:endParaRPr>
          </a:p>
        </p:txBody>
      </p:sp>
      <p:sp>
        <p:nvSpPr>
          <p:cNvPr id="57" name="Rectangle 56"/>
          <p:cNvSpPr/>
          <p:nvPr/>
        </p:nvSpPr>
        <p:spPr>
          <a:xfrm>
            <a:off x="9016101" y="2257424"/>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58" name="Oval 57"/>
          <p:cNvSpPr/>
          <p:nvPr/>
        </p:nvSpPr>
        <p:spPr>
          <a:xfrm>
            <a:off x="9994967" y="2226464"/>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59" name="Cloud 58"/>
          <p:cNvSpPr/>
          <p:nvPr/>
        </p:nvSpPr>
        <p:spPr>
          <a:xfrm>
            <a:off x="9160470" y="3401834"/>
            <a:ext cx="1315269" cy="613415"/>
          </a:xfrm>
          <a:prstGeom prst="cloud">
            <a:avLst/>
          </a:prstGeom>
          <a:solidFill>
            <a:schemeClr val="accent4">
              <a:lumMod val="20000"/>
              <a:lumOff val="80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9326840" y="3488785"/>
            <a:ext cx="867173" cy="315439"/>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bg1"/>
                </a:solidFill>
              </a:rPr>
              <a:t>Internal Threads</a:t>
            </a:r>
            <a:endParaRPr lang="en-US" sz="900" b="1" dirty="0">
              <a:solidFill>
                <a:schemeClr val="bg1"/>
              </a:solidFill>
            </a:endParaRPr>
          </a:p>
        </p:txBody>
      </p:sp>
      <p:sp>
        <p:nvSpPr>
          <p:cNvPr id="61" name="Oval 60"/>
          <p:cNvSpPr/>
          <p:nvPr/>
        </p:nvSpPr>
        <p:spPr>
          <a:xfrm>
            <a:off x="9365091" y="378222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2" name="Oval 61"/>
          <p:cNvSpPr/>
          <p:nvPr/>
        </p:nvSpPr>
        <p:spPr>
          <a:xfrm>
            <a:off x="9729846" y="3837707"/>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3" name="Oval 62"/>
          <p:cNvSpPr/>
          <p:nvPr/>
        </p:nvSpPr>
        <p:spPr>
          <a:xfrm>
            <a:off x="10081606" y="3775772"/>
            <a:ext cx="121477" cy="123870"/>
          </a:xfrm>
          <a:prstGeom prst="ellipse">
            <a:avLst/>
          </a:prstGeom>
          <a:solidFill>
            <a:srgbClr val="ADE2E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64" name="Oval 63"/>
          <p:cNvSpPr/>
          <p:nvPr/>
        </p:nvSpPr>
        <p:spPr>
          <a:xfrm>
            <a:off x="8951790" y="5071676"/>
            <a:ext cx="769783" cy="369501"/>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5" name="Straight Connector 64"/>
          <p:cNvCxnSpPr/>
          <p:nvPr/>
        </p:nvCxnSpPr>
        <p:spPr>
          <a:xfrm flipV="1">
            <a:off x="10100095"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9868173" y="5079922"/>
            <a:ext cx="417130" cy="309522"/>
          </a:xfrm>
          <a:prstGeom prst="ellipse">
            <a:avLst/>
          </a:prstGeom>
          <a:solidFill>
            <a:srgbClr val="363D46"/>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67" name="TextBox 66"/>
          <p:cNvSpPr txBox="1"/>
          <p:nvPr/>
        </p:nvSpPr>
        <p:spPr>
          <a:xfrm>
            <a:off x="9870381" y="5100119"/>
            <a:ext cx="443526" cy="261610"/>
          </a:xfrm>
          <a:prstGeom prst="rect">
            <a:avLst/>
          </a:prstGeom>
          <a:noFill/>
        </p:spPr>
        <p:txBody>
          <a:bodyPr wrap="square" rtlCol="0">
            <a:spAutoFit/>
          </a:bodyPr>
          <a:lstStyle/>
          <a:p>
            <a:r>
              <a:rPr lang="en-US" sz="1100" dirty="0" smtClean="0"/>
              <a:t>SSD</a:t>
            </a:r>
            <a:endParaRPr lang="en-US" sz="1100" dirty="0"/>
          </a:p>
        </p:txBody>
      </p:sp>
      <p:cxnSp>
        <p:nvCxnSpPr>
          <p:cNvPr id="68" name="Straight Connector 67"/>
          <p:cNvCxnSpPr/>
          <p:nvPr/>
        </p:nvCxnSpPr>
        <p:spPr>
          <a:xfrm flipV="1">
            <a:off x="10594899" y="488503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10362977" y="5079922"/>
            <a:ext cx="417130" cy="309522"/>
          </a:xfrm>
          <a:prstGeom prst="ellipse">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70" name="TextBox 69"/>
          <p:cNvSpPr txBox="1"/>
          <p:nvPr/>
        </p:nvSpPr>
        <p:spPr>
          <a:xfrm>
            <a:off x="10365185" y="5100119"/>
            <a:ext cx="443526" cy="261610"/>
          </a:xfrm>
          <a:prstGeom prst="rect">
            <a:avLst/>
          </a:prstGeom>
          <a:noFill/>
        </p:spPr>
        <p:txBody>
          <a:bodyPr wrap="square" rtlCol="0">
            <a:spAutoFit/>
          </a:bodyPr>
          <a:lstStyle/>
          <a:p>
            <a:r>
              <a:rPr lang="en-US" sz="1100" dirty="0" smtClean="0"/>
              <a:t>SSD</a:t>
            </a:r>
            <a:endParaRPr lang="en-US" sz="1100" dirty="0"/>
          </a:p>
        </p:txBody>
      </p:sp>
      <p:sp>
        <p:nvSpPr>
          <p:cNvPr id="71" name="TextBox 70"/>
          <p:cNvSpPr txBox="1"/>
          <p:nvPr/>
        </p:nvSpPr>
        <p:spPr>
          <a:xfrm>
            <a:off x="8981035" y="5105320"/>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72" name="Oval 71"/>
          <p:cNvSpPr/>
          <p:nvPr/>
        </p:nvSpPr>
        <p:spPr>
          <a:xfrm>
            <a:off x="9990823"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3" name="Oval 72"/>
          <p:cNvSpPr/>
          <p:nvPr/>
        </p:nvSpPr>
        <p:spPr>
          <a:xfrm>
            <a:off x="10312295" y="2536980"/>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4" name="Oval 73"/>
          <p:cNvSpPr/>
          <p:nvPr/>
        </p:nvSpPr>
        <p:spPr>
          <a:xfrm>
            <a:off x="9997173" y="28484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5" name="Oval 74"/>
          <p:cNvSpPr/>
          <p:nvPr/>
        </p:nvSpPr>
        <p:spPr>
          <a:xfrm>
            <a:off x="10312295" y="2842343"/>
            <a:ext cx="277086" cy="261938"/>
          </a:xfrm>
          <a:prstGeom prst="ellipse">
            <a:avLst/>
          </a:prstGeom>
          <a:solidFill>
            <a:srgbClr val="B2DE8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T</a:t>
            </a:r>
            <a:endParaRPr lang="en-US" sz="1350" b="1" dirty="0">
              <a:solidFill>
                <a:schemeClr val="bg2"/>
              </a:solidFill>
            </a:endParaRPr>
          </a:p>
        </p:txBody>
      </p:sp>
      <p:sp>
        <p:nvSpPr>
          <p:cNvPr id="76" name="Oval 75"/>
          <p:cNvSpPr/>
          <p:nvPr/>
        </p:nvSpPr>
        <p:spPr>
          <a:xfrm>
            <a:off x="10324797" y="2218646"/>
            <a:ext cx="273710" cy="265157"/>
          </a:xfrm>
          <a:prstGeom prst="ellipse">
            <a:avLst/>
          </a:prstGeom>
          <a:solidFill>
            <a:srgbClr val="1B709B"/>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a:t>
            </a:r>
            <a:endParaRPr lang="en-US" sz="1350" b="1" dirty="0">
              <a:solidFill>
                <a:schemeClr val="tx1"/>
              </a:solidFill>
            </a:endParaRPr>
          </a:p>
        </p:txBody>
      </p:sp>
      <p:pic>
        <p:nvPicPr>
          <p:cNvPr id="77" name="Picture 7" descr="https://cdn3.iconfinder.com/data/icons/macosxstyle/macosxstyle_png/512/Intranet.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88479" y="257299"/>
            <a:ext cx="869101" cy="8691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Rectangle 77"/>
          <p:cNvSpPr/>
          <p:nvPr/>
        </p:nvSpPr>
        <p:spPr>
          <a:xfrm>
            <a:off x="5615354" y="3878681"/>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P6</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TextBox 78"/>
          <p:cNvSpPr txBox="1"/>
          <p:nvPr/>
        </p:nvSpPr>
        <p:spPr>
          <a:xfrm>
            <a:off x="113014" y="79528"/>
            <a:ext cx="2807208" cy="369332"/>
          </a:xfrm>
          <a:prstGeom prst="rect">
            <a:avLst/>
          </a:prstGeom>
          <a:noFill/>
        </p:spPr>
        <p:txBody>
          <a:bodyPr wrap="square" rtlCol="0">
            <a:spAutoFit/>
          </a:bodyPr>
          <a:lstStyle/>
          <a:p>
            <a:r>
              <a:rPr lang="en-US" dirty="0" smtClean="0"/>
              <a:t>Batch interval = 600 </a:t>
            </a:r>
            <a:r>
              <a:rPr lang="en-US" dirty="0" err="1" smtClean="0"/>
              <a:t>ms</a:t>
            </a:r>
            <a:endParaRPr lang="en-US" dirty="0"/>
          </a:p>
        </p:txBody>
      </p:sp>
      <p:sp>
        <p:nvSpPr>
          <p:cNvPr id="80" name="Rectangle 79"/>
          <p:cNvSpPr/>
          <p:nvPr/>
        </p:nvSpPr>
        <p:spPr>
          <a:xfrm>
            <a:off x="406241" y="499756"/>
            <a:ext cx="2006086" cy="236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06241" y="499756"/>
            <a:ext cx="684372"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102816"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764802" y="499756"/>
            <a:ext cx="649783" cy="23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412327" y="499756"/>
            <a:ext cx="625170" cy="265502"/>
          </a:xfrm>
          <a:prstGeom prst="rect">
            <a:avLst/>
          </a:prstGeom>
          <a:solidFill>
            <a:srgbClr val="1B709B"/>
          </a:solidFill>
          <a:ln>
            <a:solidFill>
              <a:schemeClr val="bg1">
                <a:lumMod val="75000"/>
                <a:lumOff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5" name="Rectangle 84"/>
          <p:cNvSpPr/>
          <p:nvPr/>
        </p:nvSpPr>
        <p:spPr>
          <a:xfrm>
            <a:off x="9026180" y="2527080"/>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P4</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6" name="Rectangle 85"/>
          <p:cNvSpPr/>
          <p:nvPr/>
        </p:nvSpPr>
        <p:spPr>
          <a:xfrm>
            <a:off x="9026449" y="2797565"/>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P5</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7" name="Rectangle 86"/>
          <p:cNvSpPr/>
          <p:nvPr/>
        </p:nvSpPr>
        <p:spPr>
          <a:xfrm>
            <a:off x="5616042" y="3357286"/>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1869664" y="2482848"/>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89" name="Rectangle 88"/>
          <p:cNvSpPr/>
          <p:nvPr/>
        </p:nvSpPr>
        <p:spPr>
          <a:xfrm>
            <a:off x="1869664" y="2990146"/>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P5</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0" name="Rectangle 89"/>
          <p:cNvSpPr/>
          <p:nvPr/>
        </p:nvSpPr>
        <p:spPr>
          <a:xfrm>
            <a:off x="1869664" y="2228711"/>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1" name="Rectangle 90"/>
          <p:cNvSpPr/>
          <p:nvPr/>
        </p:nvSpPr>
        <p:spPr>
          <a:xfrm>
            <a:off x="5618367" y="3093802"/>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2" name="Rectangle 91"/>
          <p:cNvSpPr/>
          <p:nvPr/>
        </p:nvSpPr>
        <p:spPr>
          <a:xfrm>
            <a:off x="9027997" y="3057978"/>
            <a:ext cx="703666" cy="217520"/>
          </a:xfrm>
          <a:prstGeom prst="rect">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 P6</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93" name="TextBox 92"/>
          <p:cNvSpPr txBox="1"/>
          <p:nvPr/>
        </p:nvSpPr>
        <p:spPr>
          <a:xfrm>
            <a:off x="5639170" y="1324732"/>
            <a:ext cx="1651093" cy="523220"/>
          </a:xfrm>
          <a:prstGeom prst="rect">
            <a:avLst/>
          </a:prstGeom>
          <a:noFill/>
        </p:spPr>
        <p:txBody>
          <a:bodyPr wrap="square" rtlCol="0">
            <a:spAutoFit/>
          </a:bodyPr>
          <a:lstStyle/>
          <a:p>
            <a:r>
              <a:rPr lang="en-US" sz="2800" dirty="0" smtClean="0"/>
              <a:t>Union!</a:t>
            </a:r>
            <a:endParaRPr lang="en-US" sz="2800" dirty="0"/>
          </a:p>
        </p:txBody>
      </p:sp>
    </p:spTree>
    <p:extLst>
      <p:ext uri="{BB962C8B-B14F-4D97-AF65-F5344CB8AC3E}">
        <p14:creationId xmlns:p14="http://schemas.microsoft.com/office/powerpoint/2010/main" xmlns="" val="3292946481"/>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xmlns="" val="784560556"/>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5"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Focus of class?</a:t>
            </a:r>
            <a:endParaRPr lang="en-US" dirty="0"/>
          </a:p>
        </p:txBody>
      </p:sp>
    </p:spTree>
    <p:extLst>
      <p:ext uri="{BB962C8B-B14F-4D97-AF65-F5344CB8AC3E}">
        <p14:creationId xmlns:p14="http://schemas.microsoft.com/office/powerpoint/2010/main" xmlns="" val="3365244175"/>
      </p:ext>
    </p:extLst>
  </p:cSld>
  <p:clrMapOvr>
    <a:masterClrMapping/>
  </p:clrMapOvr>
  <p:transition>
    <p:push dir="u"/>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097216" y="1827521"/>
            <a:ext cx="1777979" cy="6697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Basic</a:t>
            </a:r>
            <a:endParaRPr lang="en-US" sz="3600" dirty="0"/>
          </a:p>
        </p:txBody>
      </p:sp>
      <p:sp>
        <p:nvSpPr>
          <p:cNvPr id="3" name="Title 1"/>
          <p:cNvSpPr txBox="1">
            <a:spLocks/>
          </p:cNvSpPr>
          <p:nvPr/>
        </p:nvSpPr>
        <p:spPr>
          <a:xfrm>
            <a:off x="4572245" y="1827521"/>
            <a:ext cx="2844779" cy="6697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Advanced</a:t>
            </a:r>
            <a:endParaRPr lang="en-US" sz="3600" dirty="0"/>
          </a:p>
        </p:txBody>
      </p:sp>
      <p:pic>
        <p:nvPicPr>
          <p:cNvPr id="4"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84545" y="1213288"/>
            <a:ext cx="614233" cy="614233"/>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687517" y="1213288"/>
            <a:ext cx="614233" cy="614233"/>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941620" y="2611581"/>
            <a:ext cx="3533775" cy="646331"/>
          </a:xfrm>
          <a:prstGeom prst="rect">
            <a:avLst/>
          </a:prstGeom>
          <a:noFill/>
        </p:spPr>
        <p:txBody>
          <a:bodyPr wrap="square" rtlCol="0">
            <a:spAutoFit/>
          </a:bodyPr>
          <a:lstStyle/>
          <a:p>
            <a:pPr marL="285750" indent="-285750">
              <a:buFontTx/>
              <a:buChar char="-"/>
            </a:pPr>
            <a:r>
              <a:rPr lang="en-US" dirty="0" smtClean="0"/>
              <a:t>File systems</a:t>
            </a:r>
          </a:p>
          <a:p>
            <a:pPr marL="285750" indent="-285750">
              <a:buFontTx/>
              <a:buChar char="-"/>
            </a:pPr>
            <a:r>
              <a:rPr lang="en-US" dirty="0" smtClean="0"/>
              <a:t>Socket Connections</a:t>
            </a:r>
          </a:p>
        </p:txBody>
      </p:sp>
      <p:sp>
        <p:nvSpPr>
          <p:cNvPr id="7" name="TextBox 6"/>
          <p:cNvSpPr txBox="1"/>
          <p:nvPr/>
        </p:nvSpPr>
        <p:spPr>
          <a:xfrm>
            <a:off x="4645249" y="2497281"/>
            <a:ext cx="3533775" cy="923330"/>
          </a:xfrm>
          <a:prstGeom prst="rect">
            <a:avLst/>
          </a:prstGeom>
          <a:noFill/>
        </p:spPr>
        <p:txBody>
          <a:bodyPr wrap="square" rtlCol="0">
            <a:spAutoFit/>
          </a:bodyPr>
          <a:lstStyle/>
          <a:p>
            <a:pPr marL="285750" indent="-285750">
              <a:buFontTx/>
              <a:buChar char="-"/>
            </a:pPr>
            <a:r>
              <a:rPr lang="en-US" dirty="0" smtClean="0"/>
              <a:t>Kafka</a:t>
            </a:r>
          </a:p>
          <a:p>
            <a:pPr marL="285750" indent="-285750">
              <a:buFontTx/>
              <a:buChar char="-"/>
            </a:pPr>
            <a:r>
              <a:rPr lang="en-US" dirty="0" smtClean="0"/>
              <a:t>Flume</a:t>
            </a:r>
          </a:p>
          <a:p>
            <a:pPr marL="285750" indent="-285750">
              <a:buFontTx/>
              <a:buChar char="-"/>
            </a:pPr>
            <a:r>
              <a:rPr lang="en-US" dirty="0" smtClean="0"/>
              <a:t>Twitter</a:t>
            </a:r>
            <a:endParaRPr lang="en-US" dirty="0"/>
          </a:p>
        </p:txBody>
      </p:sp>
      <p:sp>
        <p:nvSpPr>
          <p:cNvPr id="8" name="TextBox 7"/>
          <p:cNvSpPr txBox="1"/>
          <p:nvPr/>
        </p:nvSpPr>
        <p:spPr>
          <a:xfrm>
            <a:off x="808270" y="3859356"/>
            <a:ext cx="3038475" cy="646331"/>
          </a:xfrm>
          <a:prstGeom prst="rect">
            <a:avLst/>
          </a:prstGeom>
          <a:noFill/>
        </p:spPr>
        <p:txBody>
          <a:bodyPr wrap="square" rtlCol="0">
            <a:spAutoFit/>
          </a:bodyPr>
          <a:lstStyle/>
          <a:p>
            <a:r>
              <a:rPr lang="en-US" dirty="0">
                <a:solidFill>
                  <a:schemeClr val="accent1"/>
                </a:solidFill>
              </a:rPr>
              <a:t>Sources directly available in </a:t>
            </a:r>
            <a:r>
              <a:rPr lang="en-US" dirty="0" err="1">
                <a:solidFill>
                  <a:schemeClr val="accent1"/>
                </a:solidFill>
                <a:latin typeface="Anonymous Pro" panose="02060609030202000504" pitchFamily="49" charset="0"/>
                <a:ea typeface="Anonymous Pro" panose="02060609030202000504" pitchFamily="49" charset="0"/>
              </a:rPr>
              <a:t>StreamingContext</a:t>
            </a:r>
            <a:r>
              <a:rPr lang="en-US" dirty="0">
                <a:solidFill>
                  <a:schemeClr val="accent1"/>
                </a:solidFill>
              </a:rPr>
              <a:t> </a:t>
            </a:r>
            <a:r>
              <a:rPr lang="en-US" dirty="0" smtClean="0">
                <a:solidFill>
                  <a:schemeClr val="accent1"/>
                </a:solidFill>
              </a:rPr>
              <a:t>API</a:t>
            </a:r>
            <a:endParaRPr lang="en-US" dirty="0">
              <a:solidFill>
                <a:schemeClr val="accent1"/>
              </a:solidFill>
            </a:endParaRPr>
          </a:p>
        </p:txBody>
      </p:sp>
      <p:sp>
        <p:nvSpPr>
          <p:cNvPr id="9" name="TextBox 8"/>
          <p:cNvSpPr txBox="1"/>
          <p:nvPr/>
        </p:nvSpPr>
        <p:spPr>
          <a:xfrm>
            <a:off x="4475395" y="3973656"/>
            <a:ext cx="3038475" cy="646331"/>
          </a:xfrm>
          <a:prstGeom prst="rect">
            <a:avLst/>
          </a:prstGeom>
          <a:noFill/>
        </p:spPr>
        <p:txBody>
          <a:bodyPr wrap="square" rtlCol="0">
            <a:spAutoFit/>
          </a:bodyPr>
          <a:lstStyle/>
          <a:p>
            <a:r>
              <a:rPr lang="en-US" dirty="0" smtClean="0">
                <a:solidFill>
                  <a:schemeClr val="accent1"/>
                </a:solidFill>
              </a:rPr>
              <a:t>Requires linking against extra dependencies</a:t>
            </a:r>
            <a:endParaRPr lang="en-US" dirty="0">
              <a:solidFill>
                <a:schemeClr val="accent1"/>
              </a:solidFill>
            </a:endParaRPr>
          </a:p>
        </p:txBody>
      </p:sp>
      <p:sp>
        <p:nvSpPr>
          <p:cNvPr id="10" name="Title 1"/>
          <p:cNvSpPr txBox="1">
            <a:spLocks/>
          </p:cNvSpPr>
          <p:nvPr/>
        </p:nvSpPr>
        <p:spPr>
          <a:xfrm>
            <a:off x="8614028" y="1827521"/>
            <a:ext cx="2195542" cy="6697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Custom</a:t>
            </a:r>
            <a:endParaRPr lang="en-US" sz="3600" dirty="0"/>
          </a:p>
        </p:txBody>
      </p:sp>
      <p:pic>
        <p:nvPicPr>
          <p:cNvPr id="11"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367300" y="1213288"/>
            <a:ext cx="614233" cy="614233"/>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8614028" y="2582411"/>
            <a:ext cx="3062267" cy="369332"/>
          </a:xfrm>
          <a:prstGeom prst="rect">
            <a:avLst/>
          </a:prstGeom>
          <a:noFill/>
        </p:spPr>
        <p:txBody>
          <a:bodyPr wrap="square" rtlCol="0">
            <a:spAutoFit/>
          </a:bodyPr>
          <a:lstStyle/>
          <a:p>
            <a:pPr marL="285750" indent="-285750">
              <a:buFontTx/>
              <a:buChar char="-"/>
            </a:pPr>
            <a:r>
              <a:rPr lang="en-US" dirty="0" smtClean="0"/>
              <a:t>Anywhere</a:t>
            </a:r>
            <a:endParaRPr lang="en-US" dirty="0"/>
          </a:p>
        </p:txBody>
      </p:sp>
      <p:sp>
        <p:nvSpPr>
          <p:cNvPr id="13" name="TextBox 12"/>
          <p:cNvSpPr txBox="1"/>
          <p:nvPr/>
        </p:nvSpPr>
        <p:spPr>
          <a:xfrm>
            <a:off x="8313970" y="3973655"/>
            <a:ext cx="3038475" cy="646331"/>
          </a:xfrm>
          <a:prstGeom prst="rect">
            <a:avLst/>
          </a:prstGeom>
          <a:noFill/>
        </p:spPr>
        <p:txBody>
          <a:bodyPr wrap="square" rtlCol="0">
            <a:spAutoFit/>
          </a:bodyPr>
          <a:lstStyle/>
          <a:p>
            <a:r>
              <a:rPr lang="en-US" dirty="0" smtClean="0">
                <a:solidFill>
                  <a:schemeClr val="accent1"/>
                </a:solidFill>
              </a:rPr>
              <a:t>Requires implementing user-defined receiver</a:t>
            </a:r>
            <a:endParaRPr lang="en-US" dirty="0">
              <a:solidFill>
                <a:schemeClr val="accent1"/>
              </a:solidFill>
            </a:endParaRPr>
          </a:p>
        </p:txBody>
      </p:sp>
    </p:spTree>
    <p:extLst>
      <p:ext uri="{BB962C8B-B14F-4D97-AF65-F5344CB8AC3E}">
        <p14:creationId xmlns:p14="http://schemas.microsoft.com/office/powerpoint/2010/main" xmlns="" val="533649160"/>
      </p:ext>
    </p:extLst>
  </p:cSld>
  <p:clrMapOvr>
    <a:masterClrMapping/>
  </p:clrMapOvr>
  <p:transition>
    <p:push dir="u"/>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18751" y="163176"/>
            <a:ext cx="614233" cy="614233"/>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2171700" y="569961"/>
            <a:ext cx="7343266" cy="6001873"/>
          </a:xfrm>
          <a:prstGeom prst="rect">
            <a:avLst/>
          </a:prstGeom>
        </p:spPr>
      </p:pic>
      <p:pic>
        <p:nvPicPr>
          <p:cNvPr id="4" name="Picture 3"/>
          <p:cNvPicPr>
            <a:picLocks noChangeAspect="1"/>
          </p:cNvPicPr>
          <p:nvPr/>
        </p:nvPicPr>
        <p:blipFill>
          <a:blip r:embed="rId6"/>
          <a:stretch>
            <a:fillRect/>
          </a:stretch>
        </p:blipFill>
        <p:spPr>
          <a:xfrm>
            <a:off x="273137" y="163176"/>
            <a:ext cx="1355770" cy="1347793"/>
          </a:xfrm>
          <a:prstGeom prst="rect">
            <a:avLst/>
          </a:prstGeom>
        </p:spPr>
      </p:pic>
    </p:spTree>
    <p:extLst>
      <p:ext uri="{BB962C8B-B14F-4D97-AF65-F5344CB8AC3E}">
        <p14:creationId xmlns:p14="http://schemas.microsoft.com/office/powerpoint/2010/main" xmlns="" val="1660000916"/>
      </p:ext>
    </p:extLst>
  </p:cSld>
  <p:clrMapOvr>
    <a:masterClrMapping/>
  </p:clrMapOvr>
  <p:transition>
    <p:push dir="u"/>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7" descr="https://cdn3.iconfinder.com/data/icons/macosxstyle/macosxstyle_png/512/Intranet.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418751" y="163176"/>
            <a:ext cx="614233" cy="614233"/>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2029333" y="667095"/>
            <a:ext cx="8133333" cy="5523809"/>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43415" y="237898"/>
            <a:ext cx="691681" cy="1079022"/>
          </a:xfrm>
          <a:prstGeom prst="rect">
            <a:avLst/>
          </a:prstGeom>
        </p:spPr>
      </p:pic>
    </p:spTree>
    <p:extLst>
      <p:ext uri="{BB962C8B-B14F-4D97-AF65-F5344CB8AC3E}">
        <p14:creationId xmlns:p14="http://schemas.microsoft.com/office/powerpoint/2010/main" xmlns="" val="2383746235"/>
      </p:ext>
    </p:extLst>
  </p:cSld>
  <p:clrMapOvr>
    <a:masterClrMapping/>
  </p:clrMapOvr>
  <p:transition>
    <p:push dir="u"/>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Arrow Connector 1"/>
          <p:cNvCxnSpPr>
            <a:stCxn id="22" idx="2"/>
            <a:endCxn id="23" idx="0"/>
          </p:cNvCxnSpPr>
          <p:nvPr/>
        </p:nvCxnSpPr>
        <p:spPr>
          <a:xfrm>
            <a:off x="6912444" y="4389315"/>
            <a:ext cx="8708" cy="463354"/>
          </a:xfrm>
          <a:prstGeom prst="straightConnector1">
            <a:avLst/>
          </a:prstGeom>
          <a:ln w="15875">
            <a:solidFill>
              <a:srgbClr val="1B709B"/>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1"/>
          <p:cNvSpPr txBox="1">
            <a:spLocks/>
          </p:cNvSpPr>
          <p:nvPr/>
        </p:nvSpPr>
        <p:spPr>
          <a:xfrm>
            <a:off x="2647407" y="354602"/>
            <a:ext cx="7076066" cy="60308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Transformations on DStreams</a:t>
            </a:r>
            <a:endParaRPr lang="en-US" dirty="0"/>
          </a:p>
        </p:txBody>
      </p:sp>
      <p:sp>
        <p:nvSpPr>
          <p:cNvPr id="4" name="TextBox 3"/>
          <p:cNvSpPr txBox="1"/>
          <p:nvPr/>
        </p:nvSpPr>
        <p:spPr>
          <a:xfrm>
            <a:off x="1384664" y="1445623"/>
            <a:ext cx="1915885"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map(   )</a:t>
            </a:r>
            <a:endParaRPr lang="en-US" dirty="0">
              <a:latin typeface="Anonymous Pro" panose="02060609030202000504" pitchFamily="49" charset="0"/>
              <a:ea typeface="Anonymous Pro" panose="02060609030202000504" pitchFamily="49" charset="0"/>
            </a:endParaRPr>
          </a:p>
        </p:txBody>
      </p:sp>
      <p:sp>
        <p:nvSpPr>
          <p:cNvPr id="5" name="TextBox 4"/>
          <p:cNvSpPr txBox="1"/>
          <p:nvPr/>
        </p:nvSpPr>
        <p:spPr>
          <a:xfrm>
            <a:off x="3365863" y="2677886"/>
            <a:ext cx="1915885"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flatMap</a:t>
            </a:r>
            <a:r>
              <a:rPr lang="en-US" dirty="0" smtClean="0">
                <a:latin typeface="Anonymous Pro" panose="02060609030202000504" pitchFamily="49" charset="0"/>
                <a:ea typeface="Anonymous Pro" panose="02060609030202000504" pitchFamily="49" charset="0"/>
              </a:rPr>
              <a:t>(   )</a:t>
            </a:r>
            <a:endParaRPr lang="en-US" dirty="0">
              <a:latin typeface="Anonymous Pro" panose="02060609030202000504" pitchFamily="49" charset="0"/>
              <a:ea typeface="Anonymous Pro" panose="02060609030202000504" pitchFamily="49" charset="0"/>
            </a:endParaRPr>
          </a:p>
        </p:txBody>
      </p:sp>
      <p:sp>
        <p:nvSpPr>
          <p:cNvPr id="6" name="TextBox 5"/>
          <p:cNvSpPr txBox="1"/>
          <p:nvPr/>
        </p:nvSpPr>
        <p:spPr>
          <a:xfrm>
            <a:off x="6723018" y="3483429"/>
            <a:ext cx="1915885"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filter(   )</a:t>
            </a:r>
            <a:endParaRPr lang="en-US" dirty="0">
              <a:latin typeface="Anonymous Pro" panose="02060609030202000504" pitchFamily="49" charset="0"/>
              <a:ea typeface="Anonymous Pro" panose="02060609030202000504" pitchFamily="49" charset="0"/>
            </a:endParaRPr>
          </a:p>
        </p:txBody>
      </p:sp>
      <p:sp>
        <p:nvSpPr>
          <p:cNvPr id="7" name="TextBox 6"/>
          <p:cNvSpPr txBox="1"/>
          <p:nvPr/>
        </p:nvSpPr>
        <p:spPr>
          <a:xfrm>
            <a:off x="2647406" y="4398085"/>
            <a:ext cx="2778033"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repartition(</a:t>
            </a:r>
            <a:r>
              <a:rPr lang="en-US" sz="1000" dirty="0" err="1" smtClean="0">
                <a:solidFill>
                  <a:schemeClr val="accent1"/>
                </a:solidFill>
                <a:latin typeface="Anonymous Pro" panose="02060609030202000504" pitchFamily="49" charset="0"/>
                <a:ea typeface="Anonymous Pro" panose="02060609030202000504" pitchFamily="49" charset="0"/>
              </a:rPr>
              <a:t>numPartitions</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pic>
        <p:nvPicPr>
          <p:cNvPr id="8" name="Picture 7"/>
          <p:cNvPicPr>
            <a:picLocks noChangeAspect="1"/>
          </p:cNvPicPr>
          <p:nvPr/>
        </p:nvPicPr>
        <p:blipFill>
          <a:blip r:embed="rId4"/>
          <a:stretch>
            <a:fillRect/>
          </a:stretch>
        </p:blipFill>
        <p:spPr>
          <a:xfrm>
            <a:off x="2002885" y="1501361"/>
            <a:ext cx="304885" cy="304885"/>
          </a:xfrm>
          <a:prstGeom prst="rect">
            <a:avLst/>
          </a:prstGeom>
        </p:spPr>
      </p:pic>
      <p:pic>
        <p:nvPicPr>
          <p:cNvPr id="9" name="Picture 8"/>
          <p:cNvPicPr>
            <a:picLocks noChangeAspect="1"/>
          </p:cNvPicPr>
          <p:nvPr/>
        </p:nvPicPr>
        <p:blipFill>
          <a:blip r:embed="rId4"/>
          <a:stretch>
            <a:fillRect/>
          </a:stretch>
        </p:blipFill>
        <p:spPr>
          <a:xfrm>
            <a:off x="4497891" y="2710109"/>
            <a:ext cx="304885" cy="304885"/>
          </a:xfrm>
          <a:prstGeom prst="rect">
            <a:avLst/>
          </a:prstGeom>
        </p:spPr>
      </p:pic>
      <p:pic>
        <p:nvPicPr>
          <p:cNvPr id="10" name="Picture 9"/>
          <p:cNvPicPr>
            <a:picLocks noChangeAspect="1"/>
          </p:cNvPicPr>
          <p:nvPr/>
        </p:nvPicPr>
        <p:blipFill>
          <a:blip r:embed="rId4"/>
          <a:stretch>
            <a:fillRect/>
          </a:stretch>
        </p:blipFill>
        <p:spPr>
          <a:xfrm>
            <a:off x="7715796" y="3541779"/>
            <a:ext cx="304885" cy="304885"/>
          </a:xfrm>
          <a:prstGeom prst="rect">
            <a:avLst/>
          </a:prstGeom>
        </p:spPr>
      </p:pic>
      <p:sp>
        <p:nvSpPr>
          <p:cNvPr id="11" name="TextBox 10"/>
          <p:cNvSpPr txBox="1"/>
          <p:nvPr/>
        </p:nvSpPr>
        <p:spPr>
          <a:xfrm>
            <a:off x="8638903" y="2035892"/>
            <a:ext cx="2778033"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union(</a:t>
            </a:r>
            <a:r>
              <a:rPr lang="en-US" sz="1000" dirty="0" err="1" smtClean="0">
                <a:solidFill>
                  <a:schemeClr val="accent1"/>
                </a:solidFill>
                <a:latin typeface="Anonymous Pro" panose="02060609030202000504" pitchFamily="49" charset="0"/>
                <a:ea typeface="Anonymous Pro" panose="02060609030202000504" pitchFamily="49" charset="0"/>
              </a:rPr>
              <a:t>otherStream</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12" name="TextBox 11"/>
          <p:cNvSpPr txBox="1"/>
          <p:nvPr/>
        </p:nvSpPr>
        <p:spPr>
          <a:xfrm>
            <a:off x="8965475" y="4767417"/>
            <a:ext cx="1915885"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count()</a:t>
            </a:r>
            <a:endParaRPr lang="en-US" dirty="0">
              <a:latin typeface="Anonymous Pro" panose="02060609030202000504" pitchFamily="49" charset="0"/>
              <a:ea typeface="Anonymous Pro" panose="02060609030202000504" pitchFamily="49" charset="0"/>
            </a:endParaRPr>
          </a:p>
        </p:txBody>
      </p:sp>
      <p:sp>
        <p:nvSpPr>
          <p:cNvPr id="13" name="TextBox 12"/>
          <p:cNvSpPr txBox="1"/>
          <p:nvPr/>
        </p:nvSpPr>
        <p:spPr>
          <a:xfrm>
            <a:off x="5425439" y="1621580"/>
            <a:ext cx="1915885"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reduce(   )</a:t>
            </a:r>
            <a:endParaRPr lang="en-US" dirty="0">
              <a:latin typeface="Anonymous Pro" panose="02060609030202000504" pitchFamily="49" charset="0"/>
              <a:ea typeface="Anonymous Pro" panose="02060609030202000504" pitchFamily="49" charset="0"/>
            </a:endParaRPr>
          </a:p>
        </p:txBody>
      </p:sp>
      <p:pic>
        <p:nvPicPr>
          <p:cNvPr id="14" name="Picture 13"/>
          <p:cNvPicPr>
            <a:picLocks noChangeAspect="1"/>
          </p:cNvPicPr>
          <p:nvPr/>
        </p:nvPicPr>
        <p:blipFill>
          <a:blip r:embed="rId4"/>
          <a:stretch>
            <a:fillRect/>
          </a:stretch>
        </p:blipFill>
        <p:spPr>
          <a:xfrm>
            <a:off x="6418217" y="1679930"/>
            <a:ext cx="304885" cy="304885"/>
          </a:xfrm>
          <a:prstGeom prst="rect">
            <a:avLst/>
          </a:prstGeom>
        </p:spPr>
      </p:pic>
      <p:sp>
        <p:nvSpPr>
          <p:cNvPr id="15" name="TextBox 14"/>
          <p:cNvSpPr txBox="1"/>
          <p:nvPr/>
        </p:nvSpPr>
        <p:spPr>
          <a:xfrm>
            <a:off x="5562662" y="5913378"/>
            <a:ext cx="201599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countByValue</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16" name="TextBox 15"/>
          <p:cNvSpPr txBox="1"/>
          <p:nvPr/>
        </p:nvSpPr>
        <p:spPr>
          <a:xfrm>
            <a:off x="844774" y="5255353"/>
            <a:ext cx="331792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reduceAByKey</a:t>
            </a:r>
            <a:r>
              <a:rPr lang="en-US" dirty="0" smtClean="0">
                <a:latin typeface="Anonymous Pro" panose="02060609030202000504" pitchFamily="49" charset="0"/>
                <a:ea typeface="Anonymous Pro" panose="02060609030202000504" pitchFamily="49" charset="0"/>
              </a:rPr>
              <a:t>(   ,</a:t>
            </a:r>
            <a:r>
              <a:rPr lang="en-US" sz="1050" dirty="0" smtClean="0">
                <a:solidFill>
                  <a:schemeClr val="accent1"/>
                </a:solidFill>
                <a:latin typeface="Anonymous Pro" panose="02060609030202000504" pitchFamily="49" charset="0"/>
                <a:ea typeface="Anonymous Pro" panose="02060609030202000504" pitchFamily="49" charset="0"/>
              </a:rPr>
              <a:t>[</a:t>
            </a:r>
            <a:r>
              <a:rPr lang="en-US" sz="1050" dirty="0" err="1" smtClean="0">
                <a:solidFill>
                  <a:schemeClr val="accent1"/>
                </a:solidFill>
                <a:latin typeface="Anonymous Pro" panose="02060609030202000504" pitchFamily="49" charset="0"/>
                <a:ea typeface="Anonymous Pro" panose="02060609030202000504" pitchFamily="49" charset="0"/>
              </a:rPr>
              <a:t>numTasks</a:t>
            </a:r>
            <a:r>
              <a:rPr lang="en-US" sz="1050" dirty="0" smtClean="0">
                <a:solidFill>
                  <a:schemeClr val="accent1"/>
                </a:solidFill>
                <a:latin typeface="Anonymous Pro" panose="02060609030202000504" pitchFamily="49" charset="0"/>
                <a:ea typeface="Anonymous Pro" panose="02060609030202000504" pitchFamily="49" charset="0"/>
              </a:rPr>
              <a:t>]</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pic>
        <p:nvPicPr>
          <p:cNvPr id="17" name="Picture 16"/>
          <p:cNvPicPr>
            <a:picLocks noChangeAspect="1"/>
          </p:cNvPicPr>
          <p:nvPr/>
        </p:nvPicPr>
        <p:blipFill>
          <a:blip r:embed="rId4"/>
          <a:stretch>
            <a:fillRect/>
          </a:stretch>
        </p:blipFill>
        <p:spPr>
          <a:xfrm>
            <a:off x="2568941" y="5322412"/>
            <a:ext cx="304885" cy="304885"/>
          </a:xfrm>
          <a:prstGeom prst="rect">
            <a:avLst/>
          </a:prstGeom>
        </p:spPr>
      </p:pic>
      <p:sp>
        <p:nvSpPr>
          <p:cNvPr id="18" name="TextBox 17"/>
          <p:cNvSpPr txBox="1"/>
          <p:nvPr/>
        </p:nvSpPr>
        <p:spPr>
          <a:xfrm>
            <a:off x="622595" y="3477332"/>
            <a:ext cx="2660534"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join(</a:t>
            </a:r>
            <a:r>
              <a:rPr lang="en-US" sz="1050" dirty="0" err="1" smtClean="0">
                <a:solidFill>
                  <a:schemeClr val="accent1"/>
                </a:solidFill>
                <a:latin typeface="Anonymous Pro" panose="02060609030202000504" pitchFamily="49" charset="0"/>
                <a:ea typeface="Anonymous Pro" panose="02060609030202000504" pitchFamily="49" charset="0"/>
              </a:rPr>
              <a:t>otherStream</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a:t>
            </a:r>
            <a:r>
              <a:rPr lang="en-US" sz="1050" dirty="0" err="1" smtClean="0">
                <a:solidFill>
                  <a:schemeClr val="accent1"/>
                </a:solidFill>
                <a:latin typeface="Anonymous Pro" panose="02060609030202000504" pitchFamily="49" charset="0"/>
                <a:ea typeface="Anonymous Pro" panose="02060609030202000504" pitchFamily="49" charset="0"/>
              </a:rPr>
              <a:t>numTasks</a:t>
            </a:r>
            <a:r>
              <a:rPr lang="en-US" sz="1050" dirty="0" smtClean="0">
                <a:solidFill>
                  <a:schemeClr val="accent1"/>
                </a:solidFill>
                <a:latin typeface="Anonymous Pro" panose="02060609030202000504" pitchFamily="49" charset="0"/>
                <a:ea typeface="Anonymous Pro" panose="02060609030202000504" pitchFamily="49" charset="0"/>
              </a:rPr>
              <a:t>]</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19" name="TextBox 18"/>
          <p:cNvSpPr txBox="1"/>
          <p:nvPr/>
        </p:nvSpPr>
        <p:spPr>
          <a:xfrm>
            <a:off x="8795657" y="3694221"/>
            <a:ext cx="3000100"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cogroup</a:t>
            </a:r>
            <a:r>
              <a:rPr lang="en-US" dirty="0" smtClean="0">
                <a:latin typeface="Anonymous Pro" panose="02060609030202000504" pitchFamily="49" charset="0"/>
                <a:ea typeface="Anonymous Pro" panose="02060609030202000504" pitchFamily="49" charset="0"/>
              </a:rPr>
              <a:t>(</a:t>
            </a:r>
            <a:r>
              <a:rPr lang="en-US" sz="1050" dirty="0" err="1" smtClean="0">
                <a:solidFill>
                  <a:schemeClr val="accent1"/>
                </a:solidFill>
                <a:latin typeface="Anonymous Pro" panose="02060609030202000504" pitchFamily="49" charset="0"/>
                <a:ea typeface="Anonymous Pro" panose="02060609030202000504" pitchFamily="49" charset="0"/>
              </a:rPr>
              <a:t>otherStream</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a:t>
            </a:r>
            <a:r>
              <a:rPr lang="en-US" sz="1050" dirty="0" err="1" smtClean="0">
                <a:solidFill>
                  <a:schemeClr val="accent1"/>
                </a:solidFill>
                <a:latin typeface="Anonymous Pro" panose="02060609030202000504" pitchFamily="49" charset="0"/>
                <a:ea typeface="Anonymous Pro" panose="02060609030202000504" pitchFamily="49" charset="0"/>
              </a:rPr>
              <a:t>numTasks</a:t>
            </a:r>
            <a:r>
              <a:rPr lang="en-US" sz="1050" dirty="0" smtClean="0">
                <a:solidFill>
                  <a:schemeClr val="accent1"/>
                </a:solidFill>
                <a:latin typeface="Anonymous Pro" panose="02060609030202000504" pitchFamily="49" charset="0"/>
                <a:ea typeface="Anonymous Pro" panose="02060609030202000504" pitchFamily="49" charset="0"/>
              </a:rPr>
              <a:t>]</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20" name="TextBox 19"/>
          <p:cNvSpPr txBox="1"/>
          <p:nvPr/>
        </p:nvSpPr>
        <p:spPr>
          <a:xfrm>
            <a:off x="6104796" y="4420861"/>
            <a:ext cx="2150930" cy="369332"/>
          </a:xfrm>
          <a:prstGeom prst="rect">
            <a:avLst/>
          </a:prstGeom>
          <a:noFill/>
        </p:spPr>
        <p:txBody>
          <a:bodyPr wrap="square" rtlCol="0">
            <a:spAutoFit/>
          </a:bodyPr>
          <a:lstStyle/>
          <a:p>
            <a:r>
              <a:rPr lang="en-US" dirty="0" smtClean="0">
                <a:solidFill>
                  <a:srgbClr val="FFCC33"/>
                </a:solidFill>
                <a:latin typeface="Anonymous Pro" panose="02060609030202000504" pitchFamily="49" charset="0"/>
                <a:ea typeface="Anonymous Pro" panose="02060609030202000504" pitchFamily="49" charset="0"/>
              </a:rPr>
              <a:t>transform(   )</a:t>
            </a:r>
            <a:endParaRPr lang="en-US" dirty="0">
              <a:solidFill>
                <a:srgbClr val="FFCC33"/>
              </a:solidFill>
              <a:latin typeface="Anonymous Pro" panose="02060609030202000504" pitchFamily="49" charset="0"/>
              <a:ea typeface="Anonymous Pro" panose="02060609030202000504" pitchFamily="49" charset="0"/>
            </a:endParaRPr>
          </a:p>
        </p:txBody>
      </p:sp>
      <p:pic>
        <p:nvPicPr>
          <p:cNvPr id="21" name="Picture 20"/>
          <p:cNvPicPr>
            <a:picLocks noChangeAspect="1"/>
          </p:cNvPicPr>
          <p:nvPr/>
        </p:nvPicPr>
        <p:blipFill>
          <a:blip r:embed="rId4"/>
          <a:stretch>
            <a:fillRect/>
          </a:stretch>
        </p:blipFill>
        <p:spPr>
          <a:xfrm>
            <a:off x="7480583" y="4479950"/>
            <a:ext cx="304885" cy="304885"/>
          </a:xfrm>
          <a:prstGeom prst="rect">
            <a:avLst/>
          </a:prstGeom>
        </p:spPr>
      </p:pic>
      <p:sp>
        <p:nvSpPr>
          <p:cNvPr id="22" name="Rectangle 21"/>
          <p:cNvSpPr/>
          <p:nvPr/>
        </p:nvSpPr>
        <p:spPr>
          <a:xfrm>
            <a:off x="6561950" y="4142761"/>
            <a:ext cx="700987" cy="246554"/>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23" name="Rectangle 22"/>
          <p:cNvSpPr/>
          <p:nvPr/>
        </p:nvSpPr>
        <p:spPr>
          <a:xfrm>
            <a:off x="6570658" y="4852669"/>
            <a:ext cx="700987" cy="246554"/>
          </a:xfrm>
          <a:prstGeom prst="rect">
            <a:avLst/>
          </a:prstGeom>
          <a:solidFill>
            <a:schemeClr val="accent5">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24" name="TextBox 23"/>
          <p:cNvSpPr txBox="1"/>
          <p:nvPr/>
        </p:nvSpPr>
        <p:spPr>
          <a:xfrm>
            <a:off x="204651" y="2364716"/>
            <a:ext cx="2965269" cy="369332"/>
          </a:xfrm>
          <a:prstGeom prst="rect">
            <a:avLst/>
          </a:prstGeom>
          <a:noFill/>
        </p:spPr>
        <p:txBody>
          <a:bodyPr wrap="square" rtlCol="0">
            <a:spAutoFit/>
          </a:bodyPr>
          <a:lstStyle/>
          <a:p>
            <a:r>
              <a:rPr lang="en-US" dirty="0" smtClean="0">
                <a:solidFill>
                  <a:srgbClr val="FD7049"/>
                </a:solidFill>
                <a:latin typeface="Anonymous Pro" panose="02060609030202000504" pitchFamily="49" charset="0"/>
                <a:ea typeface="Anonymous Pro" panose="02060609030202000504" pitchFamily="49" charset="0"/>
              </a:rPr>
              <a:t>updateStateByKey(   )</a:t>
            </a:r>
            <a:endParaRPr lang="en-US" dirty="0">
              <a:solidFill>
                <a:srgbClr val="FD7049"/>
              </a:solidFill>
              <a:latin typeface="Anonymous Pro" panose="02060609030202000504" pitchFamily="49" charset="0"/>
              <a:ea typeface="Anonymous Pro" panose="02060609030202000504" pitchFamily="49" charset="0"/>
            </a:endParaRPr>
          </a:p>
        </p:txBody>
      </p:sp>
      <p:pic>
        <p:nvPicPr>
          <p:cNvPr id="25" name="Picture 24"/>
          <p:cNvPicPr>
            <a:picLocks noChangeAspect="1"/>
          </p:cNvPicPr>
          <p:nvPr/>
        </p:nvPicPr>
        <p:blipFill>
          <a:blip r:embed="rId4"/>
          <a:stretch>
            <a:fillRect/>
          </a:stretch>
        </p:blipFill>
        <p:spPr>
          <a:xfrm>
            <a:off x="2460043" y="2400870"/>
            <a:ext cx="304885" cy="304885"/>
          </a:xfrm>
          <a:prstGeom prst="rect">
            <a:avLst/>
          </a:prstGeom>
        </p:spPr>
      </p:pic>
      <p:sp>
        <p:nvSpPr>
          <p:cNvPr id="26" name="TextBox 25"/>
          <p:cNvSpPr txBox="1"/>
          <p:nvPr/>
        </p:nvSpPr>
        <p:spPr>
          <a:xfrm>
            <a:off x="2828087" y="2277313"/>
            <a:ext cx="278674" cy="400110"/>
          </a:xfrm>
          <a:prstGeom prst="rect">
            <a:avLst/>
          </a:prstGeom>
          <a:noFill/>
        </p:spPr>
        <p:txBody>
          <a:bodyPr wrap="square" rtlCol="0">
            <a:spAutoFit/>
          </a:bodyPr>
          <a:lstStyle/>
          <a:p>
            <a:r>
              <a:rPr lang="en-US" sz="2000" dirty="0" smtClean="0">
                <a:solidFill>
                  <a:srgbClr val="FFFF00"/>
                </a:solidFill>
              </a:rPr>
              <a:t>*</a:t>
            </a:r>
            <a:endParaRPr lang="en-US" sz="2000" dirty="0">
              <a:solidFill>
                <a:srgbClr val="FFFF00"/>
              </a:solidFill>
            </a:endParaRPr>
          </a:p>
        </p:txBody>
      </p:sp>
    </p:spTree>
    <p:extLst>
      <p:ext uri="{BB962C8B-B14F-4D97-AF65-F5344CB8AC3E}">
        <p14:creationId xmlns:p14="http://schemas.microsoft.com/office/powerpoint/2010/main" xmlns="" val="3139409162"/>
      </p:ext>
    </p:extLst>
  </p:cSld>
  <p:clrMapOvr>
    <a:masterClrMapping/>
  </p:clrMapOvr>
  <p:transition>
    <p:push dir="u"/>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2647406" y="354602"/>
            <a:ext cx="7532913" cy="60308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Output Operations on DStreams</a:t>
            </a:r>
            <a:endParaRPr lang="en-US" dirty="0"/>
          </a:p>
        </p:txBody>
      </p:sp>
      <p:sp>
        <p:nvSpPr>
          <p:cNvPr id="3" name="TextBox 2"/>
          <p:cNvSpPr txBox="1"/>
          <p:nvPr/>
        </p:nvSpPr>
        <p:spPr>
          <a:xfrm>
            <a:off x="1462952" y="1515545"/>
            <a:ext cx="1184454" cy="369332"/>
          </a:xfrm>
          <a:prstGeom prst="rect">
            <a:avLst/>
          </a:prstGeom>
          <a:noFill/>
        </p:spPr>
        <p:txBody>
          <a:bodyPr wrap="square" rtlCol="0">
            <a:spAutoFit/>
          </a:bodyPr>
          <a:lstStyle/>
          <a:p>
            <a:r>
              <a:rPr lang="en-US" dirty="0" smtClean="0">
                <a:latin typeface="Anonymous Pro" panose="02060609030202000504" pitchFamily="49" charset="0"/>
                <a:ea typeface="Anonymous Pro" panose="02060609030202000504" pitchFamily="49" charset="0"/>
              </a:rPr>
              <a:t>print()</a:t>
            </a:r>
            <a:endParaRPr lang="en-US" dirty="0">
              <a:latin typeface="Anonymous Pro" panose="02060609030202000504" pitchFamily="49" charset="0"/>
              <a:ea typeface="Anonymous Pro" panose="02060609030202000504" pitchFamily="49" charset="0"/>
            </a:endParaRPr>
          </a:p>
        </p:txBody>
      </p:sp>
      <p:sp>
        <p:nvSpPr>
          <p:cNvPr id="4" name="TextBox 3"/>
          <p:cNvSpPr txBox="1"/>
          <p:nvPr/>
        </p:nvSpPr>
        <p:spPr>
          <a:xfrm>
            <a:off x="1458596" y="2654805"/>
            <a:ext cx="433260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saveAsTextFile</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prefix</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 [suffix]</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5" name="TextBox 4"/>
          <p:cNvSpPr txBox="1"/>
          <p:nvPr/>
        </p:nvSpPr>
        <p:spPr>
          <a:xfrm>
            <a:off x="8944565" y="2316428"/>
            <a:ext cx="2305594" cy="369332"/>
          </a:xfrm>
          <a:prstGeom prst="rect">
            <a:avLst/>
          </a:prstGeom>
          <a:noFill/>
        </p:spPr>
        <p:txBody>
          <a:bodyPr wrap="square" rtlCol="0">
            <a:spAutoFit/>
          </a:bodyPr>
          <a:lstStyle/>
          <a:p>
            <a:r>
              <a:rPr lang="en-US" dirty="0" err="1" smtClean="0">
                <a:solidFill>
                  <a:srgbClr val="FFCC33"/>
                </a:solidFill>
                <a:latin typeface="Anonymous Pro" panose="02060609030202000504" pitchFamily="49" charset="0"/>
                <a:ea typeface="Anonymous Pro" panose="02060609030202000504" pitchFamily="49" charset="0"/>
              </a:rPr>
              <a:t>foreachRDD</a:t>
            </a:r>
            <a:r>
              <a:rPr lang="en-US" dirty="0" smtClean="0">
                <a:solidFill>
                  <a:srgbClr val="FFCC33"/>
                </a:solidFill>
                <a:latin typeface="Anonymous Pro" panose="02060609030202000504" pitchFamily="49" charset="0"/>
                <a:ea typeface="Anonymous Pro" panose="02060609030202000504" pitchFamily="49" charset="0"/>
              </a:rPr>
              <a:t>(   )</a:t>
            </a:r>
            <a:endParaRPr lang="en-US" dirty="0">
              <a:solidFill>
                <a:srgbClr val="FFCC33"/>
              </a:solidFill>
              <a:latin typeface="Anonymous Pro" panose="02060609030202000504" pitchFamily="49" charset="0"/>
              <a:ea typeface="Anonymous Pro" panose="02060609030202000504" pitchFamily="49" charset="0"/>
            </a:endParaRPr>
          </a:p>
        </p:txBody>
      </p:sp>
      <p:sp>
        <p:nvSpPr>
          <p:cNvPr id="6" name="TextBox 5"/>
          <p:cNvSpPr txBox="1"/>
          <p:nvPr/>
        </p:nvSpPr>
        <p:spPr>
          <a:xfrm>
            <a:off x="3921199" y="3794065"/>
            <a:ext cx="433260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saveAsObjectFiles</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prefix</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 [suffix]</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sp>
        <p:nvSpPr>
          <p:cNvPr id="7" name="TextBox 6"/>
          <p:cNvSpPr txBox="1"/>
          <p:nvPr/>
        </p:nvSpPr>
        <p:spPr>
          <a:xfrm>
            <a:off x="5764759" y="5522138"/>
            <a:ext cx="4332603" cy="369332"/>
          </a:xfrm>
          <a:prstGeom prst="rect">
            <a:avLst/>
          </a:prstGeom>
          <a:noFill/>
        </p:spPr>
        <p:txBody>
          <a:bodyPr wrap="square" rtlCol="0">
            <a:spAutoFit/>
          </a:bodyPr>
          <a:lstStyle/>
          <a:p>
            <a:r>
              <a:rPr lang="en-US" dirty="0" err="1" smtClean="0">
                <a:latin typeface="Anonymous Pro" panose="02060609030202000504" pitchFamily="49" charset="0"/>
                <a:ea typeface="Anonymous Pro" panose="02060609030202000504" pitchFamily="49" charset="0"/>
              </a:rPr>
              <a:t>saveAsHadoopFiles</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prefix</a:t>
            </a:r>
            <a:r>
              <a:rPr lang="en-US" dirty="0" smtClean="0">
                <a:latin typeface="Anonymous Pro" panose="02060609030202000504" pitchFamily="49" charset="0"/>
                <a:ea typeface="Anonymous Pro" panose="02060609030202000504" pitchFamily="49" charset="0"/>
              </a:rPr>
              <a:t>,</a:t>
            </a:r>
            <a:r>
              <a:rPr lang="en-US" sz="1050" dirty="0" smtClean="0">
                <a:solidFill>
                  <a:schemeClr val="accent1"/>
                </a:solidFill>
                <a:latin typeface="Anonymous Pro" panose="02060609030202000504" pitchFamily="49" charset="0"/>
                <a:ea typeface="Anonymous Pro" panose="02060609030202000504" pitchFamily="49" charset="0"/>
              </a:rPr>
              <a:t> [suffix]</a:t>
            </a:r>
            <a:r>
              <a:rPr lang="en-US" dirty="0" smtClean="0">
                <a:latin typeface="Anonymous Pro" panose="02060609030202000504" pitchFamily="49" charset="0"/>
                <a:ea typeface="Anonymous Pro" panose="02060609030202000504" pitchFamily="49" charset="0"/>
              </a:rPr>
              <a:t>)</a:t>
            </a:r>
            <a:endParaRPr lang="en-US" dirty="0">
              <a:latin typeface="Anonymous Pro" panose="02060609030202000504" pitchFamily="49" charset="0"/>
              <a:ea typeface="Anonymous Pro" panose="02060609030202000504" pitchFamily="49" charset="0"/>
            </a:endParaRPr>
          </a:p>
        </p:txBody>
      </p:sp>
      <p:pic>
        <p:nvPicPr>
          <p:cNvPr id="8" name="Picture 7"/>
          <p:cNvPicPr>
            <a:picLocks noChangeAspect="1"/>
          </p:cNvPicPr>
          <p:nvPr/>
        </p:nvPicPr>
        <p:blipFill>
          <a:blip r:embed="rId4"/>
          <a:stretch>
            <a:fillRect/>
          </a:stretch>
        </p:blipFill>
        <p:spPr>
          <a:xfrm>
            <a:off x="10448884" y="2380875"/>
            <a:ext cx="304885" cy="304885"/>
          </a:xfrm>
          <a:prstGeom prst="rect">
            <a:avLst/>
          </a:prstGeom>
        </p:spPr>
      </p:pic>
    </p:spTree>
    <p:extLst>
      <p:ext uri="{BB962C8B-B14F-4D97-AF65-F5344CB8AC3E}">
        <p14:creationId xmlns:p14="http://schemas.microsoft.com/office/powerpoint/2010/main" xmlns="" val="1829432506"/>
      </p:ext>
    </p:extLst>
  </p:cSld>
  <p:clrMapOvr>
    <a:masterClrMapping/>
  </p:clrMapOvr>
  <p:transition>
    <p:push dir="u"/>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036640" y="5897395"/>
            <a:ext cx="3810532" cy="64779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908836" y="2143760"/>
            <a:ext cx="2066139" cy="2066139"/>
          </a:xfrm>
          <a:prstGeom prst="rect">
            <a:avLst/>
          </a:prstGeom>
        </p:spPr>
      </p:pic>
    </p:spTree>
    <p:extLst>
      <p:ext uri="{BB962C8B-B14F-4D97-AF65-F5344CB8AC3E}">
        <p14:creationId xmlns:p14="http://schemas.microsoft.com/office/powerpoint/2010/main" xmlns="" val="406131114"/>
      </p:ext>
    </p:extLst>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extBox 2"/>
          <p:cNvSpPr txBox="1"/>
          <p:nvPr/>
        </p:nvSpPr>
        <p:spPr>
          <a:xfrm>
            <a:off x="1499583" y="1141328"/>
            <a:ext cx="3118912" cy="523220"/>
          </a:xfrm>
          <a:prstGeom prst="rect">
            <a:avLst/>
          </a:prstGeom>
          <a:noFill/>
        </p:spPr>
        <p:txBody>
          <a:bodyPr wrap="square" rtlCol="0">
            <a:spAutoFit/>
          </a:bodyPr>
          <a:lstStyle/>
          <a:p>
            <a:r>
              <a:rPr lang="en-US" sz="2800" dirty="0" smtClean="0">
                <a:solidFill>
                  <a:schemeClr val="accent4"/>
                </a:solidFill>
              </a:rPr>
              <a:t>NoSQL battles</a:t>
            </a:r>
            <a:endParaRPr lang="en-US" sz="2800" dirty="0">
              <a:solidFill>
                <a:schemeClr val="accent4"/>
              </a:solidFill>
            </a:endParaRPr>
          </a:p>
        </p:txBody>
      </p:sp>
      <p:sp>
        <p:nvSpPr>
          <p:cNvPr id="5" name="Title 1"/>
          <p:cNvSpPr txBox="1">
            <a:spLocks/>
          </p:cNvSpPr>
          <p:nvPr/>
        </p:nvSpPr>
        <p:spPr>
          <a:xfrm>
            <a:off x="316310" y="251258"/>
            <a:ext cx="7510333"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Storage vs Processing wars</a:t>
            </a:r>
            <a:endParaRPr lang="en-US" sz="3600" dirty="0"/>
          </a:p>
        </p:txBody>
      </p:sp>
      <p:sp>
        <p:nvSpPr>
          <p:cNvPr id="6" name="TextBox 5"/>
          <p:cNvSpPr txBox="1"/>
          <p:nvPr/>
        </p:nvSpPr>
        <p:spPr>
          <a:xfrm>
            <a:off x="7401854" y="1156388"/>
            <a:ext cx="3118912" cy="523220"/>
          </a:xfrm>
          <a:prstGeom prst="rect">
            <a:avLst/>
          </a:prstGeom>
          <a:noFill/>
        </p:spPr>
        <p:txBody>
          <a:bodyPr wrap="square" rtlCol="0">
            <a:spAutoFit/>
          </a:bodyPr>
          <a:lstStyle/>
          <a:p>
            <a:r>
              <a:rPr lang="en-US" sz="2800" dirty="0" smtClean="0">
                <a:solidFill>
                  <a:schemeClr val="accent3"/>
                </a:solidFill>
              </a:rPr>
              <a:t>Compute battles</a:t>
            </a:r>
            <a:endParaRPr lang="en-US" sz="2800" dirty="0">
              <a:solidFill>
                <a:schemeClr val="accent3"/>
              </a:solidFill>
            </a:endParaRPr>
          </a:p>
        </p:txBody>
      </p:sp>
      <p:cxnSp>
        <p:nvCxnSpPr>
          <p:cNvPr id="7" name="Straight Connector 6"/>
          <p:cNvCxnSpPr/>
          <p:nvPr/>
        </p:nvCxnSpPr>
        <p:spPr>
          <a:xfrm>
            <a:off x="6245817" y="1417998"/>
            <a:ext cx="0" cy="46263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1227725">
            <a:off x="328189" y="2897198"/>
            <a:ext cx="2758699" cy="369332"/>
          </a:xfrm>
          <a:prstGeom prst="rect">
            <a:avLst/>
          </a:prstGeom>
          <a:noFill/>
        </p:spPr>
        <p:txBody>
          <a:bodyPr wrap="square" rtlCol="0">
            <a:spAutoFit/>
          </a:bodyPr>
          <a:lstStyle/>
          <a:p>
            <a:r>
              <a:rPr lang="en-US" dirty="0" err="1" smtClean="0"/>
              <a:t>HBase</a:t>
            </a:r>
            <a:r>
              <a:rPr lang="en-US" dirty="0" smtClean="0"/>
              <a:t> vs </a:t>
            </a:r>
            <a:r>
              <a:rPr lang="en-US" dirty="0" err="1" smtClean="0"/>
              <a:t>Cassanrdra</a:t>
            </a:r>
            <a:endParaRPr lang="en-US" dirty="0"/>
          </a:p>
        </p:txBody>
      </p:sp>
      <p:sp>
        <p:nvSpPr>
          <p:cNvPr id="9" name="TextBox 8"/>
          <p:cNvSpPr txBox="1"/>
          <p:nvPr/>
        </p:nvSpPr>
        <p:spPr>
          <a:xfrm rot="351480">
            <a:off x="2661812" y="2240053"/>
            <a:ext cx="2758699" cy="369332"/>
          </a:xfrm>
          <a:prstGeom prst="rect">
            <a:avLst/>
          </a:prstGeom>
          <a:noFill/>
        </p:spPr>
        <p:txBody>
          <a:bodyPr wrap="square" rtlCol="0">
            <a:spAutoFit/>
          </a:bodyPr>
          <a:lstStyle/>
          <a:p>
            <a:r>
              <a:rPr lang="en-US" dirty="0" smtClean="0"/>
              <a:t>Relational vs NoSQL</a:t>
            </a:r>
            <a:endParaRPr lang="en-US" dirty="0"/>
          </a:p>
        </p:txBody>
      </p:sp>
      <p:sp>
        <p:nvSpPr>
          <p:cNvPr id="10" name="TextBox 9"/>
          <p:cNvSpPr txBox="1"/>
          <p:nvPr/>
        </p:nvSpPr>
        <p:spPr>
          <a:xfrm rot="415102">
            <a:off x="2310614" y="3738240"/>
            <a:ext cx="3521721" cy="369332"/>
          </a:xfrm>
          <a:prstGeom prst="rect">
            <a:avLst/>
          </a:prstGeom>
          <a:noFill/>
        </p:spPr>
        <p:txBody>
          <a:bodyPr wrap="square" rtlCol="0">
            <a:spAutoFit/>
          </a:bodyPr>
          <a:lstStyle/>
          <a:p>
            <a:r>
              <a:rPr lang="en-US" dirty="0" err="1" smtClean="0"/>
              <a:t>Redis</a:t>
            </a:r>
            <a:r>
              <a:rPr lang="en-US" dirty="0" smtClean="0"/>
              <a:t> vs </a:t>
            </a:r>
            <a:r>
              <a:rPr lang="en-US" dirty="0" err="1" smtClean="0"/>
              <a:t>Memcached</a:t>
            </a:r>
            <a:r>
              <a:rPr lang="en-US" dirty="0" smtClean="0"/>
              <a:t> vs </a:t>
            </a:r>
            <a:r>
              <a:rPr lang="en-US" dirty="0" err="1" smtClean="0"/>
              <a:t>Riak</a:t>
            </a:r>
            <a:endParaRPr lang="en-US" dirty="0"/>
          </a:p>
        </p:txBody>
      </p:sp>
      <p:sp>
        <p:nvSpPr>
          <p:cNvPr id="11" name="TextBox 10"/>
          <p:cNvSpPr txBox="1"/>
          <p:nvPr/>
        </p:nvSpPr>
        <p:spPr>
          <a:xfrm rot="21227725">
            <a:off x="242941" y="4893063"/>
            <a:ext cx="4814451" cy="369332"/>
          </a:xfrm>
          <a:prstGeom prst="rect">
            <a:avLst/>
          </a:prstGeom>
          <a:noFill/>
        </p:spPr>
        <p:txBody>
          <a:bodyPr wrap="square" rtlCol="0">
            <a:spAutoFit/>
          </a:bodyPr>
          <a:lstStyle/>
          <a:p>
            <a:r>
              <a:rPr lang="en-US" dirty="0" smtClean="0"/>
              <a:t>MongoDB vs </a:t>
            </a:r>
            <a:r>
              <a:rPr lang="en-US" dirty="0" err="1" smtClean="0"/>
              <a:t>CouchDB</a:t>
            </a:r>
            <a:r>
              <a:rPr lang="en-US" dirty="0" smtClean="0"/>
              <a:t> vs </a:t>
            </a:r>
            <a:r>
              <a:rPr lang="en-US" dirty="0" err="1" smtClean="0"/>
              <a:t>Couchbase</a:t>
            </a:r>
            <a:endParaRPr lang="en-US" dirty="0"/>
          </a:p>
        </p:txBody>
      </p:sp>
      <p:sp>
        <p:nvSpPr>
          <p:cNvPr id="13" name="TextBox 12"/>
          <p:cNvSpPr txBox="1"/>
          <p:nvPr/>
        </p:nvSpPr>
        <p:spPr>
          <a:xfrm rot="351480">
            <a:off x="8590851" y="2091289"/>
            <a:ext cx="2758699" cy="369332"/>
          </a:xfrm>
          <a:prstGeom prst="rect">
            <a:avLst/>
          </a:prstGeom>
          <a:noFill/>
        </p:spPr>
        <p:txBody>
          <a:bodyPr wrap="square" rtlCol="0">
            <a:spAutoFit/>
          </a:bodyPr>
          <a:lstStyle/>
          <a:p>
            <a:r>
              <a:rPr lang="en-US" dirty="0" err="1" smtClean="0"/>
              <a:t>MapReduce</a:t>
            </a:r>
            <a:r>
              <a:rPr lang="en-US" dirty="0" smtClean="0"/>
              <a:t> vs Spark</a:t>
            </a:r>
            <a:endParaRPr lang="en-US" dirty="0"/>
          </a:p>
        </p:txBody>
      </p:sp>
      <p:sp>
        <p:nvSpPr>
          <p:cNvPr id="14" name="TextBox 13"/>
          <p:cNvSpPr txBox="1"/>
          <p:nvPr/>
        </p:nvSpPr>
        <p:spPr>
          <a:xfrm rot="21227725">
            <a:off x="6403649" y="2791575"/>
            <a:ext cx="3557010" cy="369332"/>
          </a:xfrm>
          <a:prstGeom prst="rect">
            <a:avLst/>
          </a:prstGeom>
          <a:noFill/>
        </p:spPr>
        <p:txBody>
          <a:bodyPr wrap="square" rtlCol="0">
            <a:spAutoFit/>
          </a:bodyPr>
          <a:lstStyle/>
          <a:p>
            <a:r>
              <a:rPr lang="en-US" dirty="0" smtClean="0"/>
              <a:t>Spark Streaming vs Storm</a:t>
            </a:r>
            <a:endParaRPr lang="en-US" dirty="0"/>
          </a:p>
        </p:txBody>
      </p:sp>
      <p:sp>
        <p:nvSpPr>
          <p:cNvPr id="15" name="TextBox 14"/>
          <p:cNvSpPr txBox="1"/>
          <p:nvPr/>
        </p:nvSpPr>
        <p:spPr>
          <a:xfrm rot="415102">
            <a:off x="8130480" y="3932188"/>
            <a:ext cx="3521721" cy="369332"/>
          </a:xfrm>
          <a:prstGeom prst="rect">
            <a:avLst/>
          </a:prstGeom>
          <a:noFill/>
        </p:spPr>
        <p:txBody>
          <a:bodyPr wrap="square" rtlCol="0">
            <a:spAutoFit/>
          </a:bodyPr>
          <a:lstStyle/>
          <a:p>
            <a:r>
              <a:rPr lang="en-US" dirty="0" smtClean="0"/>
              <a:t>Hive vs Spark SQL vs Impala</a:t>
            </a:r>
            <a:endParaRPr lang="en-US" dirty="0"/>
          </a:p>
        </p:txBody>
      </p:sp>
      <p:sp>
        <p:nvSpPr>
          <p:cNvPr id="16" name="TextBox 15"/>
          <p:cNvSpPr txBox="1"/>
          <p:nvPr/>
        </p:nvSpPr>
        <p:spPr>
          <a:xfrm rot="21227725">
            <a:off x="6700112" y="4912138"/>
            <a:ext cx="3557010" cy="369332"/>
          </a:xfrm>
          <a:prstGeom prst="rect">
            <a:avLst/>
          </a:prstGeom>
          <a:noFill/>
        </p:spPr>
        <p:txBody>
          <a:bodyPr wrap="square" rtlCol="0">
            <a:spAutoFit/>
          </a:bodyPr>
          <a:lstStyle/>
          <a:p>
            <a:r>
              <a:rPr lang="en-US" dirty="0" smtClean="0"/>
              <a:t>Mahout vs MLlib vs H20</a:t>
            </a:r>
            <a:endParaRPr lang="en-US" dirty="0"/>
          </a:p>
        </p:txBody>
      </p:sp>
      <p:sp>
        <p:nvSpPr>
          <p:cNvPr id="17" name="TextBox 16"/>
          <p:cNvSpPr txBox="1"/>
          <p:nvPr/>
        </p:nvSpPr>
        <p:spPr>
          <a:xfrm>
            <a:off x="2301191" y="1581501"/>
            <a:ext cx="1223263" cy="369332"/>
          </a:xfrm>
          <a:prstGeom prst="rect">
            <a:avLst/>
          </a:prstGeom>
          <a:noFill/>
        </p:spPr>
        <p:txBody>
          <a:bodyPr wrap="square" rtlCol="0">
            <a:spAutoFit/>
          </a:bodyPr>
          <a:lstStyle/>
          <a:p>
            <a:r>
              <a:rPr lang="en-US" dirty="0" smtClean="0">
                <a:solidFill>
                  <a:schemeClr val="accent4"/>
                </a:solidFill>
              </a:rPr>
              <a:t>(then)</a:t>
            </a:r>
            <a:endParaRPr lang="en-US" dirty="0">
              <a:solidFill>
                <a:schemeClr val="accent4"/>
              </a:solidFill>
            </a:endParaRPr>
          </a:p>
        </p:txBody>
      </p:sp>
      <p:sp>
        <p:nvSpPr>
          <p:cNvPr id="18" name="TextBox 17"/>
          <p:cNvSpPr txBox="1"/>
          <p:nvPr/>
        </p:nvSpPr>
        <p:spPr>
          <a:xfrm>
            <a:off x="8668077" y="1558086"/>
            <a:ext cx="1223263" cy="369332"/>
          </a:xfrm>
          <a:prstGeom prst="rect">
            <a:avLst/>
          </a:prstGeom>
          <a:noFill/>
        </p:spPr>
        <p:txBody>
          <a:bodyPr wrap="square" rtlCol="0">
            <a:spAutoFit/>
          </a:bodyPr>
          <a:lstStyle/>
          <a:p>
            <a:r>
              <a:rPr lang="en-US" dirty="0" smtClean="0">
                <a:solidFill>
                  <a:schemeClr val="accent3"/>
                </a:solidFill>
              </a:rPr>
              <a:t>(now)</a:t>
            </a:r>
            <a:endParaRPr lang="en-US" dirty="0">
              <a:solidFill>
                <a:schemeClr val="accent3"/>
              </a:solidFill>
            </a:endParaRPr>
          </a:p>
        </p:txBody>
      </p:sp>
      <p:sp>
        <p:nvSpPr>
          <p:cNvPr id="19" name="TextBox 18"/>
          <p:cNvSpPr txBox="1"/>
          <p:nvPr/>
        </p:nvSpPr>
        <p:spPr>
          <a:xfrm rot="21227725">
            <a:off x="753876" y="6006534"/>
            <a:ext cx="2758699" cy="369332"/>
          </a:xfrm>
          <a:prstGeom prst="rect">
            <a:avLst/>
          </a:prstGeom>
          <a:noFill/>
        </p:spPr>
        <p:txBody>
          <a:bodyPr wrap="square" rtlCol="0">
            <a:spAutoFit/>
          </a:bodyPr>
          <a:lstStyle/>
          <a:p>
            <a:r>
              <a:rPr lang="en-US" dirty="0" err="1" smtClean="0"/>
              <a:t>Solr</a:t>
            </a:r>
            <a:r>
              <a:rPr lang="en-US" dirty="0" smtClean="0"/>
              <a:t> vs </a:t>
            </a:r>
            <a:r>
              <a:rPr lang="en-US" dirty="0" err="1" smtClean="0"/>
              <a:t>Elasticsearch</a:t>
            </a:r>
            <a:endParaRPr lang="en-US" dirty="0">
              <a:solidFill>
                <a:srgbClr val="FE5224"/>
              </a:solidFill>
            </a:endParaRPr>
          </a:p>
        </p:txBody>
      </p:sp>
      <p:sp>
        <p:nvSpPr>
          <p:cNvPr id="20" name="TextBox 19"/>
          <p:cNvSpPr txBox="1"/>
          <p:nvPr/>
        </p:nvSpPr>
        <p:spPr>
          <a:xfrm rot="351480">
            <a:off x="2938689" y="5273726"/>
            <a:ext cx="2726026" cy="646331"/>
          </a:xfrm>
          <a:prstGeom prst="rect">
            <a:avLst/>
          </a:prstGeom>
          <a:noFill/>
        </p:spPr>
        <p:txBody>
          <a:bodyPr wrap="square" rtlCol="0">
            <a:spAutoFit/>
          </a:bodyPr>
          <a:lstStyle/>
          <a:p>
            <a:r>
              <a:rPr lang="en-US" dirty="0" smtClean="0"/>
              <a:t>Neo4j vs Titan vs </a:t>
            </a:r>
            <a:r>
              <a:rPr lang="en-US" dirty="0" err="1" smtClean="0"/>
              <a:t>Giraph</a:t>
            </a:r>
            <a:r>
              <a:rPr lang="en-US" dirty="0" smtClean="0"/>
              <a:t> vs </a:t>
            </a:r>
            <a:r>
              <a:rPr lang="en-US" dirty="0" err="1" smtClean="0"/>
              <a:t>OrientDB</a:t>
            </a:r>
            <a:endParaRPr lang="en-US" dirty="0"/>
          </a:p>
        </p:txBody>
      </p:sp>
    </p:spTree>
    <p:extLst>
      <p:ext uri="{BB962C8B-B14F-4D97-AF65-F5344CB8AC3E}">
        <p14:creationId xmlns:p14="http://schemas.microsoft.com/office/powerpoint/2010/main" xmlns="" val="1780567530"/>
      </p:ext>
    </p:extLst>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extBox 2"/>
          <p:cNvSpPr txBox="1"/>
          <p:nvPr/>
        </p:nvSpPr>
        <p:spPr>
          <a:xfrm>
            <a:off x="1499583" y="1141328"/>
            <a:ext cx="3118912" cy="523220"/>
          </a:xfrm>
          <a:prstGeom prst="rect">
            <a:avLst/>
          </a:prstGeom>
          <a:noFill/>
        </p:spPr>
        <p:txBody>
          <a:bodyPr wrap="square" rtlCol="0">
            <a:spAutoFit/>
          </a:bodyPr>
          <a:lstStyle/>
          <a:p>
            <a:r>
              <a:rPr lang="en-US" sz="2800" dirty="0" smtClean="0">
                <a:solidFill>
                  <a:schemeClr val="accent4"/>
                </a:solidFill>
              </a:rPr>
              <a:t>NoSQL battles</a:t>
            </a:r>
            <a:endParaRPr lang="en-US" sz="2800" dirty="0">
              <a:solidFill>
                <a:schemeClr val="accent4"/>
              </a:solidFill>
            </a:endParaRPr>
          </a:p>
        </p:txBody>
      </p:sp>
      <p:sp>
        <p:nvSpPr>
          <p:cNvPr id="5" name="Title 1"/>
          <p:cNvSpPr txBox="1">
            <a:spLocks/>
          </p:cNvSpPr>
          <p:nvPr/>
        </p:nvSpPr>
        <p:spPr>
          <a:xfrm>
            <a:off x="316310" y="251258"/>
            <a:ext cx="7510333"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Storage vs Processing wars</a:t>
            </a:r>
            <a:endParaRPr lang="en-US" sz="3600" dirty="0"/>
          </a:p>
        </p:txBody>
      </p:sp>
      <p:sp>
        <p:nvSpPr>
          <p:cNvPr id="6" name="TextBox 5"/>
          <p:cNvSpPr txBox="1"/>
          <p:nvPr/>
        </p:nvSpPr>
        <p:spPr>
          <a:xfrm>
            <a:off x="7401854" y="1156388"/>
            <a:ext cx="3118912" cy="523220"/>
          </a:xfrm>
          <a:prstGeom prst="rect">
            <a:avLst/>
          </a:prstGeom>
          <a:noFill/>
        </p:spPr>
        <p:txBody>
          <a:bodyPr wrap="square" rtlCol="0">
            <a:spAutoFit/>
          </a:bodyPr>
          <a:lstStyle/>
          <a:p>
            <a:r>
              <a:rPr lang="en-US" sz="2800" dirty="0" smtClean="0">
                <a:solidFill>
                  <a:schemeClr val="accent3"/>
                </a:solidFill>
              </a:rPr>
              <a:t>Compute battles</a:t>
            </a:r>
            <a:endParaRPr lang="en-US" sz="2800" dirty="0">
              <a:solidFill>
                <a:schemeClr val="accent3"/>
              </a:solidFill>
            </a:endParaRPr>
          </a:p>
        </p:txBody>
      </p:sp>
      <p:cxnSp>
        <p:nvCxnSpPr>
          <p:cNvPr id="7" name="Straight Connector 6"/>
          <p:cNvCxnSpPr/>
          <p:nvPr/>
        </p:nvCxnSpPr>
        <p:spPr>
          <a:xfrm>
            <a:off x="6245817" y="1417998"/>
            <a:ext cx="0" cy="46263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1227725">
            <a:off x="328189" y="2897198"/>
            <a:ext cx="2758699" cy="369332"/>
          </a:xfrm>
          <a:prstGeom prst="rect">
            <a:avLst/>
          </a:prstGeom>
          <a:noFill/>
        </p:spPr>
        <p:txBody>
          <a:bodyPr wrap="square" rtlCol="0">
            <a:spAutoFit/>
          </a:bodyPr>
          <a:lstStyle/>
          <a:p>
            <a:r>
              <a:rPr lang="en-US" dirty="0" err="1" smtClean="0"/>
              <a:t>HBase</a:t>
            </a:r>
            <a:r>
              <a:rPr lang="en-US" dirty="0" smtClean="0"/>
              <a:t> vs </a:t>
            </a:r>
            <a:r>
              <a:rPr lang="en-US" dirty="0" err="1" smtClean="0">
                <a:solidFill>
                  <a:srgbClr val="FE5224"/>
                </a:solidFill>
              </a:rPr>
              <a:t>Cassanrdra</a:t>
            </a:r>
            <a:endParaRPr lang="en-US" dirty="0">
              <a:solidFill>
                <a:srgbClr val="FE5224"/>
              </a:solidFill>
            </a:endParaRPr>
          </a:p>
        </p:txBody>
      </p:sp>
      <p:sp>
        <p:nvSpPr>
          <p:cNvPr id="9" name="TextBox 8"/>
          <p:cNvSpPr txBox="1"/>
          <p:nvPr/>
        </p:nvSpPr>
        <p:spPr>
          <a:xfrm rot="351480">
            <a:off x="2661812" y="2240053"/>
            <a:ext cx="2758699" cy="369332"/>
          </a:xfrm>
          <a:prstGeom prst="rect">
            <a:avLst/>
          </a:prstGeom>
          <a:noFill/>
        </p:spPr>
        <p:txBody>
          <a:bodyPr wrap="square" rtlCol="0">
            <a:spAutoFit/>
          </a:bodyPr>
          <a:lstStyle/>
          <a:p>
            <a:r>
              <a:rPr lang="en-US" dirty="0" smtClean="0">
                <a:solidFill>
                  <a:srgbClr val="FE5224"/>
                </a:solidFill>
              </a:rPr>
              <a:t>Relational</a:t>
            </a:r>
            <a:r>
              <a:rPr lang="en-US" dirty="0" smtClean="0"/>
              <a:t> vs </a:t>
            </a:r>
            <a:r>
              <a:rPr lang="en-US" dirty="0" smtClean="0">
                <a:solidFill>
                  <a:srgbClr val="FE5224"/>
                </a:solidFill>
              </a:rPr>
              <a:t>NoSQL</a:t>
            </a:r>
            <a:endParaRPr lang="en-US" dirty="0">
              <a:solidFill>
                <a:srgbClr val="FE5224"/>
              </a:solidFill>
            </a:endParaRPr>
          </a:p>
        </p:txBody>
      </p:sp>
      <p:sp>
        <p:nvSpPr>
          <p:cNvPr id="10" name="TextBox 9"/>
          <p:cNvSpPr txBox="1"/>
          <p:nvPr/>
        </p:nvSpPr>
        <p:spPr>
          <a:xfrm rot="415102">
            <a:off x="2310614" y="3738240"/>
            <a:ext cx="3521721" cy="369332"/>
          </a:xfrm>
          <a:prstGeom prst="rect">
            <a:avLst/>
          </a:prstGeom>
          <a:noFill/>
        </p:spPr>
        <p:txBody>
          <a:bodyPr wrap="square" rtlCol="0">
            <a:spAutoFit/>
          </a:bodyPr>
          <a:lstStyle/>
          <a:p>
            <a:r>
              <a:rPr lang="en-US" dirty="0" err="1" smtClean="0">
                <a:solidFill>
                  <a:srgbClr val="FE5224"/>
                </a:solidFill>
              </a:rPr>
              <a:t>Redis</a:t>
            </a:r>
            <a:r>
              <a:rPr lang="en-US" dirty="0" smtClean="0">
                <a:solidFill>
                  <a:srgbClr val="FE5224"/>
                </a:solidFill>
              </a:rPr>
              <a:t> </a:t>
            </a:r>
            <a:r>
              <a:rPr lang="en-US" dirty="0" smtClean="0"/>
              <a:t>vs </a:t>
            </a:r>
            <a:r>
              <a:rPr lang="en-US" dirty="0" err="1" smtClean="0">
                <a:solidFill>
                  <a:srgbClr val="FE5224"/>
                </a:solidFill>
              </a:rPr>
              <a:t>Memcached</a:t>
            </a:r>
            <a:r>
              <a:rPr lang="en-US" dirty="0" smtClean="0">
                <a:solidFill>
                  <a:srgbClr val="FE5224"/>
                </a:solidFill>
              </a:rPr>
              <a:t> </a:t>
            </a:r>
            <a:r>
              <a:rPr lang="en-US" dirty="0" smtClean="0"/>
              <a:t>vs </a:t>
            </a:r>
            <a:r>
              <a:rPr lang="en-US" dirty="0" err="1" smtClean="0"/>
              <a:t>Riak</a:t>
            </a:r>
            <a:endParaRPr lang="en-US" dirty="0"/>
          </a:p>
        </p:txBody>
      </p:sp>
      <p:sp>
        <p:nvSpPr>
          <p:cNvPr id="11" name="TextBox 10"/>
          <p:cNvSpPr txBox="1"/>
          <p:nvPr/>
        </p:nvSpPr>
        <p:spPr>
          <a:xfrm rot="21227725">
            <a:off x="64828" y="4585612"/>
            <a:ext cx="4814451" cy="369332"/>
          </a:xfrm>
          <a:prstGeom prst="rect">
            <a:avLst/>
          </a:prstGeom>
          <a:noFill/>
        </p:spPr>
        <p:txBody>
          <a:bodyPr wrap="square" rtlCol="0">
            <a:spAutoFit/>
          </a:bodyPr>
          <a:lstStyle/>
          <a:p>
            <a:r>
              <a:rPr lang="en-US" dirty="0" smtClean="0">
                <a:solidFill>
                  <a:srgbClr val="FE5224"/>
                </a:solidFill>
              </a:rPr>
              <a:t>MongoDB</a:t>
            </a:r>
            <a:r>
              <a:rPr lang="en-US" dirty="0" smtClean="0"/>
              <a:t> vs </a:t>
            </a:r>
            <a:r>
              <a:rPr lang="en-US" dirty="0" err="1" smtClean="0"/>
              <a:t>CouchDB</a:t>
            </a:r>
            <a:r>
              <a:rPr lang="en-US" dirty="0" smtClean="0"/>
              <a:t> vs </a:t>
            </a:r>
            <a:r>
              <a:rPr lang="en-US" dirty="0" err="1" smtClean="0"/>
              <a:t>Couchbase</a:t>
            </a:r>
            <a:endParaRPr lang="en-US" dirty="0"/>
          </a:p>
        </p:txBody>
      </p:sp>
      <p:sp>
        <p:nvSpPr>
          <p:cNvPr id="12" name="TextBox 11"/>
          <p:cNvSpPr txBox="1"/>
          <p:nvPr/>
        </p:nvSpPr>
        <p:spPr>
          <a:xfrm rot="351480">
            <a:off x="2938689" y="5273726"/>
            <a:ext cx="2726026" cy="646331"/>
          </a:xfrm>
          <a:prstGeom prst="rect">
            <a:avLst/>
          </a:prstGeom>
          <a:noFill/>
        </p:spPr>
        <p:txBody>
          <a:bodyPr wrap="square" rtlCol="0">
            <a:spAutoFit/>
          </a:bodyPr>
          <a:lstStyle/>
          <a:p>
            <a:r>
              <a:rPr lang="en-US" dirty="0" smtClean="0">
                <a:solidFill>
                  <a:srgbClr val="FE5224"/>
                </a:solidFill>
              </a:rPr>
              <a:t>Neo4j</a:t>
            </a:r>
            <a:r>
              <a:rPr lang="en-US" dirty="0" smtClean="0"/>
              <a:t> vs Titan vs </a:t>
            </a:r>
            <a:r>
              <a:rPr lang="en-US" dirty="0" err="1" smtClean="0"/>
              <a:t>Giraph</a:t>
            </a:r>
            <a:r>
              <a:rPr lang="en-US" dirty="0" smtClean="0"/>
              <a:t> vs </a:t>
            </a:r>
            <a:r>
              <a:rPr lang="en-US" dirty="0" err="1" smtClean="0"/>
              <a:t>OrientDB</a:t>
            </a:r>
            <a:endParaRPr lang="en-US" dirty="0"/>
          </a:p>
        </p:txBody>
      </p:sp>
      <p:sp>
        <p:nvSpPr>
          <p:cNvPr id="13" name="TextBox 12"/>
          <p:cNvSpPr txBox="1"/>
          <p:nvPr/>
        </p:nvSpPr>
        <p:spPr>
          <a:xfrm rot="351480">
            <a:off x="8590851" y="2091289"/>
            <a:ext cx="2758699" cy="369332"/>
          </a:xfrm>
          <a:prstGeom prst="rect">
            <a:avLst/>
          </a:prstGeom>
          <a:noFill/>
        </p:spPr>
        <p:txBody>
          <a:bodyPr wrap="square" rtlCol="0">
            <a:spAutoFit/>
          </a:bodyPr>
          <a:lstStyle/>
          <a:p>
            <a:r>
              <a:rPr lang="en-US" dirty="0" err="1" smtClean="0"/>
              <a:t>MapReduce</a:t>
            </a:r>
            <a:r>
              <a:rPr lang="en-US" dirty="0" smtClean="0"/>
              <a:t> vs </a:t>
            </a:r>
            <a:r>
              <a:rPr lang="en-US" dirty="0" smtClean="0">
                <a:solidFill>
                  <a:srgbClr val="FE5224"/>
                </a:solidFill>
              </a:rPr>
              <a:t>Spark</a:t>
            </a:r>
            <a:endParaRPr lang="en-US" dirty="0">
              <a:solidFill>
                <a:srgbClr val="FE5224"/>
              </a:solidFill>
            </a:endParaRPr>
          </a:p>
        </p:txBody>
      </p:sp>
      <p:sp>
        <p:nvSpPr>
          <p:cNvPr id="14" name="TextBox 13"/>
          <p:cNvSpPr txBox="1"/>
          <p:nvPr/>
        </p:nvSpPr>
        <p:spPr>
          <a:xfrm rot="21227725">
            <a:off x="6403649" y="2791575"/>
            <a:ext cx="3557010" cy="369332"/>
          </a:xfrm>
          <a:prstGeom prst="rect">
            <a:avLst/>
          </a:prstGeom>
          <a:noFill/>
        </p:spPr>
        <p:txBody>
          <a:bodyPr wrap="square" rtlCol="0">
            <a:spAutoFit/>
          </a:bodyPr>
          <a:lstStyle/>
          <a:p>
            <a:r>
              <a:rPr lang="en-US" dirty="0" smtClean="0"/>
              <a:t>Spark Streaming vs Storm</a:t>
            </a:r>
            <a:endParaRPr lang="en-US" dirty="0"/>
          </a:p>
        </p:txBody>
      </p:sp>
      <p:sp>
        <p:nvSpPr>
          <p:cNvPr id="15" name="TextBox 14"/>
          <p:cNvSpPr txBox="1"/>
          <p:nvPr/>
        </p:nvSpPr>
        <p:spPr>
          <a:xfrm rot="415102">
            <a:off x="8130480" y="3932188"/>
            <a:ext cx="3521721" cy="369332"/>
          </a:xfrm>
          <a:prstGeom prst="rect">
            <a:avLst/>
          </a:prstGeom>
          <a:noFill/>
        </p:spPr>
        <p:txBody>
          <a:bodyPr wrap="square" rtlCol="0">
            <a:spAutoFit/>
          </a:bodyPr>
          <a:lstStyle/>
          <a:p>
            <a:r>
              <a:rPr lang="en-US" dirty="0" smtClean="0"/>
              <a:t>Hive vs Spark SQL vs Impala</a:t>
            </a:r>
            <a:endParaRPr lang="en-US" dirty="0"/>
          </a:p>
        </p:txBody>
      </p:sp>
      <p:sp>
        <p:nvSpPr>
          <p:cNvPr id="16" name="TextBox 15"/>
          <p:cNvSpPr txBox="1"/>
          <p:nvPr/>
        </p:nvSpPr>
        <p:spPr>
          <a:xfrm rot="21227725">
            <a:off x="6700112" y="4912138"/>
            <a:ext cx="3557010" cy="369332"/>
          </a:xfrm>
          <a:prstGeom prst="rect">
            <a:avLst/>
          </a:prstGeom>
          <a:noFill/>
        </p:spPr>
        <p:txBody>
          <a:bodyPr wrap="square" rtlCol="0">
            <a:spAutoFit/>
          </a:bodyPr>
          <a:lstStyle/>
          <a:p>
            <a:r>
              <a:rPr lang="en-US" dirty="0" smtClean="0"/>
              <a:t>Mahout vs MLlib vs H20</a:t>
            </a:r>
            <a:endParaRPr lang="en-US" dirty="0"/>
          </a:p>
        </p:txBody>
      </p:sp>
      <p:sp>
        <p:nvSpPr>
          <p:cNvPr id="17" name="TextBox 16"/>
          <p:cNvSpPr txBox="1"/>
          <p:nvPr/>
        </p:nvSpPr>
        <p:spPr>
          <a:xfrm>
            <a:off x="2301191" y="1581501"/>
            <a:ext cx="1223263" cy="369332"/>
          </a:xfrm>
          <a:prstGeom prst="rect">
            <a:avLst/>
          </a:prstGeom>
          <a:noFill/>
        </p:spPr>
        <p:txBody>
          <a:bodyPr wrap="square" rtlCol="0">
            <a:spAutoFit/>
          </a:bodyPr>
          <a:lstStyle/>
          <a:p>
            <a:r>
              <a:rPr lang="en-US" dirty="0" smtClean="0">
                <a:solidFill>
                  <a:schemeClr val="accent4"/>
                </a:solidFill>
              </a:rPr>
              <a:t>(then)</a:t>
            </a:r>
            <a:endParaRPr lang="en-US" dirty="0">
              <a:solidFill>
                <a:schemeClr val="accent4"/>
              </a:solidFill>
            </a:endParaRPr>
          </a:p>
        </p:txBody>
      </p:sp>
      <p:sp>
        <p:nvSpPr>
          <p:cNvPr id="18" name="TextBox 17"/>
          <p:cNvSpPr txBox="1"/>
          <p:nvPr/>
        </p:nvSpPr>
        <p:spPr>
          <a:xfrm>
            <a:off x="8668077" y="1558086"/>
            <a:ext cx="1223263" cy="369332"/>
          </a:xfrm>
          <a:prstGeom prst="rect">
            <a:avLst/>
          </a:prstGeom>
          <a:noFill/>
        </p:spPr>
        <p:txBody>
          <a:bodyPr wrap="square" rtlCol="0">
            <a:spAutoFit/>
          </a:bodyPr>
          <a:lstStyle/>
          <a:p>
            <a:r>
              <a:rPr lang="en-US" dirty="0" smtClean="0">
                <a:solidFill>
                  <a:schemeClr val="accent3"/>
                </a:solidFill>
              </a:rPr>
              <a:t>(now)</a:t>
            </a:r>
            <a:endParaRPr lang="en-US" dirty="0">
              <a:solidFill>
                <a:schemeClr val="accent3"/>
              </a:solidFill>
            </a:endParaRPr>
          </a:p>
        </p:txBody>
      </p:sp>
      <p:sp>
        <p:nvSpPr>
          <p:cNvPr id="19" name="TextBox 18"/>
          <p:cNvSpPr txBox="1"/>
          <p:nvPr/>
        </p:nvSpPr>
        <p:spPr>
          <a:xfrm rot="21227725">
            <a:off x="753876" y="6006534"/>
            <a:ext cx="2758699" cy="369332"/>
          </a:xfrm>
          <a:prstGeom prst="rect">
            <a:avLst/>
          </a:prstGeom>
          <a:noFill/>
        </p:spPr>
        <p:txBody>
          <a:bodyPr wrap="square" rtlCol="0">
            <a:spAutoFit/>
          </a:bodyPr>
          <a:lstStyle/>
          <a:p>
            <a:r>
              <a:rPr lang="en-US" dirty="0" err="1" smtClean="0">
                <a:solidFill>
                  <a:srgbClr val="FE5224"/>
                </a:solidFill>
              </a:rPr>
              <a:t>Solr</a:t>
            </a:r>
            <a:r>
              <a:rPr lang="en-US" dirty="0" smtClean="0">
                <a:solidFill>
                  <a:srgbClr val="FE5224"/>
                </a:solidFill>
              </a:rPr>
              <a:t> </a:t>
            </a:r>
            <a:r>
              <a:rPr lang="en-US" dirty="0" smtClean="0"/>
              <a:t>vs </a:t>
            </a:r>
            <a:r>
              <a:rPr lang="en-US" dirty="0" err="1" smtClean="0">
                <a:solidFill>
                  <a:srgbClr val="FE5224"/>
                </a:solidFill>
              </a:rPr>
              <a:t>Elasticsearch</a:t>
            </a:r>
            <a:endParaRPr lang="en-US" dirty="0">
              <a:solidFill>
                <a:srgbClr val="FE5224"/>
              </a:solidFill>
            </a:endParaRPr>
          </a:p>
        </p:txBody>
      </p:sp>
    </p:spTree>
    <p:extLst>
      <p:ext uri="{BB962C8B-B14F-4D97-AF65-F5344CB8AC3E}">
        <p14:creationId xmlns:p14="http://schemas.microsoft.com/office/powerpoint/2010/main" xmlns="" val="86909422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97656" y="472394"/>
            <a:ext cx="5222209" cy="887775"/>
          </a:xfrm>
          <a:prstGeom prst="rect">
            <a:avLst/>
          </a:prstGeom>
        </p:spPr>
      </p:pic>
      <p:sp>
        <p:nvSpPr>
          <p:cNvPr id="3" name="TextBox 2"/>
          <p:cNvSpPr txBox="1"/>
          <p:nvPr/>
        </p:nvSpPr>
        <p:spPr>
          <a:xfrm>
            <a:off x="1771650" y="1360169"/>
            <a:ext cx="3116559" cy="400110"/>
          </a:xfrm>
          <a:prstGeom prst="rect">
            <a:avLst/>
          </a:prstGeom>
          <a:noFill/>
        </p:spPr>
        <p:txBody>
          <a:bodyPr wrap="none" rtlCol="0">
            <a:spAutoFit/>
          </a:bodyPr>
          <a:lstStyle/>
          <a:p>
            <a:r>
              <a:rPr lang="en-US" sz="2000" dirty="0"/>
              <a:t>m</a:t>
            </a:r>
            <a:r>
              <a:rPr lang="en-US" sz="2000" dirty="0" smtClean="0"/>
              <a:t>aking big data simple</a:t>
            </a:r>
            <a:endParaRPr lang="en-US" sz="2000" dirty="0"/>
          </a:p>
        </p:txBody>
      </p:sp>
      <p:pic>
        <p:nvPicPr>
          <p:cNvPr id="4" name="Picture 4" descr="Notebook"/>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744982" y="1225514"/>
            <a:ext cx="4013584" cy="404353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7850899" y="5535957"/>
            <a:ext cx="3907667" cy="830997"/>
          </a:xfrm>
          <a:prstGeom prst="rect">
            <a:avLst/>
          </a:prstGeom>
          <a:noFill/>
        </p:spPr>
        <p:txBody>
          <a:bodyPr wrap="square" rtlCol="0">
            <a:spAutoFit/>
          </a:bodyPr>
          <a:lstStyle/>
          <a:p>
            <a:r>
              <a:rPr lang="en-US" sz="1200" dirty="0" smtClean="0">
                <a:solidFill>
                  <a:schemeClr val="accent3"/>
                </a:solidFill>
              </a:rPr>
              <a:t>Databricks Cloud:</a:t>
            </a:r>
          </a:p>
          <a:p>
            <a:r>
              <a:rPr lang="en-US" sz="1200" dirty="0" smtClean="0"/>
              <a:t>“A </a:t>
            </a:r>
            <a:r>
              <a:rPr lang="en-US" sz="1200" dirty="0"/>
              <a:t>unified platform for building Big Data pipelines – from ETL to Exploration and Dashboards, to Advanced Analytics and Data Products</a:t>
            </a:r>
            <a:r>
              <a:rPr lang="en-US" sz="1200" dirty="0" smtClean="0"/>
              <a:t>.”</a:t>
            </a:r>
            <a:endParaRPr lang="en-US" sz="1200" dirty="0"/>
          </a:p>
        </p:txBody>
      </p:sp>
      <p:sp>
        <p:nvSpPr>
          <p:cNvPr id="6" name="TextBox 5"/>
          <p:cNvSpPr txBox="1"/>
          <p:nvPr/>
        </p:nvSpPr>
        <p:spPr>
          <a:xfrm>
            <a:off x="297656" y="1800958"/>
            <a:ext cx="4956806" cy="4247317"/>
          </a:xfrm>
          <a:prstGeom prst="rect">
            <a:avLst/>
          </a:prstGeom>
          <a:noFill/>
        </p:spPr>
        <p:txBody>
          <a:bodyPr wrap="none" rtlCol="0">
            <a:spAutoFit/>
          </a:bodyPr>
          <a:lstStyle/>
          <a:p>
            <a:pPr marL="257168" indent="-257168">
              <a:lnSpc>
                <a:spcPct val="150000"/>
              </a:lnSpc>
              <a:buFont typeface="Arial" panose="020B0604020202020204" pitchFamily="34" charset="0"/>
              <a:buChar char="•"/>
            </a:pPr>
            <a:r>
              <a:rPr lang="en-US" dirty="0"/>
              <a:t>Founded </a:t>
            </a:r>
            <a:r>
              <a:rPr lang="en-US" dirty="0" smtClean="0"/>
              <a:t>in late 2013</a:t>
            </a:r>
          </a:p>
          <a:p>
            <a:pPr marL="257168" indent="-257168">
              <a:lnSpc>
                <a:spcPct val="150000"/>
              </a:lnSpc>
              <a:buFont typeface="Arial" panose="020B0604020202020204" pitchFamily="34" charset="0"/>
              <a:buChar char="•"/>
            </a:pPr>
            <a:r>
              <a:rPr lang="en-US" dirty="0"/>
              <a:t>by the creators of Apache </a:t>
            </a:r>
            <a:r>
              <a:rPr lang="en-US" dirty="0" smtClean="0"/>
              <a:t>Spark</a:t>
            </a:r>
          </a:p>
          <a:p>
            <a:pPr marL="257168" indent="-257168">
              <a:lnSpc>
                <a:spcPct val="150000"/>
              </a:lnSpc>
              <a:buFont typeface="Arial" panose="020B0604020202020204" pitchFamily="34" charset="0"/>
              <a:buChar char="•"/>
            </a:pPr>
            <a:r>
              <a:rPr lang="en-US" dirty="0" smtClean="0"/>
              <a:t>Original team from UC </a:t>
            </a:r>
            <a:r>
              <a:rPr lang="en-US" dirty="0"/>
              <a:t>Berkeley </a:t>
            </a:r>
            <a:r>
              <a:rPr lang="en-US" dirty="0" smtClean="0"/>
              <a:t>AMPLab</a:t>
            </a:r>
            <a:endParaRPr lang="en-US" dirty="0"/>
          </a:p>
          <a:p>
            <a:pPr marL="257168" indent="-257168">
              <a:lnSpc>
                <a:spcPct val="150000"/>
              </a:lnSpc>
              <a:buFont typeface="Arial" panose="020B0604020202020204" pitchFamily="34" charset="0"/>
              <a:buChar char="•"/>
            </a:pPr>
            <a:r>
              <a:rPr lang="en-US" dirty="0" smtClean="0"/>
              <a:t>Raised $47 Million in 2 rounds</a:t>
            </a:r>
            <a:endParaRPr lang="en-US" dirty="0"/>
          </a:p>
          <a:p>
            <a:pPr marL="257168" indent="-257168">
              <a:lnSpc>
                <a:spcPct val="150000"/>
              </a:lnSpc>
              <a:buFont typeface="Arial" panose="020B0604020202020204" pitchFamily="34" charset="0"/>
              <a:buChar char="•"/>
            </a:pPr>
            <a:r>
              <a:rPr lang="en-US" dirty="0" smtClean="0"/>
              <a:t>~55 </a:t>
            </a:r>
            <a:r>
              <a:rPr lang="en-US" dirty="0"/>
              <a:t>employees</a:t>
            </a:r>
          </a:p>
          <a:p>
            <a:pPr marL="257168" indent="-257168">
              <a:lnSpc>
                <a:spcPct val="150000"/>
              </a:lnSpc>
              <a:buFont typeface="Arial" panose="020B0604020202020204" pitchFamily="34" charset="0"/>
              <a:buChar char="•"/>
            </a:pPr>
            <a:r>
              <a:rPr lang="en-US" dirty="0"/>
              <a:t>We’re hiring! </a:t>
            </a:r>
            <a:endParaRPr lang="en-US" dirty="0" smtClean="0"/>
          </a:p>
          <a:p>
            <a:pPr marL="257168" indent="-257168">
              <a:lnSpc>
                <a:spcPct val="150000"/>
              </a:lnSpc>
              <a:buFont typeface="Arial" panose="020B0604020202020204" pitchFamily="34" charset="0"/>
              <a:buChar char="•"/>
            </a:pPr>
            <a:r>
              <a:rPr lang="en-US" dirty="0" smtClean="0"/>
              <a:t>Level 2/3 support partnerships with</a:t>
            </a:r>
            <a:endParaRPr lang="en-US" dirty="0"/>
          </a:p>
          <a:p>
            <a:pPr marL="714368" lvl="1" indent="-257168">
              <a:lnSpc>
                <a:spcPct val="150000"/>
              </a:lnSpc>
              <a:buFont typeface="Arial" panose="020B0604020202020204" pitchFamily="34" charset="0"/>
              <a:buChar char="•"/>
            </a:pPr>
            <a:r>
              <a:rPr lang="en-US" dirty="0" smtClean="0"/>
              <a:t>Hortonworks</a:t>
            </a:r>
          </a:p>
          <a:p>
            <a:pPr marL="714368" lvl="1" indent="-257168">
              <a:lnSpc>
                <a:spcPct val="150000"/>
              </a:lnSpc>
              <a:buFont typeface="Arial" panose="020B0604020202020204" pitchFamily="34" charset="0"/>
              <a:buChar char="•"/>
            </a:pPr>
            <a:r>
              <a:rPr lang="en-US" dirty="0" err="1" smtClean="0"/>
              <a:t>MapR</a:t>
            </a:r>
            <a:endParaRPr lang="en-US" dirty="0" smtClean="0"/>
          </a:p>
          <a:p>
            <a:pPr marL="714368" lvl="1" indent="-257168">
              <a:lnSpc>
                <a:spcPct val="150000"/>
              </a:lnSpc>
              <a:buFont typeface="Arial" panose="020B0604020202020204" pitchFamily="34" charset="0"/>
              <a:buChar char="•"/>
            </a:pPr>
            <a:r>
              <a:rPr lang="en-US" dirty="0" err="1" smtClean="0"/>
              <a:t>DataStax</a:t>
            </a:r>
            <a:endParaRPr lang="en-US" dirty="0"/>
          </a:p>
        </p:txBody>
      </p:sp>
      <p:sp>
        <p:nvSpPr>
          <p:cNvPr id="7" name="TextBox 6"/>
          <p:cNvSpPr txBox="1"/>
          <p:nvPr/>
        </p:nvSpPr>
        <p:spPr>
          <a:xfrm>
            <a:off x="2049200" y="3979086"/>
            <a:ext cx="2369559" cy="253916"/>
          </a:xfrm>
          <a:prstGeom prst="rect">
            <a:avLst/>
          </a:prstGeom>
          <a:noFill/>
        </p:spPr>
        <p:txBody>
          <a:bodyPr wrap="none" rtlCol="0">
            <a:spAutoFit/>
          </a:bodyPr>
          <a:lstStyle/>
          <a:p>
            <a:r>
              <a:rPr lang="en-US" sz="1050" dirty="0"/>
              <a:t>(</a:t>
            </a:r>
            <a:r>
              <a:rPr lang="en-US" sz="1050" dirty="0">
                <a:hlinkClick r:id="rId6"/>
              </a:rPr>
              <a:t>http://databricks.workable.com</a:t>
            </a:r>
            <a:r>
              <a:rPr lang="en-US" sz="1050" dirty="0"/>
              <a:t>)</a:t>
            </a:r>
          </a:p>
        </p:txBody>
      </p:sp>
    </p:spTree>
    <p:extLst>
      <p:ext uri="{BB962C8B-B14F-4D97-AF65-F5344CB8AC3E}">
        <p14:creationId xmlns:p14="http://schemas.microsoft.com/office/powerpoint/2010/main" xmlns="" val="213629487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316310" y="251258"/>
            <a:ext cx="7510333"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NOSQL Popularity </a:t>
            </a:r>
            <a:r>
              <a:rPr lang="en-US" sz="3600" dirty="0" err="1" smtClean="0"/>
              <a:t>WInners</a:t>
            </a:r>
            <a:endParaRPr lang="en-US" sz="3600" dirty="0"/>
          </a:p>
        </p:txBody>
      </p:sp>
      <p:pic>
        <p:nvPicPr>
          <p:cNvPr id="2" name="Picture 1"/>
          <p:cNvPicPr>
            <a:picLocks noChangeAspect="1"/>
          </p:cNvPicPr>
          <p:nvPr/>
        </p:nvPicPr>
        <p:blipFill>
          <a:blip r:embed="rId4"/>
          <a:stretch>
            <a:fillRect/>
          </a:stretch>
        </p:blipFill>
        <p:spPr>
          <a:xfrm>
            <a:off x="9561730" y="298945"/>
            <a:ext cx="2257143" cy="504762"/>
          </a:xfrm>
          <a:prstGeom prst="rect">
            <a:avLst/>
          </a:prstGeom>
        </p:spPr>
      </p:pic>
      <p:sp>
        <p:nvSpPr>
          <p:cNvPr id="20" name="TextBox 19"/>
          <p:cNvSpPr txBox="1"/>
          <p:nvPr/>
        </p:nvSpPr>
        <p:spPr>
          <a:xfrm>
            <a:off x="859253" y="1732547"/>
            <a:ext cx="1750800" cy="400110"/>
          </a:xfrm>
          <a:prstGeom prst="rect">
            <a:avLst/>
          </a:prstGeom>
          <a:noFill/>
        </p:spPr>
        <p:txBody>
          <a:bodyPr wrap="none" rtlCol="0">
            <a:spAutoFit/>
          </a:bodyPr>
          <a:lstStyle/>
          <a:p>
            <a:r>
              <a:rPr lang="en-US" sz="2000" dirty="0" smtClean="0">
                <a:solidFill>
                  <a:srgbClr val="FFC000"/>
                </a:solidFill>
              </a:rPr>
              <a:t>Key -&gt; Value</a:t>
            </a:r>
            <a:endParaRPr lang="en-US" sz="2000" dirty="0">
              <a:solidFill>
                <a:srgbClr val="FFC000"/>
              </a:solidFill>
            </a:endParaRPr>
          </a:p>
        </p:txBody>
      </p:sp>
      <p:sp>
        <p:nvSpPr>
          <p:cNvPr id="21" name="TextBox 20"/>
          <p:cNvSpPr txBox="1"/>
          <p:nvPr/>
        </p:nvSpPr>
        <p:spPr>
          <a:xfrm>
            <a:off x="3105149" y="1732547"/>
            <a:ext cx="1548822" cy="400110"/>
          </a:xfrm>
          <a:prstGeom prst="rect">
            <a:avLst/>
          </a:prstGeom>
          <a:noFill/>
        </p:spPr>
        <p:txBody>
          <a:bodyPr wrap="none" rtlCol="0">
            <a:spAutoFit/>
          </a:bodyPr>
          <a:lstStyle/>
          <a:p>
            <a:r>
              <a:rPr lang="en-US" sz="2000" dirty="0" smtClean="0">
                <a:solidFill>
                  <a:srgbClr val="FFC000"/>
                </a:solidFill>
              </a:rPr>
              <a:t>Key -&gt; Doc</a:t>
            </a:r>
            <a:endParaRPr lang="en-US" sz="2000" dirty="0">
              <a:solidFill>
                <a:srgbClr val="FFC000"/>
              </a:solidFill>
            </a:endParaRPr>
          </a:p>
        </p:txBody>
      </p:sp>
      <p:sp>
        <p:nvSpPr>
          <p:cNvPr id="22" name="TextBox 21"/>
          <p:cNvSpPr txBox="1"/>
          <p:nvPr/>
        </p:nvSpPr>
        <p:spPr>
          <a:xfrm>
            <a:off x="5149067" y="1732547"/>
            <a:ext cx="2016899" cy="400110"/>
          </a:xfrm>
          <a:prstGeom prst="rect">
            <a:avLst/>
          </a:prstGeom>
          <a:noFill/>
        </p:spPr>
        <p:txBody>
          <a:bodyPr wrap="none" rtlCol="0">
            <a:spAutoFit/>
          </a:bodyPr>
          <a:lstStyle/>
          <a:p>
            <a:r>
              <a:rPr lang="en-US" sz="2000" dirty="0" smtClean="0">
                <a:solidFill>
                  <a:srgbClr val="FFC000"/>
                </a:solidFill>
              </a:rPr>
              <a:t>Column Family</a:t>
            </a:r>
            <a:endParaRPr lang="en-US" sz="2000" dirty="0">
              <a:solidFill>
                <a:srgbClr val="FFC000"/>
              </a:solidFill>
            </a:endParaRPr>
          </a:p>
        </p:txBody>
      </p:sp>
      <p:sp>
        <p:nvSpPr>
          <p:cNvPr id="23" name="TextBox 22"/>
          <p:cNvSpPr txBox="1"/>
          <p:nvPr/>
        </p:nvSpPr>
        <p:spPr>
          <a:xfrm>
            <a:off x="7806502" y="1732547"/>
            <a:ext cx="992579" cy="400110"/>
          </a:xfrm>
          <a:prstGeom prst="rect">
            <a:avLst/>
          </a:prstGeom>
          <a:noFill/>
        </p:spPr>
        <p:txBody>
          <a:bodyPr wrap="none" rtlCol="0">
            <a:spAutoFit/>
          </a:bodyPr>
          <a:lstStyle/>
          <a:p>
            <a:r>
              <a:rPr lang="en-US" sz="2000" dirty="0" smtClean="0">
                <a:solidFill>
                  <a:srgbClr val="FFC000"/>
                </a:solidFill>
              </a:rPr>
              <a:t>Graph</a:t>
            </a:r>
            <a:endParaRPr lang="en-US" sz="2000" dirty="0">
              <a:solidFill>
                <a:srgbClr val="FFC000"/>
              </a:solidFill>
            </a:endParaRPr>
          </a:p>
        </p:txBody>
      </p:sp>
      <p:sp>
        <p:nvSpPr>
          <p:cNvPr id="24" name="TextBox 23"/>
          <p:cNvSpPr txBox="1"/>
          <p:nvPr/>
        </p:nvSpPr>
        <p:spPr>
          <a:xfrm>
            <a:off x="9883974" y="1732547"/>
            <a:ext cx="1055097" cy="400110"/>
          </a:xfrm>
          <a:prstGeom prst="rect">
            <a:avLst/>
          </a:prstGeom>
          <a:noFill/>
        </p:spPr>
        <p:txBody>
          <a:bodyPr wrap="none" rtlCol="0">
            <a:spAutoFit/>
          </a:bodyPr>
          <a:lstStyle/>
          <a:p>
            <a:r>
              <a:rPr lang="en-US" sz="2000" dirty="0" smtClean="0">
                <a:solidFill>
                  <a:srgbClr val="FFC000"/>
                </a:solidFill>
              </a:rPr>
              <a:t>Search</a:t>
            </a:r>
            <a:endParaRPr lang="en-US" sz="2000" dirty="0">
              <a:solidFill>
                <a:srgbClr val="FFC000"/>
              </a:solidFill>
            </a:endParaRPr>
          </a:p>
        </p:txBody>
      </p:sp>
      <p:cxnSp>
        <p:nvCxnSpPr>
          <p:cNvPr id="25" name="Straight Connector 24"/>
          <p:cNvCxnSpPr/>
          <p:nvPr/>
        </p:nvCxnSpPr>
        <p:spPr>
          <a:xfrm>
            <a:off x="2760235" y="2779298"/>
            <a:ext cx="0" cy="2947737"/>
          </a:xfrm>
          <a:prstGeom prst="line">
            <a:avLst/>
          </a:prstGeom>
          <a:ln>
            <a:solidFill>
              <a:schemeClr val="tx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a:off x="4939737" y="2779297"/>
            <a:ext cx="0" cy="2947737"/>
          </a:xfrm>
          <a:prstGeom prst="line">
            <a:avLst/>
          </a:prstGeom>
          <a:ln>
            <a:solidFill>
              <a:schemeClr val="tx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7" name="Straight Connector 26"/>
          <p:cNvCxnSpPr/>
          <p:nvPr/>
        </p:nvCxnSpPr>
        <p:spPr>
          <a:xfrm>
            <a:off x="7402200" y="2779297"/>
            <a:ext cx="0" cy="2947737"/>
          </a:xfrm>
          <a:prstGeom prst="line">
            <a:avLst/>
          </a:prstGeom>
          <a:ln>
            <a:solidFill>
              <a:schemeClr val="tx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9383400" y="2779297"/>
            <a:ext cx="0" cy="2947737"/>
          </a:xfrm>
          <a:prstGeom prst="line">
            <a:avLst/>
          </a:prstGeom>
          <a:ln>
            <a:solidFill>
              <a:schemeClr val="tx1">
                <a:lumMod val="75000"/>
              </a:schemeClr>
            </a:solidFill>
          </a:ln>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492503" y="3134466"/>
            <a:ext cx="2073003" cy="1477328"/>
          </a:xfrm>
          <a:prstGeom prst="rect">
            <a:avLst/>
          </a:prstGeom>
          <a:noFill/>
        </p:spPr>
        <p:txBody>
          <a:bodyPr wrap="none" rtlCol="0">
            <a:spAutoFit/>
          </a:bodyPr>
          <a:lstStyle/>
          <a:p>
            <a:r>
              <a:rPr lang="en-US" dirty="0" err="1" smtClean="0">
                <a:solidFill>
                  <a:srgbClr val="FE5224"/>
                </a:solidFill>
              </a:rPr>
              <a:t>Redis</a:t>
            </a:r>
            <a:r>
              <a:rPr lang="en-US" dirty="0" smtClean="0">
                <a:solidFill>
                  <a:srgbClr val="FE5224"/>
                </a:solidFill>
              </a:rPr>
              <a:t> - </a:t>
            </a:r>
            <a:r>
              <a:rPr lang="en-US" sz="1400" dirty="0" smtClean="0">
                <a:solidFill>
                  <a:srgbClr val="FE5224"/>
                </a:solidFill>
              </a:rPr>
              <a:t>95</a:t>
            </a:r>
            <a:endParaRPr lang="en-US" dirty="0" smtClean="0">
              <a:solidFill>
                <a:srgbClr val="FE5224"/>
              </a:solidFill>
            </a:endParaRPr>
          </a:p>
          <a:p>
            <a:r>
              <a:rPr lang="en-US" dirty="0" err="1" smtClean="0">
                <a:solidFill>
                  <a:schemeClr val="tx1">
                    <a:lumMod val="95000"/>
                  </a:schemeClr>
                </a:solidFill>
              </a:rPr>
              <a:t>Memcached</a:t>
            </a:r>
            <a:r>
              <a:rPr lang="en-US" dirty="0" smtClean="0">
                <a:solidFill>
                  <a:schemeClr val="tx1">
                    <a:lumMod val="95000"/>
                  </a:schemeClr>
                </a:solidFill>
              </a:rPr>
              <a:t> - </a:t>
            </a:r>
            <a:r>
              <a:rPr lang="en-US" sz="1400" dirty="0" smtClean="0">
                <a:solidFill>
                  <a:schemeClr val="tx1">
                    <a:lumMod val="85000"/>
                  </a:schemeClr>
                </a:solidFill>
              </a:rPr>
              <a:t>33</a:t>
            </a:r>
            <a:endParaRPr lang="en-US" dirty="0" smtClean="0">
              <a:solidFill>
                <a:schemeClr val="tx1">
                  <a:lumMod val="95000"/>
                </a:schemeClr>
              </a:solidFill>
            </a:endParaRPr>
          </a:p>
          <a:p>
            <a:r>
              <a:rPr lang="en-US" dirty="0" err="1">
                <a:solidFill>
                  <a:schemeClr val="tx1">
                    <a:lumMod val="95000"/>
                  </a:schemeClr>
                </a:solidFill>
              </a:rPr>
              <a:t>DynamoDB</a:t>
            </a:r>
            <a:r>
              <a:rPr lang="en-US" dirty="0">
                <a:solidFill>
                  <a:schemeClr val="tx1">
                    <a:lumMod val="95000"/>
                  </a:schemeClr>
                </a:solidFill>
              </a:rPr>
              <a:t> - </a:t>
            </a:r>
            <a:r>
              <a:rPr lang="en-US" sz="1400" dirty="0" smtClean="0">
                <a:solidFill>
                  <a:schemeClr val="tx1">
                    <a:lumMod val="85000"/>
                  </a:schemeClr>
                </a:solidFill>
              </a:rPr>
              <a:t>16</a:t>
            </a:r>
            <a:endParaRPr lang="en-US" dirty="0" smtClean="0">
              <a:solidFill>
                <a:schemeClr val="tx1">
                  <a:lumMod val="95000"/>
                </a:schemeClr>
              </a:solidFill>
            </a:endParaRPr>
          </a:p>
          <a:p>
            <a:r>
              <a:rPr lang="en-US" dirty="0" err="1" smtClean="0">
                <a:solidFill>
                  <a:schemeClr val="tx1">
                    <a:lumMod val="95000"/>
                  </a:schemeClr>
                </a:solidFill>
              </a:rPr>
              <a:t>Riak</a:t>
            </a:r>
            <a:r>
              <a:rPr lang="en-US" dirty="0">
                <a:solidFill>
                  <a:schemeClr val="tx1">
                    <a:lumMod val="95000"/>
                  </a:schemeClr>
                </a:solidFill>
              </a:rPr>
              <a:t> - </a:t>
            </a:r>
            <a:r>
              <a:rPr lang="en-US" sz="1400" dirty="0" smtClean="0">
                <a:solidFill>
                  <a:schemeClr val="tx1">
                    <a:lumMod val="85000"/>
                  </a:schemeClr>
                </a:solidFill>
              </a:rPr>
              <a:t>13</a:t>
            </a:r>
            <a:endParaRPr lang="en-US" dirty="0">
              <a:solidFill>
                <a:schemeClr val="tx1">
                  <a:lumMod val="95000"/>
                </a:schemeClr>
              </a:solidFill>
            </a:endParaRPr>
          </a:p>
          <a:p>
            <a:pPr algn="ctr"/>
            <a:endParaRPr lang="en-US" dirty="0"/>
          </a:p>
        </p:txBody>
      </p:sp>
      <p:sp>
        <p:nvSpPr>
          <p:cNvPr id="35" name="TextBox 34"/>
          <p:cNvSpPr txBox="1"/>
          <p:nvPr/>
        </p:nvSpPr>
        <p:spPr>
          <a:xfrm>
            <a:off x="2898679" y="3104148"/>
            <a:ext cx="1912703" cy="1754326"/>
          </a:xfrm>
          <a:prstGeom prst="rect">
            <a:avLst/>
          </a:prstGeom>
          <a:noFill/>
        </p:spPr>
        <p:txBody>
          <a:bodyPr wrap="none" rtlCol="0">
            <a:spAutoFit/>
          </a:bodyPr>
          <a:lstStyle/>
          <a:p>
            <a:r>
              <a:rPr lang="en-US" dirty="0" smtClean="0">
                <a:solidFill>
                  <a:srgbClr val="FE5224"/>
                </a:solidFill>
              </a:rPr>
              <a:t>MongoDB - </a:t>
            </a:r>
            <a:r>
              <a:rPr lang="en-US" sz="1400" dirty="0" smtClean="0">
                <a:solidFill>
                  <a:srgbClr val="FE5224"/>
                </a:solidFill>
              </a:rPr>
              <a:t>279</a:t>
            </a:r>
            <a:endParaRPr lang="en-US" dirty="0" smtClean="0">
              <a:solidFill>
                <a:srgbClr val="FE5224"/>
              </a:solidFill>
            </a:endParaRPr>
          </a:p>
          <a:p>
            <a:r>
              <a:rPr lang="en-US" dirty="0" err="1" smtClean="0">
                <a:solidFill>
                  <a:schemeClr val="tx1">
                    <a:lumMod val="95000"/>
                  </a:schemeClr>
                </a:solidFill>
              </a:rPr>
              <a:t>CouchDB</a:t>
            </a:r>
            <a:r>
              <a:rPr lang="en-US" dirty="0" smtClean="0">
                <a:solidFill>
                  <a:schemeClr val="tx1">
                    <a:lumMod val="95000"/>
                  </a:schemeClr>
                </a:solidFill>
              </a:rPr>
              <a:t> - </a:t>
            </a:r>
            <a:r>
              <a:rPr lang="en-US" sz="1400" dirty="0" smtClean="0">
                <a:solidFill>
                  <a:schemeClr val="tx1">
                    <a:lumMod val="85000"/>
                  </a:schemeClr>
                </a:solidFill>
              </a:rPr>
              <a:t>28</a:t>
            </a:r>
            <a:endParaRPr lang="en-US" dirty="0" smtClean="0">
              <a:solidFill>
                <a:schemeClr val="tx1">
                  <a:lumMod val="95000"/>
                </a:schemeClr>
              </a:solidFill>
            </a:endParaRPr>
          </a:p>
          <a:p>
            <a:r>
              <a:rPr lang="en-US" dirty="0" err="1" smtClean="0">
                <a:solidFill>
                  <a:schemeClr val="tx1">
                    <a:lumMod val="95000"/>
                  </a:schemeClr>
                </a:solidFill>
              </a:rPr>
              <a:t>Couchbase</a:t>
            </a:r>
            <a:r>
              <a:rPr lang="en-US" dirty="0" smtClean="0">
                <a:solidFill>
                  <a:schemeClr val="tx1">
                    <a:lumMod val="95000"/>
                  </a:schemeClr>
                </a:solidFill>
              </a:rPr>
              <a:t> </a:t>
            </a:r>
            <a:r>
              <a:rPr lang="en-US" dirty="0">
                <a:solidFill>
                  <a:schemeClr val="tx1">
                    <a:lumMod val="95000"/>
                  </a:schemeClr>
                </a:solidFill>
              </a:rPr>
              <a:t>- </a:t>
            </a:r>
            <a:r>
              <a:rPr lang="en-US" sz="1400" dirty="0" smtClean="0">
                <a:solidFill>
                  <a:schemeClr val="tx1">
                    <a:lumMod val="85000"/>
                  </a:schemeClr>
                </a:solidFill>
              </a:rPr>
              <a:t>24</a:t>
            </a:r>
            <a:endParaRPr lang="en-US" dirty="0" smtClean="0">
              <a:solidFill>
                <a:schemeClr val="tx1">
                  <a:lumMod val="95000"/>
                </a:schemeClr>
              </a:solidFill>
            </a:endParaRPr>
          </a:p>
          <a:p>
            <a:r>
              <a:rPr lang="en-US" dirty="0" err="1" smtClean="0">
                <a:solidFill>
                  <a:schemeClr val="tx1">
                    <a:lumMod val="95000"/>
                  </a:schemeClr>
                </a:solidFill>
              </a:rPr>
              <a:t>DynamoDB</a:t>
            </a:r>
            <a:r>
              <a:rPr lang="en-US" dirty="0" smtClean="0">
                <a:solidFill>
                  <a:schemeClr val="tx1">
                    <a:lumMod val="95000"/>
                  </a:schemeClr>
                </a:solidFill>
              </a:rPr>
              <a:t> – </a:t>
            </a:r>
            <a:r>
              <a:rPr lang="en-US" sz="1400" dirty="0" smtClean="0">
                <a:solidFill>
                  <a:schemeClr val="tx1">
                    <a:lumMod val="85000"/>
                  </a:schemeClr>
                </a:solidFill>
              </a:rPr>
              <a:t>15</a:t>
            </a:r>
          </a:p>
          <a:p>
            <a:r>
              <a:rPr lang="en-US" dirty="0" err="1" smtClean="0">
                <a:solidFill>
                  <a:schemeClr val="tx1">
                    <a:lumMod val="95000"/>
                  </a:schemeClr>
                </a:solidFill>
              </a:rPr>
              <a:t>MarkLogic</a:t>
            </a:r>
            <a:r>
              <a:rPr lang="en-US" dirty="0" smtClean="0">
                <a:solidFill>
                  <a:schemeClr val="tx1">
                    <a:lumMod val="95000"/>
                  </a:schemeClr>
                </a:solidFill>
              </a:rPr>
              <a:t> </a:t>
            </a:r>
            <a:r>
              <a:rPr lang="en-US" dirty="0">
                <a:solidFill>
                  <a:schemeClr val="tx1">
                    <a:lumMod val="95000"/>
                  </a:schemeClr>
                </a:solidFill>
              </a:rPr>
              <a:t>- </a:t>
            </a:r>
            <a:r>
              <a:rPr lang="en-US" sz="1400" dirty="0" smtClean="0">
                <a:solidFill>
                  <a:schemeClr val="tx1">
                    <a:lumMod val="85000"/>
                  </a:schemeClr>
                </a:solidFill>
              </a:rPr>
              <a:t>11</a:t>
            </a:r>
            <a:endParaRPr lang="en-US" dirty="0">
              <a:solidFill>
                <a:schemeClr val="tx1">
                  <a:lumMod val="95000"/>
                </a:schemeClr>
              </a:solidFill>
            </a:endParaRPr>
          </a:p>
          <a:p>
            <a:endParaRPr lang="en-US" dirty="0">
              <a:solidFill>
                <a:schemeClr val="tx1">
                  <a:lumMod val="95000"/>
                </a:schemeClr>
              </a:solidFill>
            </a:endParaRPr>
          </a:p>
        </p:txBody>
      </p:sp>
      <p:sp>
        <p:nvSpPr>
          <p:cNvPr id="36" name="TextBox 35"/>
          <p:cNvSpPr txBox="1"/>
          <p:nvPr/>
        </p:nvSpPr>
        <p:spPr>
          <a:xfrm>
            <a:off x="5226465" y="3134466"/>
            <a:ext cx="1895071" cy="923330"/>
          </a:xfrm>
          <a:prstGeom prst="rect">
            <a:avLst/>
          </a:prstGeom>
          <a:noFill/>
        </p:spPr>
        <p:txBody>
          <a:bodyPr wrap="none" rtlCol="0">
            <a:spAutoFit/>
          </a:bodyPr>
          <a:lstStyle/>
          <a:p>
            <a:r>
              <a:rPr lang="en-US" dirty="0" smtClean="0">
                <a:solidFill>
                  <a:srgbClr val="FE5224"/>
                </a:solidFill>
              </a:rPr>
              <a:t>Cassandra - </a:t>
            </a:r>
            <a:r>
              <a:rPr lang="en-US" sz="1400" dirty="0" smtClean="0">
                <a:solidFill>
                  <a:srgbClr val="FE5224"/>
                </a:solidFill>
              </a:rPr>
              <a:t>109</a:t>
            </a:r>
            <a:endParaRPr lang="en-US" dirty="0" smtClean="0">
              <a:solidFill>
                <a:srgbClr val="FE5224"/>
              </a:solidFill>
            </a:endParaRPr>
          </a:p>
          <a:p>
            <a:r>
              <a:rPr lang="en-US" dirty="0" err="1" smtClean="0">
                <a:solidFill>
                  <a:srgbClr val="FE5224"/>
                </a:solidFill>
              </a:rPr>
              <a:t>HBase</a:t>
            </a:r>
            <a:r>
              <a:rPr lang="en-US" dirty="0" smtClean="0">
                <a:solidFill>
                  <a:srgbClr val="FE5224"/>
                </a:solidFill>
              </a:rPr>
              <a:t> - </a:t>
            </a:r>
            <a:r>
              <a:rPr lang="en-US" sz="1400" dirty="0" smtClean="0">
                <a:solidFill>
                  <a:srgbClr val="FE5224"/>
                </a:solidFill>
              </a:rPr>
              <a:t>62</a:t>
            </a:r>
            <a:endParaRPr lang="en-US" dirty="0" smtClean="0">
              <a:solidFill>
                <a:srgbClr val="FE5224"/>
              </a:solidFill>
            </a:endParaRPr>
          </a:p>
          <a:p>
            <a:pPr algn="ctr"/>
            <a:endParaRPr lang="en-US" dirty="0"/>
          </a:p>
        </p:txBody>
      </p:sp>
      <p:sp>
        <p:nvSpPr>
          <p:cNvPr id="37" name="TextBox 36"/>
          <p:cNvSpPr txBox="1"/>
          <p:nvPr/>
        </p:nvSpPr>
        <p:spPr>
          <a:xfrm>
            <a:off x="7622843" y="3134466"/>
            <a:ext cx="1479892" cy="1477328"/>
          </a:xfrm>
          <a:prstGeom prst="rect">
            <a:avLst/>
          </a:prstGeom>
          <a:noFill/>
        </p:spPr>
        <p:txBody>
          <a:bodyPr wrap="none" rtlCol="0">
            <a:spAutoFit/>
          </a:bodyPr>
          <a:lstStyle/>
          <a:p>
            <a:r>
              <a:rPr lang="en-US" dirty="0" smtClean="0">
                <a:solidFill>
                  <a:srgbClr val="FE5224"/>
                </a:solidFill>
              </a:rPr>
              <a:t>Neo4j - </a:t>
            </a:r>
            <a:r>
              <a:rPr lang="en-US" sz="1400" dirty="0" smtClean="0">
                <a:solidFill>
                  <a:srgbClr val="FE5224"/>
                </a:solidFill>
              </a:rPr>
              <a:t>30</a:t>
            </a:r>
            <a:endParaRPr lang="en-US" dirty="0" smtClean="0">
              <a:solidFill>
                <a:srgbClr val="FE5224"/>
              </a:solidFill>
            </a:endParaRPr>
          </a:p>
          <a:p>
            <a:r>
              <a:rPr lang="en-US" dirty="0" err="1" smtClean="0">
                <a:solidFill>
                  <a:schemeClr val="tx1">
                    <a:lumMod val="95000"/>
                  </a:schemeClr>
                </a:solidFill>
              </a:rPr>
              <a:t>OrientDB</a:t>
            </a:r>
            <a:r>
              <a:rPr lang="en-US" dirty="0" smtClean="0">
                <a:solidFill>
                  <a:schemeClr val="tx1">
                    <a:lumMod val="95000"/>
                  </a:schemeClr>
                </a:solidFill>
              </a:rPr>
              <a:t> - </a:t>
            </a:r>
            <a:r>
              <a:rPr lang="en-US" sz="1400" dirty="0">
                <a:solidFill>
                  <a:schemeClr val="tx1">
                    <a:lumMod val="85000"/>
                  </a:schemeClr>
                </a:solidFill>
              </a:rPr>
              <a:t>4</a:t>
            </a:r>
            <a:endParaRPr lang="en-US" dirty="0" smtClean="0">
              <a:solidFill>
                <a:schemeClr val="tx1">
                  <a:lumMod val="95000"/>
                </a:schemeClr>
              </a:solidFill>
            </a:endParaRPr>
          </a:p>
          <a:p>
            <a:r>
              <a:rPr lang="en-US" dirty="0" smtClean="0">
                <a:solidFill>
                  <a:schemeClr val="tx1">
                    <a:lumMod val="95000"/>
                  </a:schemeClr>
                </a:solidFill>
              </a:rPr>
              <a:t>Titan – </a:t>
            </a:r>
            <a:r>
              <a:rPr lang="en-US" sz="1400" dirty="0" smtClean="0">
                <a:solidFill>
                  <a:schemeClr val="tx1">
                    <a:lumMod val="85000"/>
                  </a:schemeClr>
                </a:solidFill>
              </a:rPr>
              <a:t>3</a:t>
            </a:r>
          </a:p>
          <a:p>
            <a:r>
              <a:rPr lang="en-US" dirty="0" err="1" smtClean="0">
                <a:solidFill>
                  <a:schemeClr val="tx1">
                    <a:lumMod val="95000"/>
                  </a:schemeClr>
                </a:solidFill>
              </a:rPr>
              <a:t>Giraph</a:t>
            </a:r>
            <a:r>
              <a:rPr lang="en-US" dirty="0" smtClean="0">
                <a:solidFill>
                  <a:schemeClr val="tx1">
                    <a:lumMod val="95000"/>
                  </a:schemeClr>
                </a:solidFill>
              </a:rPr>
              <a:t> </a:t>
            </a:r>
            <a:r>
              <a:rPr lang="en-US" dirty="0">
                <a:solidFill>
                  <a:schemeClr val="tx1">
                    <a:lumMod val="95000"/>
                  </a:schemeClr>
                </a:solidFill>
              </a:rPr>
              <a:t>- </a:t>
            </a:r>
            <a:r>
              <a:rPr lang="en-US" sz="1400" dirty="0" smtClean="0">
                <a:solidFill>
                  <a:schemeClr val="tx1">
                    <a:lumMod val="85000"/>
                  </a:schemeClr>
                </a:solidFill>
              </a:rPr>
              <a:t>1</a:t>
            </a:r>
            <a:endParaRPr lang="en-US" dirty="0">
              <a:solidFill>
                <a:schemeClr val="tx1">
                  <a:lumMod val="95000"/>
                </a:schemeClr>
              </a:solidFill>
            </a:endParaRPr>
          </a:p>
          <a:p>
            <a:endParaRPr lang="en-US" dirty="0" smtClean="0">
              <a:solidFill>
                <a:schemeClr val="tx1">
                  <a:lumMod val="95000"/>
                </a:schemeClr>
              </a:solidFill>
            </a:endParaRPr>
          </a:p>
        </p:txBody>
      </p:sp>
      <p:sp>
        <p:nvSpPr>
          <p:cNvPr id="38" name="TextBox 37"/>
          <p:cNvSpPr txBox="1"/>
          <p:nvPr/>
        </p:nvSpPr>
        <p:spPr>
          <a:xfrm>
            <a:off x="9672233" y="3134466"/>
            <a:ext cx="2036135" cy="1200329"/>
          </a:xfrm>
          <a:prstGeom prst="rect">
            <a:avLst/>
          </a:prstGeom>
          <a:noFill/>
        </p:spPr>
        <p:txBody>
          <a:bodyPr wrap="none" rtlCol="0">
            <a:spAutoFit/>
          </a:bodyPr>
          <a:lstStyle/>
          <a:p>
            <a:r>
              <a:rPr lang="en-US" dirty="0" err="1" smtClean="0">
                <a:solidFill>
                  <a:srgbClr val="FE5224"/>
                </a:solidFill>
              </a:rPr>
              <a:t>Solr</a:t>
            </a:r>
            <a:r>
              <a:rPr lang="en-US" dirty="0" smtClean="0">
                <a:solidFill>
                  <a:srgbClr val="FE5224"/>
                </a:solidFill>
              </a:rPr>
              <a:t> - </a:t>
            </a:r>
            <a:r>
              <a:rPr lang="en-US" sz="1400" dirty="0" smtClean="0">
                <a:solidFill>
                  <a:srgbClr val="FE5224"/>
                </a:solidFill>
              </a:rPr>
              <a:t>81</a:t>
            </a:r>
            <a:endParaRPr lang="en-US" dirty="0" smtClean="0">
              <a:solidFill>
                <a:srgbClr val="FE5224"/>
              </a:solidFill>
            </a:endParaRPr>
          </a:p>
          <a:p>
            <a:r>
              <a:rPr lang="en-US" dirty="0" err="1" smtClean="0">
                <a:solidFill>
                  <a:srgbClr val="FE5224"/>
                </a:solidFill>
              </a:rPr>
              <a:t>Elasticsearch</a:t>
            </a:r>
            <a:r>
              <a:rPr lang="en-US" dirty="0" smtClean="0">
                <a:solidFill>
                  <a:srgbClr val="FE5224"/>
                </a:solidFill>
              </a:rPr>
              <a:t> - </a:t>
            </a:r>
            <a:r>
              <a:rPr lang="en-US" sz="1400" dirty="0" smtClean="0">
                <a:solidFill>
                  <a:srgbClr val="FE5224"/>
                </a:solidFill>
              </a:rPr>
              <a:t>70</a:t>
            </a:r>
            <a:endParaRPr lang="en-US" dirty="0">
              <a:solidFill>
                <a:srgbClr val="FE5224"/>
              </a:solidFill>
            </a:endParaRPr>
          </a:p>
          <a:p>
            <a:r>
              <a:rPr lang="en-US" dirty="0" err="1" smtClean="0">
                <a:solidFill>
                  <a:srgbClr val="FE5224"/>
                </a:solidFill>
              </a:rPr>
              <a:t>Splunk</a:t>
            </a:r>
            <a:r>
              <a:rPr lang="en-US" dirty="0" smtClean="0">
                <a:solidFill>
                  <a:srgbClr val="FE5224"/>
                </a:solidFill>
              </a:rPr>
              <a:t> – </a:t>
            </a:r>
            <a:r>
              <a:rPr lang="en-US" sz="1400" dirty="0" smtClean="0">
                <a:solidFill>
                  <a:srgbClr val="FE5224"/>
                </a:solidFill>
              </a:rPr>
              <a:t>41</a:t>
            </a:r>
          </a:p>
          <a:p>
            <a:endParaRPr lang="en-US" dirty="0" smtClean="0">
              <a:solidFill>
                <a:schemeClr val="tx1">
                  <a:lumMod val="95000"/>
                </a:schemeClr>
              </a:solidFill>
            </a:endParaRPr>
          </a:p>
        </p:txBody>
      </p:sp>
    </p:spTree>
    <p:extLst>
      <p:ext uri="{BB962C8B-B14F-4D97-AF65-F5344CB8AC3E}">
        <p14:creationId xmlns:p14="http://schemas.microsoft.com/office/powerpoint/2010/main" xmlns="" val="3934338983"/>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92934" y="3123619"/>
            <a:ext cx="2189089" cy="670408"/>
          </a:xfrm>
          <a:prstGeom prst="rect">
            <a:avLst/>
          </a:prstGeom>
        </p:spPr>
      </p:pic>
      <p:sp>
        <p:nvSpPr>
          <p:cNvPr id="25" name="Cloud 24"/>
          <p:cNvSpPr/>
          <p:nvPr/>
        </p:nvSpPr>
        <p:spPr>
          <a:xfrm>
            <a:off x="3639133" y="1540042"/>
            <a:ext cx="4932947" cy="371775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TextBox 25"/>
          <p:cNvSpPr txBox="1"/>
          <p:nvPr/>
        </p:nvSpPr>
        <p:spPr>
          <a:xfrm>
            <a:off x="219186" y="5919536"/>
            <a:ext cx="3254122" cy="369332"/>
          </a:xfrm>
          <a:prstGeom prst="rect">
            <a:avLst/>
          </a:prstGeom>
          <a:noFill/>
        </p:spPr>
        <p:txBody>
          <a:bodyPr wrap="square" rtlCol="0">
            <a:spAutoFit/>
          </a:bodyPr>
          <a:lstStyle/>
          <a:p>
            <a:r>
              <a:rPr lang="en-US" b="1" dirty="0" smtClean="0">
                <a:solidFill>
                  <a:srgbClr val="FFC000"/>
                </a:solidFill>
              </a:rPr>
              <a:t>General Batch Processing</a:t>
            </a:r>
            <a:endParaRPr lang="en-US" b="1" dirty="0">
              <a:solidFill>
                <a:srgbClr val="FFC000"/>
              </a:solidFill>
            </a:endParaRPr>
          </a:p>
        </p:txBody>
      </p:sp>
      <p:sp>
        <p:nvSpPr>
          <p:cNvPr id="27" name="Right Arrow 26"/>
          <p:cNvSpPr/>
          <p:nvPr/>
        </p:nvSpPr>
        <p:spPr>
          <a:xfrm>
            <a:off x="2925452" y="3368842"/>
            <a:ext cx="547856" cy="2343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8" name="Right Arrow 27"/>
          <p:cNvSpPr/>
          <p:nvPr/>
        </p:nvSpPr>
        <p:spPr>
          <a:xfrm>
            <a:off x="8914980" y="3341643"/>
            <a:ext cx="547856" cy="23436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9" name="TextBox 28"/>
          <p:cNvSpPr txBox="1"/>
          <p:nvPr/>
        </p:nvSpPr>
        <p:spPr>
          <a:xfrm>
            <a:off x="4439653" y="2237873"/>
            <a:ext cx="1058779" cy="369332"/>
          </a:xfrm>
          <a:prstGeom prst="rect">
            <a:avLst/>
          </a:prstGeom>
          <a:noFill/>
        </p:spPr>
        <p:txBody>
          <a:bodyPr wrap="square" rtlCol="0">
            <a:spAutoFit/>
          </a:bodyPr>
          <a:lstStyle/>
          <a:p>
            <a:r>
              <a:rPr lang="en-US" b="1" dirty="0">
                <a:solidFill>
                  <a:schemeClr val="bg1"/>
                </a:solidFill>
              </a:rPr>
              <a:t>Pregel</a:t>
            </a:r>
          </a:p>
        </p:txBody>
      </p:sp>
      <p:sp>
        <p:nvSpPr>
          <p:cNvPr id="30" name="TextBox 29"/>
          <p:cNvSpPr txBox="1"/>
          <p:nvPr/>
        </p:nvSpPr>
        <p:spPr>
          <a:xfrm>
            <a:off x="4182980" y="2972311"/>
            <a:ext cx="1058779" cy="369332"/>
          </a:xfrm>
          <a:prstGeom prst="rect">
            <a:avLst/>
          </a:prstGeom>
          <a:noFill/>
        </p:spPr>
        <p:txBody>
          <a:bodyPr wrap="square" rtlCol="0">
            <a:spAutoFit/>
          </a:bodyPr>
          <a:lstStyle/>
          <a:p>
            <a:r>
              <a:rPr lang="en-US" b="1" dirty="0" smtClean="0">
                <a:solidFill>
                  <a:schemeClr val="bg1"/>
                </a:solidFill>
              </a:rPr>
              <a:t>Dremel</a:t>
            </a:r>
            <a:endParaRPr lang="en-US" b="1" dirty="0">
              <a:solidFill>
                <a:schemeClr val="bg1"/>
              </a:solidFill>
            </a:endParaRPr>
          </a:p>
        </p:txBody>
      </p:sp>
      <p:sp>
        <p:nvSpPr>
          <p:cNvPr id="31" name="TextBox 30"/>
          <p:cNvSpPr txBox="1"/>
          <p:nvPr/>
        </p:nvSpPr>
        <p:spPr>
          <a:xfrm>
            <a:off x="4423612" y="3794027"/>
            <a:ext cx="1058779" cy="369332"/>
          </a:xfrm>
          <a:prstGeom prst="rect">
            <a:avLst/>
          </a:prstGeom>
          <a:noFill/>
        </p:spPr>
        <p:txBody>
          <a:bodyPr wrap="square" rtlCol="0">
            <a:spAutoFit/>
          </a:bodyPr>
          <a:lstStyle/>
          <a:p>
            <a:r>
              <a:rPr lang="en-US" b="1" dirty="0" smtClean="0">
                <a:solidFill>
                  <a:schemeClr val="bg1"/>
                </a:solidFill>
              </a:rPr>
              <a:t>Impala</a:t>
            </a:r>
            <a:endParaRPr lang="en-US" b="1" dirty="0">
              <a:solidFill>
                <a:schemeClr val="bg1"/>
              </a:solidFill>
            </a:endParaRPr>
          </a:p>
        </p:txBody>
      </p:sp>
      <p:sp>
        <p:nvSpPr>
          <p:cNvPr id="32" name="TextBox 31"/>
          <p:cNvSpPr txBox="1"/>
          <p:nvPr/>
        </p:nvSpPr>
        <p:spPr>
          <a:xfrm>
            <a:off x="5498432" y="3987589"/>
            <a:ext cx="1297827" cy="369332"/>
          </a:xfrm>
          <a:prstGeom prst="rect">
            <a:avLst/>
          </a:prstGeom>
          <a:noFill/>
        </p:spPr>
        <p:txBody>
          <a:bodyPr wrap="square" rtlCol="0">
            <a:spAutoFit/>
          </a:bodyPr>
          <a:lstStyle/>
          <a:p>
            <a:r>
              <a:rPr lang="en-US" b="1" dirty="0" smtClean="0">
                <a:solidFill>
                  <a:schemeClr val="bg1"/>
                </a:solidFill>
              </a:rPr>
              <a:t>GraphLab</a:t>
            </a:r>
            <a:endParaRPr lang="en-US" b="1" dirty="0">
              <a:solidFill>
                <a:schemeClr val="bg1"/>
              </a:solidFill>
            </a:endParaRPr>
          </a:p>
        </p:txBody>
      </p:sp>
      <p:sp>
        <p:nvSpPr>
          <p:cNvPr id="33" name="TextBox 32"/>
          <p:cNvSpPr txBox="1"/>
          <p:nvPr/>
        </p:nvSpPr>
        <p:spPr>
          <a:xfrm>
            <a:off x="5926152" y="2033335"/>
            <a:ext cx="1058779" cy="369332"/>
          </a:xfrm>
          <a:prstGeom prst="rect">
            <a:avLst/>
          </a:prstGeom>
          <a:noFill/>
        </p:spPr>
        <p:txBody>
          <a:bodyPr wrap="square" rtlCol="0">
            <a:spAutoFit/>
          </a:bodyPr>
          <a:lstStyle/>
          <a:p>
            <a:r>
              <a:rPr lang="en-US" b="1" dirty="0" smtClean="0">
                <a:solidFill>
                  <a:schemeClr val="bg1"/>
                </a:solidFill>
              </a:rPr>
              <a:t>Giraph</a:t>
            </a:r>
            <a:endParaRPr lang="en-US" b="1" dirty="0">
              <a:solidFill>
                <a:schemeClr val="bg1"/>
              </a:solidFill>
            </a:endParaRPr>
          </a:p>
        </p:txBody>
      </p:sp>
      <p:sp>
        <p:nvSpPr>
          <p:cNvPr id="34" name="TextBox 33"/>
          <p:cNvSpPr txBox="1"/>
          <p:nvPr/>
        </p:nvSpPr>
        <p:spPr>
          <a:xfrm>
            <a:off x="5618028" y="2731344"/>
            <a:ext cx="1058779" cy="369332"/>
          </a:xfrm>
          <a:prstGeom prst="rect">
            <a:avLst/>
          </a:prstGeom>
          <a:noFill/>
        </p:spPr>
        <p:txBody>
          <a:bodyPr wrap="square" rtlCol="0">
            <a:spAutoFit/>
          </a:bodyPr>
          <a:lstStyle/>
          <a:p>
            <a:r>
              <a:rPr lang="en-US" b="1" dirty="0" smtClean="0">
                <a:solidFill>
                  <a:schemeClr val="bg1"/>
                </a:solidFill>
              </a:rPr>
              <a:t>Drill</a:t>
            </a:r>
            <a:endParaRPr lang="en-US" b="1" dirty="0">
              <a:solidFill>
                <a:schemeClr val="bg1"/>
              </a:solidFill>
            </a:endParaRPr>
          </a:p>
        </p:txBody>
      </p:sp>
      <p:sp>
        <p:nvSpPr>
          <p:cNvPr id="35" name="TextBox 34"/>
          <p:cNvSpPr txBox="1"/>
          <p:nvPr/>
        </p:nvSpPr>
        <p:spPr>
          <a:xfrm>
            <a:off x="7103436" y="2497543"/>
            <a:ext cx="1058779" cy="369332"/>
          </a:xfrm>
          <a:prstGeom prst="rect">
            <a:avLst/>
          </a:prstGeom>
          <a:noFill/>
        </p:spPr>
        <p:txBody>
          <a:bodyPr wrap="square" rtlCol="0">
            <a:spAutoFit/>
          </a:bodyPr>
          <a:lstStyle/>
          <a:p>
            <a:r>
              <a:rPr lang="en-US" b="1" dirty="0" smtClean="0">
                <a:solidFill>
                  <a:schemeClr val="bg1"/>
                </a:solidFill>
              </a:rPr>
              <a:t>Tez</a:t>
            </a:r>
            <a:endParaRPr lang="en-US" b="1" dirty="0">
              <a:solidFill>
                <a:schemeClr val="bg1"/>
              </a:solidFill>
            </a:endParaRPr>
          </a:p>
        </p:txBody>
      </p:sp>
      <p:sp>
        <p:nvSpPr>
          <p:cNvPr id="36" name="TextBox 35"/>
          <p:cNvSpPr txBox="1"/>
          <p:nvPr/>
        </p:nvSpPr>
        <p:spPr>
          <a:xfrm>
            <a:off x="7155362" y="3584097"/>
            <a:ext cx="1058779" cy="369332"/>
          </a:xfrm>
          <a:prstGeom prst="rect">
            <a:avLst/>
          </a:prstGeom>
          <a:noFill/>
        </p:spPr>
        <p:txBody>
          <a:bodyPr wrap="square" rtlCol="0">
            <a:spAutoFit/>
          </a:bodyPr>
          <a:lstStyle/>
          <a:p>
            <a:r>
              <a:rPr lang="en-US" b="1" dirty="0" smtClean="0">
                <a:solidFill>
                  <a:schemeClr val="bg1"/>
                </a:solidFill>
              </a:rPr>
              <a:t>S4</a:t>
            </a:r>
            <a:endParaRPr lang="en-US" b="1" dirty="0">
              <a:solidFill>
                <a:schemeClr val="bg1"/>
              </a:solidFill>
            </a:endParaRPr>
          </a:p>
        </p:txBody>
      </p:sp>
      <p:sp>
        <p:nvSpPr>
          <p:cNvPr id="37" name="TextBox 36"/>
          <p:cNvSpPr txBox="1"/>
          <p:nvPr/>
        </p:nvSpPr>
        <p:spPr>
          <a:xfrm>
            <a:off x="5378980" y="3383169"/>
            <a:ext cx="1297827" cy="369332"/>
          </a:xfrm>
          <a:prstGeom prst="rect">
            <a:avLst/>
          </a:prstGeom>
          <a:noFill/>
        </p:spPr>
        <p:txBody>
          <a:bodyPr wrap="square" rtlCol="0">
            <a:spAutoFit/>
          </a:bodyPr>
          <a:lstStyle/>
          <a:p>
            <a:r>
              <a:rPr lang="en-US" b="1" dirty="0" smtClean="0">
                <a:solidFill>
                  <a:schemeClr val="bg1"/>
                </a:solidFill>
              </a:rPr>
              <a:t>Storm</a:t>
            </a:r>
            <a:endParaRPr lang="en-US" b="1" dirty="0">
              <a:solidFill>
                <a:schemeClr val="bg1"/>
              </a:solidFill>
            </a:endParaRPr>
          </a:p>
        </p:txBody>
      </p:sp>
      <p:sp>
        <p:nvSpPr>
          <p:cNvPr id="38" name="TextBox 37"/>
          <p:cNvSpPr txBox="1"/>
          <p:nvPr/>
        </p:nvSpPr>
        <p:spPr>
          <a:xfrm>
            <a:off x="5061480" y="5456450"/>
            <a:ext cx="2492138" cy="369332"/>
          </a:xfrm>
          <a:prstGeom prst="rect">
            <a:avLst/>
          </a:prstGeom>
          <a:noFill/>
        </p:spPr>
        <p:txBody>
          <a:bodyPr wrap="square" rtlCol="0">
            <a:spAutoFit/>
          </a:bodyPr>
          <a:lstStyle/>
          <a:p>
            <a:r>
              <a:rPr lang="en-US" b="1" dirty="0" smtClean="0">
                <a:solidFill>
                  <a:schemeClr val="accent5"/>
                </a:solidFill>
              </a:rPr>
              <a:t>Specialized Systems</a:t>
            </a:r>
            <a:endParaRPr lang="en-US" b="1" dirty="0">
              <a:solidFill>
                <a:schemeClr val="accent5"/>
              </a:solidFill>
            </a:endParaRPr>
          </a:p>
        </p:txBody>
      </p:sp>
      <p:sp>
        <p:nvSpPr>
          <p:cNvPr id="39" name="TextBox 38"/>
          <p:cNvSpPr txBox="1"/>
          <p:nvPr/>
        </p:nvSpPr>
        <p:spPr>
          <a:xfrm>
            <a:off x="3759964" y="5801741"/>
            <a:ext cx="4911510" cy="307777"/>
          </a:xfrm>
          <a:prstGeom prst="rect">
            <a:avLst/>
          </a:prstGeom>
          <a:noFill/>
        </p:spPr>
        <p:txBody>
          <a:bodyPr wrap="square" rtlCol="0">
            <a:spAutoFit/>
          </a:bodyPr>
          <a:lstStyle/>
          <a:p>
            <a:r>
              <a:rPr lang="en-US" sz="1400" dirty="0" smtClean="0"/>
              <a:t>(iterative, interactive, ML, streaming, graph, SQL, </a:t>
            </a:r>
            <a:r>
              <a:rPr lang="en-US" sz="1400" dirty="0" err="1" smtClean="0"/>
              <a:t>etc</a:t>
            </a:r>
            <a:r>
              <a:rPr lang="en-US" sz="1400" dirty="0" smtClean="0"/>
              <a:t>)</a:t>
            </a:r>
            <a:endParaRPr lang="en-US" sz="1400" dirty="0"/>
          </a:p>
        </p:txBody>
      </p:sp>
      <p:sp>
        <p:nvSpPr>
          <p:cNvPr id="40" name="TextBox 39"/>
          <p:cNvSpPr txBox="1"/>
          <p:nvPr/>
        </p:nvSpPr>
        <p:spPr>
          <a:xfrm>
            <a:off x="9037949" y="5919536"/>
            <a:ext cx="3254122" cy="369332"/>
          </a:xfrm>
          <a:prstGeom prst="rect">
            <a:avLst/>
          </a:prstGeom>
          <a:noFill/>
        </p:spPr>
        <p:txBody>
          <a:bodyPr wrap="square" rtlCol="0">
            <a:spAutoFit/>
          </a:bodyPr>
          <a:lstStyle/>
          <a:p>
            <a:r>
              <a:rPr lang="en-US" b="1" dirty="0" smtClean="0">
                <a:solidFill>
                  <a:srgbClr val="FE5224"/>
                </a:solidFill>
              </a:rPr>
              <a:t>General Unified Engine</a:t>
            </a:r>
            <a:endParaRPr lang="en-US" b="1" dirty="0">
              <a:solidFill>
                <a:srgbClr val="FE5224"/>
              </a:solidFill>
            </a:endParaRPr>
          </a:p>
        </p:txBody>
      </p:sp>
      <p:sp>
        <p:nvSpPr>
          <p:cNvPr id="41" name="TextBox 40"/>
          <p:cNvSpPr txBox="1"/>
          <p:nvPr/>
        </p:nvSpPr>
        <p:spPr>
          <a:xfrm>
            <a:off x="931667" y="2422539"/>
            <a:ext cx="1648687" cy="338554"/>
          </a:xfrm>
          <a:prstGeom prst="rect">
            <a:avLst/>
          </a:prstGeom>
          <a:noFill/>
        </p:spPr>
        <p:txBody>
          <a:bodyPr wrap="square" rtlCol="0">
            <a:spAutoFit/>
          </a:bodyPr>
          <a:lstStyle/>
          <a:p>
            <a:r>
              <a:rPr lang="en-US" sz="1600" dirty="0" smtClean="0">
                <a:solidFill>
                  <a:schemeClr val="accent3"/>
                </a:solidFill>
              </a:rPr>
              <a:t>(2004 – 2013)</a:t>
            </a:r>
            <a:endParaRPr lang="en-US" sz="1600" dirty="0">
              <a:solidFill>
                <a:schemeClr val="accent3"/>
              </a:solidFill>
            </a:endParaRPr>
          </a:p>
        </p:txBody>
      </p:sp>
      <p:sp>
        <p:nvSpPr>
          <p:cNvPr id="42" name="TextBox 41"/>
          <p:cNvSpPr txBox="1"/>
          <p:nvPr/>
        </p:nvSpPr>
        <p:spPr>
          <a:xfrm>
            <a:off x="5336244" y="880514"/>
            <a:ext cx="1648687" cy="338554"/>
          </a:xfrm>
          <a:prstGeom prst="rect">
            <a:avLst/>
          </a:prstGeom>
          <a:noFill/>
        </p:spPr>
        <p:txBody>
          <a:bodyPr wrap="square" rtlCol="0">
            <a:spAutoFit/>
          </a:bodyPr>
          <a:lstStyle/>
          <a:p>
            <a:r>
              <a:rPr lang="en-US" sz="1600" dirty="0" smtClean="0">
                <a:solidFill>
                  <a:schemeClr val="accent3"/>
                </a:solidFill>
              </a:rPr>
              <a:t>(2007 – 2015?)</a:t>
            </a:r>
            <a:endParaRPr lang="en-US" sz="1600" dirty="0">
              <a:solidFill>
                <a:schemeClr val="accent3"/>
              </a:solidFill>
            </a:endParaRPr>
          </a:p>
        </p:txBody>
      </p:sp>
      <p:sp>
        <p:nvSpPr>
          <p:cNvPr id="43" name="TextBox 42"/>
          <p:cNvSpPr txBox="1"/>
          <p:nvPr/>
        </p:nvSpPr>
        <p:spPr>
          <a:xfrm>
            <a:off x="9977831" y="2233390"/>
            <a:ext cx="1648687" cy="338554"/>
          </a:xfrm>
          <a:prstGeom prst="rect">
            <a:avLst/>
          </a:prstGeom>
          <a:noFill/>
        </p:spPr>
        <p:txBody>
          <a:bodyPr wrap="square" rtlCol="0">
            <a:spAutoFit/>
          </a:bodyPr>
          <a:lstStyle/>
          <a:p>
            <a:r>
              <a:rPr lang="en-US" sz="1600" dirty="0" smtClean="0">
                <a:solidFill>
                  <a:schemeClr val="accent3"/>
                </a:solidFill>
              </a:rPr>
              <a:t>(2014 – ?)</a:t>
            </a:r>
            <a:endParaRPr lang="en-US" sz="1600" dirty="0">
              <a:solidFill>
                <a:schemeClr val="accent3"/>
              </a:solidFill>
            </a:endParaRPr>
          </a:p>
        </p:txBody>
      </p:sp>
      <p:sp>
        <p:nvSpPr>
          <p:cNvPr id="44" name="TextBox 43"/>
          <p:cNvSpPr txBox="1"/>
          <p:nvPr/>
        </p:nvSpPr>
        <p:spPr>
          <a:xfrm>
            <a:off x="6437759" y="3149728"/>
            <a:ext cx="1297827" cy="369332"/>
          </a:xfrm>
          <a:prstGeom prst="rect">
            <a:avLst/>
          </a:prstGeom>
          <a:noFill/>
        </p:spPr>
        <p:txBody>
          <a:bodyPr wrap="square" rtlCol="0">
            <a:spAutoFit/>
          </a:bodyPr>
          <a:lstStyle/>
          <a:p>
            <a:r>
              <a:rPr lang="en-US" b="1" dirty="0" smtClean="0">
                <a:solidFill>
                  <a:schemeClr val="bg1"/>
                </a:solidFill>
              </a:rPr>
              <a:t>Mahout</a:t>
            </a:r>
            <a:endParaRPr lang="en-US" b="1" dirty="0">
              <a:solidFill>
                <a:schemeClr val="bg1"/>
              </a:solidFill>
            </a:endParaRPr>
          </a:p>
        </p:txBody>
      </p:sp>
      <p:pic>
        <p:nvPicPr>
          <p:cNvPr id="45" name="Picture 44"/>
          <p:cNvPicPr>
            <a:picLocks noChangeAspect="1"/>
          </p:cNvPicPr>
          <p:nvPr/>
        </p:nvPicPr>
        <p:blipFill>
          <a:blip r:embed="rId5"/>
          <a:stretch>
            <a:fillRect/>
          </a:stretch>
        </p:blipFill>
        <p:spPr>
          <a:xfrm>
            <a:off x="9767219" y="2866875"/>
            <a:ext cx="1485179" cy="873285"/>
          </a:xfrm>
          <a:prstGeom prst="rect">
            <a:avLst/>
          </a:prstGeom>
        </p:spPr>
      </p:pic>
    </p:spTree>
    <p:extLst>
      <p:ext uri="{BB962C8B-B14F-4D97-AF65-F5344CB8AC3E}">
        <p14:creationId xmlns:p14="http://schemas.microsoft.com/office/powerpoint/2010/main" xmlns="" val="2248350139"/>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630911" y="135224"/>
            <a:ext cx="2465214" cy="1449546"/>
          </a:xfrm>
          <a:prstGeom prst="rect">
            <a:avLst/>
          </a:prstGeom>
        </p:spPr>
      </p:pic>
      <p:pic>
        <p:nvPicPr>
          <p:cNvPr id="3" name="Picture 2"/>
          <p:cNvPicPr>
            <a:picLocks noChangeAspect="1"/>
          </p:cNvPicPr>
          <p:nvPr/>
        </p:nvPicPr>
        <p:blipFill>
          <a:blip r:embed="rId5"/>
          <a:stretch>
            <a:fillRect/>
          </a:stretch>
        </p:blipFill>
        <p:spPr>
          <a:xfrm>
            <a:off x="1371599" y="2666999"/>
            <a:ext cx="1400345" cy="1400345"/>
          </a:xfrm>
          <a:prstGeom prst="rect">
            <a:avLst/>
          </a:prstGeom>
        </p:spPr>
      </p:pic>
      <p:sp>
        <p:nvSpPr>
          <p:cNvPr id="4" name="TextBox 3"/>
          <p:cNvSpPr txBox="1"/>
          <p:nvPr/>
        </p:nvSpPr>
        <p:spPr>
          <a:xfrm>
            <a:off x="1314451" y="4305300"/>
            <a:ext cx="1657350" cy="369332"/>
          </a:xfrm>
          <a:prstGeom prst="rect">
            <a:avLst/>
          </a:prstGeom>
          <a:noFill/>
        </p:spPr>
        <p:txBody>
          <a:bodyPr wrap="square" rtlCol="0">
            <a:spAutoFit/>
          </a:bodyPr>
          <a:lstStyle/>
          <a:p>
            <a:r>
              <a:rPr lang="en-US" dirty="0" smtClean="0"/>
              <a:t>Scheduling</a:t>
            </a:r>
            <a:endParaRPr lang="en-US" dirty="0"/>
          </a:p>
        </p:txBody>
      </p:sp>
      <p:pic>
        <p:nvPicPr>
          <p:cNvPr id="5" name="Picture 4"/>
          <p:cNvPicPr>
            <a:picLocks noChangeAspect="1"/>
          </p:cNvPicPr>
          <p:nvPr/>
        </p:nvPicPr>
        <p:blipFill>
          <a:blip r:embed="rId6"/>
          <a:stretch>
            <a:fillRect/>
          </a:stretch>
        </p:blipFill>
        <p:spPr>
          <a:xfrm>
            <a:off x="5001420" y="2505073"/>
            <a:ext cx="1724195" cy="1724195"/>
          </a:xfrm>
          <a:prstGeom prst="rect">
            <a:avLst/>
          </a:prstGeom>
        </p:spPr>
      </p:pic>
      <p:sp>
        <p:nvSpPr>
          <p:cNvPr id="6" name="TextBox 5"/>
          <p:cNvSpPr txBox="1"/>
          <p:nvPr/>
        </p:nvSpPr>
        <p:spPr>
          <a:xfrm>
            <a:off x="5068265" y="4305300"/>
            <a:ext cx="1657350" cy="369332"/>
          </a:xfrm>
          <a:prstGeom prst="rect">
            <a:avLst/>
          </a:prstGeom>
          <a:noFill/>
        </p:spPr>
        <p:txBody>
          <a:bodyPr wrap="square" rtlCol="0">
            <a:spAutoFit/>
          </a:bodyPr>
          <a:lstStyle/>
          <a:p>
            <a:r>
              <a:rPr lang="en-US" dirty="0" smtClean="0"/>
              <a:t>Monitoring</a:t>
            </a:r>
            <a:endParaRPr lang="en-US" dirty="0"/>
          </a:p>
        </p:txBody>
      </p:sp>
      <p:pic>
        <p:nvPicPr>
          <p:cNvPr id="7" name="Picture 6"/>
          <p:cNvPicPr>
            <a:picLocks noChangeAspect="1"/>
          </p:cNvPicPr>
          <p:nvPr/>
        </p:nvPicPr>
        <p:blipFill>
          <a:blip r:embed="rId7"/>
          <a:stretch>
            <a:fillRect/>
          </a:stretch>
        </p:blipFill>
        <p:spPr>
          <a:xfrm>
            <a:off x="9190707" y="2727429"/>
            <a:ext cx="1505868" cy="1339915"/>
          </a:xfrm>
          <a:prstGeom prst="rect">
            <a:avLst/>
          </a:prstGeom>
        </p:spPr>
      </p:pic>
      <p:sp>
        <p:nvSpPr>
          <p:cNvPr id="8" name="TextBox 7"/>
          <p:cNvSpPr txBox="1"/>
          <p:nvPr/>
        </p:nvSpPr>
        <p:spPr>
          <a:xfrm>
            <a:off x="9306890" y="4371975"/>
            <a:ext cx="1657350" cy="369332"/>
          </a:xfrm>
          <a:prstGeom prst="rect">
            <a:avLst/>
          </a:prstGeom>
          <a:noFill/>
        </p:spPr>
        <p:txBody>
          <a:bodyPr wrap="square" rtlCol="0">
            <a:spAutoFit/>
          </a:bodyPr>
          <a:lstStyle/>
          <a:p>
            <a:r>
              <a:rPr lang="en-US" dirty="0" smtClean="0"/>
              <a:t>Distributing</a:t>
            </a:r>
            <a:endParaRPr lang="en-US" dirty="0"/>
          </a:p>
        </p:txBody>
      </p:sp>
    </p:spTree>
    <p:extLst>
      <p:ext uri="{BB962C8B-B14F-4D97-AF65-F5344CB8AC3E}">
        <p14:creationId xmlns:p14="http://schemas.microsoft.com/office/powerpoint/2010/main" xmlns="" val="83055341"/>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1" name="Picture 50"/>
          <p:cNvPicPr>
            <a:picLocks noChangeAspect="1"/>
          </p:cNvPicPr>
          <p:nvPr/>
        </p:nvPicPr>
        <p:blipFill>
          <a:blip r:embed="rId4"/>
          <a:stretch>
            <a:fillRect/>
          </a:stretch>
        </p:blipFill>
        <p:spPr>
          <a:xfrm>
            <a:off x="5305318" y="2652607"/>
            <a:ext cx="1524213" cy="151468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687385" y="2338654"/>
            <a:ext cx="645448" cy="540780"/>
          </a:xfrm>
          <a:prstGeom prst="rect">
            <a:avLst/>
          </a:prstGeom>
        </p:spPr>
      </p:pic>
      <p:sp>
        <p:nvSpPr>
          <p:cNvPr id="4" name="Oval 3"/>
          <p:cNvSpPr/>
          <p:nvPr/>
        </p:nvSpPr>
        <p:spPr>
          <a:xfrm>
            <a:off x="4820574" y="2068497"/>
            <a:ext cx="2388094" cy="2388094"/>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916531" y="1205033"/>
            <a:ext cx="4233169" cy="4233169"/>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12380" y="-110341"/>
            <a:ext cx="7057747" cy="7057747"/>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799201" y="463750"/>
            <a:ext cx="1030061" cy="569245"/>
          </a:xfrm>
          <a:prstGeom prst="rect">
            <a:avLst/>
          </a:prstGeom>
        </p:spPr>
      </p:pic>
      <p:pic>
        <p:nvPicPr>
          <p:cNvPr id="8" name="Picture 2" descr="Apache HBase"/>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10799201" y="2031897"/>
            <a:ext cx="1179838" cy="291646"/>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8567377" y="268697"/>
            <a:ext cx="1165185" cy="390106"/>
          </a:xfrm>
          <a:prstGeom prst="rect">
            <a:avLst/>
          </a:prstGeom>
        </p:spPr>
      </p:pic>
      <p:pic>
        <p:nvPicPr>
          <p:cNvPr id="10" name="Picture 4" descr="http://icons.iconarchive.com/icons/laurent-baumann/blend/256/Location-File-icon.png"/>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66552" y="1030321"/>
            <a:ext cx="928688" cy="92868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10"/>
          <p:cNvPicPr>
            <a:picLocks noChangeAspect="1"/>
          </p:cNvPicPr>
          <p:nvPr/>
        </p:nvPicPr>
        <p:blipFill>
          <a:blip r:embed="rId10"/>
          <a:stretch>
            <a:fillRect/>
          </a:stretch>
        </p:blipFill>
        <p:spPr>
          <a:xfrm>
            <a:off x="5737258" y="317103"/>
            <a:ext cx="607989" cy="507856"/>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5775298" y="5818276"/>
            <a:ext cx="598467" cy="721440"/>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2989981" y="3090277"/>
            <a:ext cx="424202" cy="551462"/>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8652048" y="3032056"/>
            <a:ext cx="429373" cy="456780"/>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8706309" y="2789626"/>
            <a:ext cx="245373" cy="350066"/>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3031446" y="2837003"/>
            <a:ext cx="245373" cy="350066"/>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xmlns="" val="0"/>
              </a:ext>
            </a:extLst>
          </a:blip>
          <a:stretch>
            <a:fillRect/>
          </a:stretch>
        </p:blipFill>
        <p:spPr>
          <a:xfrm>
            <a:off x="835807" y="242555"/>
            <a:ext cx="1618615" cy="505817"/>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xmlns="" val="0"/>
              </a:ext>
            </a:extLst>
          </a:blip>
          <a:stretch>
            <a:fillRect/>
          </a:stretch>
        </p:blipFill>
        <p:spPr>
          <a:xfrm>
            <a:off x="5769599" y="2956528"/>
            <a:ext cx="458785" cy="458785"/>
          </a:xfrm>
          <a:prstGeom prst="rect">
            <a:avLst/>
          </a:prstGeom>
        </p:spPr>
      </p:pic>
      <p:pic>
        <p:nvPicPr>
          <p:cNvPr id="19" name="Picture 18"/>
          <p:cNvPicPr>
            <a:picLocks noChangeAspect="1"/>
          </p:cNvPicPr>
          <p:nvPr/>
        </p:nvPicPr>
        <p:blipFill>
          <a:blip r:embed="rId17"/>
          <a:stretch>
            <a:fillRect/>
          </a:stretch>
        </p:blipFill>
        <p:spPr>
          <a:xfrm>
            <a:off x="10084100" y="488272"/>
            <a:ext cx="498878" cy="675078"/>
          </a:xfrm>
          <a:prstGeom prst="rect">
            <a:avLst/>
          </a:prstGeom>
        </p:spPr>
      </p:pic>
      <p:sp>
        <p:nvSpPr>
          <p:cNvPr id="20" name="TextBox 19"/>
          <p:cNvSpPr txBox="1"/>
          <p:nvPr/>
        </p:nvSpPr>
        <p:spPr>
          <a:xfrm>
            <a:off x="9867877" y="1163350"/>
            <a:ext cx="1066639" cy="369332"/>
          </a:xfrm>
          <a:prstGeom prst="rect">
            <a:avLst/>
          </a:prstGeom>
          <a:noFill/>
        </p:spPr>
        <p:txBody>
          <a:bodyPr wrap="square" rtlCol="0">
            <a:spAutoFit/>
          </a:bodyPr>
          <a:lstStyle/>
          <a:p>
            <a:r>
              <a:rPr lang="en-US" dirty="0" smtClean="0"/>
              <a:t>RDBMS</a:t>
            </a:r>
            <a:endParaRPr lang="en-US" dirty="0"/>
          </a:p>
        </p:txBody>
      </p:sp>
      <p:pic>
        <p:nvPicPr>
          <p:cNvPr id="21" name="Picture 20"/>
          <p:cNvPicPr>
            <a:picLocks noChangeAspect="1"/>
          </p:cNvPicPr>
          <p:nvPr/>
        </p:nvPicPr>
        <p:blipFill>
          <a:blip r:embed="rId18">
            <a:extLst>
              <a:ext uri="{28A0092B-C50C-407E-A947-70E740481C1C}">
                <a14:useLocalDpi xmlns:a14="http://schemas.microsoft.com/office/drawing/2010/main" xmlns="" val="0"/>
              </a:ext>
            </a:extLst>
          </a:blip>
          <a:stretch>
            <a:fillRect/>
          </a:stretch>
        </p:blipFill>
        <p:spPr>
          <a:xfrm>
            <a:off x="4692315" y="4303662"/>
            <a:ext cx="801113" cy="495824"/>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2161860" y="5438202"/>
            <a:ext cx="585123" cy="912792"/>
          </a:xfrm>
          <a:prstGeom prst="rect">
            <a:avLst/>
          </a:prstGeom>
        </p:spPr>
      </p:pic>
      <p:pic>
        <p:nvPicPr>
          <p:cNvPr id="23" name="Picture 22"/>
          <p:cNvPicPr>
            <a:picLocks noChangeAspect="1"/>
          </p:cNvPicPr>
          <p:nvPr/>
        </p:nvPicPr>
        <p:blipFill>
          <a:blip r:embed="rId20"/>
          <a:stretch>
            <a:fillRect/>
          </a:stretch>
        </p:blipFill>
        <p:spPr>
          <a:xfrm>
            <a:off x="1432642" y="4374167"/>
            <a:ext cx="904478" cy="899156"/>
          </a:xfrm>
          <a:prstGeom prst="rect">
            <a:avLst/>
          </a:prstGeom>
        </p:spPr>
      </p:pic>
      <p:sp>
        <p:nvSpPr>
          <p:cNvPr id="24" name="TextBox 23"/>
          <p:cNvSpPr txBox="1"/>
          <p:nvPr/>
        </p:nvSpPr>
        <p:spPr>
          <a:xfrm>
            <a:off x="3955147" y="3043931"/>
            <a:ext cx="844429" cy="261610"/>
          </a:xfrm>
          <a:prstGeom prst="rect">
            <a:avLst/>
          </a:prstGeom>
          <a:noFill/>
        </p:spPr>
        <p:txBody>
          <a:bodyPr wrap="square" rtlCol="0">
            <a:spAutoFit/>
          </a:bodyPr>
          <a:lstStyle/>
          <a:p>
            <a:r>
              <a:rPr lang="en-US" sz="1100" dirty="0" smtClean="0">
                <a:latin typeface="Candara" panose="020E0502030303020204" pitchFamily="34" charset="0"/>
              </a:rPr>
              <a:t>Streaming</a:t>
            </a:r>
            <a:endParaRPr lang="en-US" sz="1100" dirty="0">
              <a:latin typeface="Candara" panose="020E0502030303020204" pitchFamily="34" charset="0"/>
            </a:endParaRPr>
          </a:p>
        </p:txBody>
      </p:sp>
      <p:cxnSp>
        <p:nvCxnSpPr>
          <p:cNvPr id="25" name="Straight Arrow Connector 24"/>
          <p:cNvCxnSpPr>
            <a:endCxn id="24" idx="1"/>
          </p:cNvCxnSpPr>
          <p:nvPr/>
        </p:nvCxnSpPr>
        <p:spPr>
          <a:xfrm flipV="1">
            <a:off x="2311830" y="3174736"/>
            <a:ext cx="1643317" cy="1406807"/>
          </a:xfrm>
          <a:prstGeom prst="straightConnector1">
            <a:avLst/>
          </a:prstGeom>
          <a:ln w="2540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2746983" y="3390000"/>
            <a:ext cx="1342284" cy="2174608"/>
          </a:xfrm>
          <a:prstGeom prst="straightConnector1">
            <a:avLst/>
          </a:prstGeom>
          <a:ln w="25400">
            <a:solidFill>
              <a:schemeClr val="tx2">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1"/>
          <a:stretch>
            <a:fillRect/>
          </a:stretch>
        </p:blipFill>
        <p:spPr>
          <a:xfrm>
            <a:off x="5031991" y="1501866"/>
            <a:ext cx="952381" cy="457143"/>
          </a:xfrm>
          <a:prstGeom prst="rect">
            <a:avLst/>
          </a:prstGeom>
        </p:spPr>
      </p:pic>
      <p:sp>
        <p:nvSpPr>
          <p:cNvPr id="28" name="TextBox 27"/>
          <p:cNvSpPr txBox="1"/>
          <p:nvPr/>
        </p:nvSpPr>
        <p:spPr>
          <a:xfrm>
            <a:off x="5280425" y="1935046"/>
            <a:ext cx="426006" cy="261610"/>
          </a:xfrm>
          <a:prstGeom prst="rect">
            <a:avLst/>
          </a:prstGeom>
          <a:noFill/>
        </p:spPr>
        <p:txBody>
          <a:bodyPr wrap="square" rtlCol="0">
            <a:spAutoFit/>
          </a:bodyPr>
          <a:lstStyle/>
          <a:p>
            <a:r>
              <a:rPr lang="en-US" sz="1100" dirty="0" smtClean="0">
                <a:latin typeface="Candara" panose="020E0502030303020204" pitchFamily="34" charset="0"/>
              </a:rPr>
              <a:t>SQL</a:t>
            </a:r>
            <a:endParaRPr lang="en-US" sz="1100" dirty="0">
              <a:latin typeface="Candara" panose="020E0502030303020204" pitchFamily="34" charset="0"/>
            </a:endParaRPr>
          </a:p>
        </p:txBody>
      </p:sp>
      <p:pic>
        <p:nvPicPr>
          <p:cNvPr id="29" name="Picture 28"/>
          <p:cNvPicPr>
            <a:picLocks noChangeAspect="1"/>
          </p:cNvPicPr>
          <p:nvPr/>
        </p:nvPicPr>
        <p:blipFill>
          <a:blip r:embed="rId22"/>
          <a:stretch>
            <a:fillRect/>
          </a:stretch>
        </p:blipFill>
        <p:spPr>
          <a:xfrm>
            <a:off x="7154946" y="3662333"/>
            <a:ext cx="840420" cy="437018"/>
          </a:xfrm>
          <a:prstGeom prst="rect">
            <a:avLst/>
          </a:prstGeom>
        </p:spPr>
      </p:pic>
      <p:sp>
        <p:nvSpPr>
          <p:cNvPr id="30" name="TextBox 29"/>
          <p:cNvSpPr txBox="1"/>
          <p:nvPr/>
        </p:nvSpPr>
        <p:spPr>
          <a:xfrm>
            <a:off x="7232423" y="4099351"/>
            <a:ext cx="844429" cy="261610"/>
          </a:xfrm>
          <a:prstGeom prst="rect">
            <a:avLst/>
          </a:prstGeom>
          <a:noFill/>
        </p:spPr>
        <p:txBody>
          <a:bodyPr wrap="square" rtlCol="0">
            <a:spAutoFit/>
          </a:bodyPr>
          <a:lstStyle/>
          <a:p>
            <a:r>
              <a:rPr lang="en-US" sz="1100" dirty="0" err="1" smtClean="0">
                <a:latin typeface="Candara" panose="020E0502030303020204" pitchFamily="34" charset="0"/>
              </a:rPr>
              <a:t>GraphX</a:t>
            </a:r>
            <a:endParaRPr lang="en-US" sz="1100" dirty="0">
              <a:latin typeface="Candara" panose="020E0502030303020204" pitchFamily="34" charset="0"/>
            </a:endParaRPr>
          </a:p>
        </p:txBody>
      </p:sp>
      <p:pic>
        <p:nvPicPr>
          <p:cNvPr id="31" name="Picture 30"/>
          <p:cNvPicPr>
            <a:picLocks noChangeAspect="1"/>
          </p:cNvPicPr>
          <p:nvPr/>
        </p:nvPicPr>
        <p:blipFill>
          <a:blip r:embed="rId23">
            <a:extLst>
              <a:ext uri="{28A0092B-C50C-407E-A947-70E740481C1C}">
                <a14:useLocalDpi xmlns:a14="http://schemas.microsoft.com/office/drawing/2010/main" xmlns="" val="0"/>
              </a:ext>
            </a:extLst>
          </a:blip>
          <a:stretch>
            <a:fillRect/>
          </a:stretch>
        </p:blipFill>
        <p:spPr>
          <a:xfrm>
            <a:off x="4984608" y="2807468"/>
            <a:ext cx="236007" cy="347651"/>
          </a:xfrm>
          <a:prstGeom prst="rect">
            <a:avLst/>
          </a:prstGeom>
        </p:spPr>
      </p:pic>
      <p:pic>
        <p:nvPicPr>
          <p:cNvPr id="32" name="Picture 31"/>
          <p:cNvPicPr>
            <a:picLocks noChangeAspect="1"/>
          </p:cNvPicPr>
          <p:nvPr/>
        </p:nvPicPr>
        <p:blipFill>
          <a:blip r:embed="rId24">
            <a:extLst>
              <a:ext uri="{28A0092B-C50C-407E-A947-70E740481C1C}">
                <a14:useLocalDpi xmlns:a14="http://schemas.microsoft.com/office/drawing/2010/main" xmlns="" val="0"/>
              </a:ext>
            </a:extLst>
          </a:blip>
          <a:stretch>
            <a:fillRect/>
          </a:stretch>
        </p:blipFill>
        <p:spPr>
          <a:xfrm>
            <a:off x="5141183" y="3757587"/>
            <a:ext cx="273306" cy="273306"/>
          </a:xfrm>
          <a:prstGeom prst="rect">
            <a:avLst/>
          </a:prstGeom>
        </p:spPr>
      </p:pic>
      <p:pic>
        <p:nvPicPr>
          <p:cNvPr id="33" name="Picture 32"/>
          <p:cNvPicPr>
            <a:picLocks noChangeAspect="1"/>
          </p:cNvPicPr>
          <p:nvPr/>
        </p:nvPicPr>
        <p:blipFill>
          <a:blip r:embed="rId25">
            <a:extLst>
              <a:ext uri="{28A0092B-C50C-407E-A947-70E740481C1C}">
                <a14:useLocalDpi xmlns:a14="http://schemas.microsoft.com/office/drawing/2010/main" xmlns="" val="0"/>
              </a:ext>
            </a:extLst>
          </a:blip>
          <a:stretch>
            <a:fillRect/>
          </a:stretch>
        </p:blipFill>
        <p:spPr>
          <a:xfrm>
            <a:off x="6697772" y="2723972"/>
            <a:ext cx="401510" cy="401510"/>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xmlns="" val="0"/>
              </a:ext>
            </a:extLst>
          </a:blip>
          <a:stretch>
            <a:fillRect/>
          </a:stretch>
        </p:blipFill>
        <p:spPr>
          <a:xfrm>
            <a:off x="6618418" y="3754873"/>
            <a:ext cx="288934" cy="219495"/>
          </a:xfrm>
          <a:prstGeom prst="rect">
            <a:avLst/>
          </a:prstGeom>
        </p:spPr>
      </p:pic>
      <p:pic>
        <p:nvPicPr>
          <p:cNvPr id="35" name="Picture 34"/>
          <p:cNvPicPr>
            <a:picLocks noChangeAspect="1"/>
          </p:cNvPicPr>
          <p:nvPr/>
        </p:nvPicPr>
        <p:blipFill>
          <a:blip r:embed="rId27"/>
          <a:stretch>
            <a:fillRect/>
          </a:stretch>
        </p:blipFill>
        <p:spPr>
          <a:xfrm>
            <a:off x="5807884" y="3362824"/>
            <a:ext cx="419428" cy="419428"/>
          </a:xfrm>
          <a:prstGeom prst="rect">
            <a:avLst/>
          </a:prstGeom>
        </p:spPr>
      </p:pic>
      <p:sp>
        <p:nvSpPr>
          <p:cNvPr id="38" name="TextBox 37"/>
          <p:cNvSpPr txBox="1"/>
          <p:nvPr/>
        </p:nvSpPr>
        <p:spPr>
          <a:xfrm>
            <a:off x="9868602" y="3815195"/>
            <a:ext cx="1889479" cy="307777"/>
          </a:xfrm>
          <a:prstGeom prst="rect">
            <a:avLst/>
          </a:prstGeom>
          <a:noFill/>
        </p:spPr>
        <p:txBody>
          <a:bodyPr wrap="square" rtlCol="0">
            <a:spAutoFit/>
          </a:bodyPr>
          <a:lstStyle/>
          <a:p>
            <a:r>
              <a:rPr lang="en-US" sz="1400" dirty="0" smtClean="0">
                <a:latin typeface="Candara" panose="020E0502030303020204" pitchFamily="34" charset="0"/>
              </a:rPr>
              <a:t>Hadoop Input  Format</a:t>
            </a:r>
          </a:p>
        </p:txBody>
      </p:sp>
      <p:pic>
        <p:nvPicPr>
          <p:cNvPr id="39" name="Picture 38">
            <a:hlinkClick r:id="rId28"/>
          </p:cNvPr>
          <p:cNvPicPr>
            <a:picLocks noChangeAspect="1"/>
          </p:cNvPicPr>
          <p:nvPr/>
        </p:nvPicPr>
        <p:blipFill>
          <a:blip r:embed="rId29" cstate="print">
            <a:extLst>
              <a:ext uri="{28A0092B-C50C-407E-A947-70E740481C1C}">
                <a14:useLocalDpi xmlns:a14="http://schemas.microsoft.com/office/drawing/2010/main" xmlns="" val="0"/>
              </a:ext>
            </a:extLst>
          </a:blip>
          <a:stretch>
            <a:fillRect/>
          </a:stretch>
        </p:blipFill>
        <p:spPr>
          <a:xfrm>
            <a:off x="10397774" y="3220956"/>
            <a:ext cx="831136" cy="623352"/>
          </a:xfrm>
          <a:prstGeom prst="rect">
            <a:avLst/>
          </a:prstGeom>
        </p:spPr>
      </p:pic>
      <p:pic>
        <p:nvPicPr>
          <p:cNvPr id="40" name="Picture 39"/>
          <p:cNvPicPr>
            <a:picLocks noChangeAspect="1"/>
          </p:cNvPicPr>
          <p:nvPr/>
        </p:nvPicPr>
        <p:blipFill>
          <a:blip r:embed="rId30"/>
          <a:stretch>
            <a:fillRect/>
          </a:stretch>
        </p:blipFill>
        <p:spPr>
          <a:xfrm>
            <a:off x="1450652" y="1324724"/>
            <a:ext cx="696906" cy="696906"/>
          </a:xfrm>
          <a:prstGeom prst="rect">
            <a:avLst/>
          </a:prstGeom>
        </p:spPr>
      </p:pic>
      <p:pic>
        <p:nvPicPr>
          <p:cNvPr id="41" name="Picture 40"/>
          <p:cNvPicPr>
            <a:picLocks noChangeAspect="1"/>
          </p:cNvPicPr>
          <p:nvPr/>
        </p:nvPicPr>
        <p:blipFill>
          <a:blip r:embed="rId31"/>
          <a:stretch>
            <a:fillRect/>
          </a:stretch>
        </p:blipFill>
        <p:spPr>
          <a:xfrm>
            <a:off x="9513594" y="1739278"/>
            <a:ext cx="936053" cy="468027"/>
          </a:xfrm>
          <a:prstGeom prst="rect">
            <a:avLst/>
          </a:prstGeom>
        </p:spPr>
      </p:pic>
      <p:pic>
        <p:nvPicPr>
          <p:cNvPr id="42" name="Picture 41"/>
          <p:cNvPicPr>
            <a:picLocks noChangeAspect="1"/>
          </p:cNvPicPr>
          <p:nvPr/>
        </p:nvPicPr>
        <p:blipFill>
          <a:blip r:embed="rId32"/>
          <a:stretch>
            <a:fillRect/>
          </a:stretch>
        </p:blipFill>
        <p:spPr>
          <a:xfrm>
            <a:off x="10259077" y="5170611"/>
            <a:ext cx="787992" cy="787992"/>
          </a:xfrm>
          <a:prstGeom prst="rect">
            <a:avLst/>
          </a:prstGeom>
        </p:spPr>
      </p:pic>
      <p:sp>
        <p:nvSpPr>
          <p:cNvPr id="43" name="TextBox 42"/>
          <p:cNvSpPr txBox="1"/>
          <p:nvPr/>
        </p:nvSpPr>
        <p:spPr>
          <a:xfrm>
            <a:off x="10384589" y="6025107"/>
            <a:ext cx="702678" cy="307777"/>
          </a:xfrm>
          <a:prstGeom prst="rect">
            <a:avLst/>
          </a:prstGeom>
          <a:noFill/>
        </p:spPr>
        <p:txBody>
          <a:bodyPr wrap="square" rtlCol="0">
            <a:spAutoFit/>
          </a:bodyPr>
          <a:lstStyle/>
          <a:p>
            <a:r>
              <a:rPr lang="en-US" sz="1400" dirty="0" smtClean="0">
                <a:latin typeface="Candara" panose="020E0502030303020204" pitchFamily="34" charset="0"/>
              </a:rPr>
              <a:t>Apps</a:t>
            </a:r>
          </a:p>
        </p:txBody>
      </p:sp>
      <p:sp>
        <p:nvSpPr>
          <p:cNvPr id="44" name="TextBox 43"/>
          <p:cNvSpPr txBox="1"/>
          <p:nvPr/>
        </p:nvSpPr>
        <p:spPr>
          <a:xfrm>
            <a:off x="376101" y="2572831"/>
            <a:ext cx="1380381" cy="1169551"/>
          </a:xfrm>
          <a:prstGeom prst="rect">
            <a:avLst/>
          </a:prstGeom>
          <a:noFill/>
        </p:spPr>
        <p:txBody>
          <a:bodyPr wrap="square" rtlCol="0">
            <a:spAutoFit/>
          </a:bodyPr>
          <a:lstStyle/>
          <a:p>
            <a:r>
              <a:rPr lang="en-US" sz="1400" dirty="0" smtClean="0">
                <a:latin typeface="Candara" panose="020E0502030303020204" pitchFamily="34" charset="0"/>
              </a:rPr>
              <a:t>Distributions:</a:t>
            </a:r>
          </a:p>
          <a:p>
            <a:pPr marL="285750" indent="-285750">
              <a:buFontTx/>
              <a:buChar char="-"/>
            </a:pPr>
            <a:r>
              <a:rPr lang="en-US" sz="1400" dirty="0" smtClean="0">
                <a:latin typeface="Candara" panose="020E0502030303020204" pitchFamily="34" charset="0"/>
              </a:rPr>
              <a:t>CDH</a:t>
            </a:r>
          </a:p>
          <a:p>
            <a:pPr marL="285750" indent="-285750">
              <a:buFontTx/>
              <a:buChar char="-"/>
            </a:pPr>
            <a:r>
              <a:rPr lang="en-US" sz="1400" dirty="0" smtClean="0">
                <a:latin typeface="Candara" panose="020E0502030303020204" pitchFamily="34" charset="0"/>
              </a:rPr>
              <a:t>HDP</a:t>
            </a:r>
          </a:p>
          <a:p>
            <a:pPr marL="285750" indent="-285750">
              <a:buFontTx/>
              <a:buChar char="-"/>
            </a:pPr>
            <a:r>
              <a:rPr lang="en-US" sz="1400" dirty="0" err="1" smtClean="0">
                <a:latin typeface="Candara" panose="020E0502030303020204" pitchFamily="34" charset="0"/>
              </a:rPr>
              <a:t>MapR</a:t>
            </a:r>
            <a:endParaRPr lang="en-US" sz="1400" dirty="0" smtClean="0">
              <a:latin typeface="Candara" panose="020E0502030303020204" pitchFamily="34" charset="0"/>
            </a:endParaRPr>
          </a:p>
          <a:p>
            <a:pPr marL="285750" indent="-285750">
              <a:buFontTx/>
              <a:buChar char="-"/>
            </a:pPr>
            <a:r>
              <a:rPr lang="en-US" sz="1400" dirty="0" smtClean="0">
                <a:latin typeface="Candara" panose="020E0502030303020204" pitchFamily="34" charset="0"/>
              </a:rPr>
              <a:t>DSE</a:t>
            </a:r>
            <a:endParaRPr lang="en-US" sz="1400" dirty="0">
              <a:latin typeface="Candara" panose="020E0502030303020204" pitchFamily="34" charset="0"/>
            </a:endParaRPr>
          </a:p>
        </p:txBody>
      </p:sp>
      <p:pic>
        <p:nvPicPr>
          <p:cNvPr id="45" name="Picture 2" descr="http://www.openstack.org/themes/openstack/images/new-icons/openstack-object-storage-icon.png"/>
          <p:cNvPicPr>
            <a:picLocks noChangeAspect="1" noChangeArrowheads="1"/>
          </p:cNvPicPr>
          <p:nvPr/>
        </p:nvPicPr>
        <p:blipFill>
          <a:blip r:embed="rId33">
            <a:extLst>
              <a:ext uri="{28A0092B-C50C-407E-A947-70E740481C1C}">
                <a14:useLocalDpi xmlns:a14="http://schemas.microsoft.com/office/drawing/2010/main" xmlns="" val="0"/>
              </a:ext>
            </a:extLst>
          </a:blip>
          <a:srcRect/>
          <a:stretch>
            <a:fillRect/>
          </a:stretch>
        </p:blipFill>
        <p:spPr bwMode="auto">
          <a:xfrm>
            <a:off x="2571210" y="844517"/>
            <a:ext cx="487062" cy="399304"/>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45"/>
          <p:cNvPicPr>
            <a:picLocks noChangeAspect="1"/>
          </p:cNvPicPr>
          <p:nvPr/>
        </p:nvPicPr>
        <p:blipFill>
          <a:blip r:embed="rId34"/>
          <a:stretch>
            <a:fillRect/>
          </a:stretch>
        </p:blipFill>
        <p:spPr>
          <a:xfrm>
            <a:off x="4140119" y="2673165"/>
            <a:ext cx="436036" cy="358891"/>
          </a:xfrm>
          <a:prstGeom prst="rect">
            <a:avLst/>
          </a:prstGeom>
        </p:spPr>
      </p:pic>
      <p:sp>
        <p:nvSpPr>
          <p:cNvPr id="48" name="TextBox 47"/>
          <p:cNvSpPr txBox="1"/>
          <p:nvPr/>
        </p:nvSpPr>
        <p:spPr>
          <a:xfrm>
            <a:off x="7070265" y="2527721"/>
            <a:ext cx="729683" cy="261610"/>
          </a:xfrm>
          <a:prstGeom prst="rect">
            <a:avLst/>
          </a:prstGeom>
          <a:noFill/>
        </p:spPr>
        <p:txBody>
          <a:bodyPr wrap="square" rtlCol="0">
            <a:spAutoFit/>
          </a:bodyPr>
          <a:lstStyle/>
          <a:p>
            <a:r>
              <a:rPr lang="en-US" sz="1100" dirty="0" smtClean="0">
                <a:latin typeface="Candara" panose="020E0502030303020204" pitchFamily="34" charset="0"/>
              </a:rPr>
              <a:t>Tachyon</a:t>
            </a:r>
            <a:endParaRPr lang="en-US" sz="1100" dirty="0">
              <a:latin typeface="Candara" panose="020E0502030303020204" pitchFamily="34" charset="0"/>
            </a:endParaRPr>
          </a:p>
        </p:txBody>
      </p:sp>
      <p:sp>
        <p:nvSpPr>
          <p:cNvPr id="49" name="TextBox 48"/>
          <p:cNvSpPr txBox="1"/>
          <p:nvPr/>
        </p:nvSpPr>
        <p:spPr>
          <a:xfrm>
            <a:off x="4847523" y="4785267"/>
            <a:ext cx="729683" cy="261610"/>
          </a:xfrm>
          <a:prstGeom prst="rect">
            <a:avLst/>
          </a:prstGeom>
          <a:noFill/>
        </p:spPr>
        <p:txBody>
          <a:bodyPr wrap="square" rtlCol="0">
            <a:spAutoFit/>
          </a:bodyPr>
          <a:lstStyle/>
          <a:p>
            <a:r>
              <a:rPr lang="en-US" sz="1100" dirty="0" smtClean="0">
                <a:latin typeface="Candara" panose="020E0502030303020204" pitchFamily="34" charset="0"/>
              </a:rPr>
              <a:t>MLlib</a:t>
            </a:r>
            <a:endParaRPr lang="en-US" sz="1100" dirty="0">
              <a:latin typeface="Candara" panose="020E0502030303020204" pitchFamily="34" charset="0"/>
            </a:endParaRPr>
          </a:p>
        </p:txBody>
      </p:sp>
      <p:pic>
        <p:nvPicPr>
          <p:cNvPr id="50" name="Picture 49"/>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5896545" y="5600181"/>
            <a:ext cx="245373" cy="350066"/>
          </a:xfrm>
          <a:prstGeom prst="rect">
            <a:avLst/>
          </a:prstGeom>
        </p:spPr>
      </p:pic>
      <p:pic>
        <p:nvPicPr>
          <p:cNvPr id="2" name="Picture 1"/>
          <p:cNvPicPr>
            <a:picLocks noChangeAspect="1"/>
          </p:cNvPicPr>
          <p:nvPr/>
        </p:nvPicPr>
        <p:blipFill>
          <a:blip r:embed="rId35"/>
          <a:stretch>
            <a:fillRect/>
          </a:stretch>
        </p:blipFill>
        <p:spPr>
          <a:xfrm>
            <a:off x="6884722" y="2014334"/>
            <a:ext cx="733660" cy="528235"/>
          </a:xfrm>
          <a:prstGeom prst="rect">
            <a:avLst/>
          </a:prstGeom>
        </p:spPr>
      </p:pic>
      <p:pic>
        <p:nvPicPr>
          <p:cNvPr id="53" name="Picture 52"/>
          <p:cNvPicPr>
            <a:picLocks noChangeAspect="1"/>
          </p:cNvPicPr>
          <p:nvPr/>
        </p:nvPicPr>
        <p:blipFill>
          <a:blip r:embed="rId36"/>
          <a:stretch>
            <a:fillRect/>
          </a:stretch>
        </p:blipFill>
        <p:spPr>
          <a:xfrm>
            <a:off x="5834858" y="4674686"/>
            <a:ext cx="954737" cy="439179"/>
          </a:xfrm>
          <a:prstGeom prst="rect">
            <a:avLst/>
          </a:prstGeom>
        </p:spPr>
      </p:pic>
      <p:sp>
        <p:nvSpPr>
          <p:cNvPr id="54" name="TextBox 53"/>
          <p:cNvSpPr txBox="1"/>
          <p:nvPr/>
        </p:nvSpPr>
        <p:spPr>
          <a:xfrm>
            <a:off x="5429003" y="4091644"/>
            <a:ext cx="1161493" cy="261610"/>
          </a:xfrm>
          <a:prstGeom prst="rect">
            <a:avLst/>
          </a:prstGeom>
          <a:noFill/>
        </p:spPr>
        <p:txBody>
          <a:bodyPr wrap="square" rtlCol="0">
            <a:spAutoFit/>
          </a:bodyPr>
          <a:lstStyle/>
          <a:p>
            <a:r>
              <a:rPr lang="en-US" sz="1100" dirty="0" err="1" smtClean="0">
                <a:latin typeface="Candara" panose="020E0502030303020204" pitchFamily="34" charset="0"/>
              </a:rPr>
              <a:t>DataFrames</a:t>
            </a:r>
            <a:r>
              <a:rPr lang="en-US" sz="1100" dirty="0" smtClean="0">
                <a:latin typeface="Candara" panose="020E0502030303020204" pitchFamily="34" charset="0"/>
              </a:rPr>
              <a:t> API</a:t>
            </a:r>
            <a:endParaRPr lang="en-US" sz="1100" dirty="0">
              <a:latin typeface="Candara" panose="020E0502030303020204" pitchFamily="34" charset="0"/>
            </a:endParaRPr>
          </a:p>
        </p:txBody>
      </p:sp>
    </p:spTree>
    <p:extLst>
      <p:ext uri="{BB962C8B-B14F-4D97-AF65-F5344CB8AC3E}">
        <p14:creationId xmlns:p14="http://schemas.microsoft.com/office/powerpoint/2010/main" xmlns="" val="294514174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1000"/>
                                        <p:tgtEl>
                                          <p:spTgt spid="16"/>
                                        </p:tgtEl>
                                      </p:cBhvr>
                                    </p:animEffect>
                                    <p:anim calcmode="lin" valueType="num">
                                      <p:cBhvr>
                                        <p:cTn id="79" dur="1000" fill="hold"/>
                                        <p:tgtEl>
                                          <p:spTgt spid="16"/>
                                        </p:tgtEl>
                                        <p:attrNameLst>
                                          <p:attrName>ppt_x</p:attrName>
                                        </p:attrNameLst>
                                      </p:cBhvr>
                                      <p:tavLst>
                                        <p:tav tm="0">
                                          <p:val>
                                            <p:strVal val="#ppt_x"/>
                                          </p:val>
                                        </p:tav>
                                        <p:tav tm="100000">
                                          <p:val>
                                            <p:strVal val="#ppt_x"/>
                                          </p:val>
                                        </p:tav>
                                      </p:tavLst>
                                    </p:anim>
                                    <p:anim calcmode="lin" valueType="num">
                                      <p:cBhvr>
                                        <p:cTn id="80" dur="1000" fill="hold"/>
                                        <p:tgtEl>
                                          <p:spTgt spid="1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1000"/>
                                        <p:tgtEl>
                                          <p:spTgt spid="15"/>
                                        </p:tgtEl>
                                      </p:cBhvr>
                                    </p:animEffect>
                                    <p:anim calcmode="lin" valueType="num">
                                      <p:cBhvr>
                                        <p:cTn id="84" dur="1000" fill="hold"/>
                                        <p:tgtEl>
                                          <p:spTgt spid="15"/>
                                        </p:tgtEl>
                                        <p:attrNameLst>
                                          <p:attrName>ppt_x</p:attrName>
                                        </p:attrNameLst>
                                      </p:cBhvr>
                                      <p:tavLst>
                                        <p:tav tm="0">
                                          <p:val>
                                            <p:strVal val="#ppt_x"/>
                                          </p:val>
                                        </p:tav>
                                        <p:tav tm="100000">
                                          <p:val>
                                            <p:strVal val="#ppt_x"/>
                                          </p:val>
                                        </p:tav>
                                      </p:tavLst>
                                    </p:anim>
                                    <p:anim calcmode="lin" valueType="num">
                                      <p:cBhvr>
                                        <p:cTn id="85" dur="1000" fill="hold"/>
                                        <p:tgtEl>
                                          <p:spTgt spid="15"/>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1000"/>
                                        <p:tgtEl>
                                          <p:spTgt spid="50"/>
                                        </p:tgtEl>
                                      </p:cBhvr>
                                    </p:animEffect>
                                    <p:anim calcmode="lin" valueType="num">
                                      <p:cBhvr>
                                        <p:cTn id="89" dur="1000" fill="hold"/>
                                        <p:tgtEl>
                                          <p:spTgt spid="50"/>
                                        </p:tgtEl>
                                        <p:attrNameLst>
                                          <p:attrName>ppt_x</p:attrName>
                                        </p:attrNameLst>
                                      </p:cBhvr>
                                      <p:tavLst>
                                        <p:tav tm="0">
                                          <p:val>
                                            <p:strVal val="#ppt_x"/>
                                          </p:val>
                                        </p:tav>
                                        <p:tav tm="100000">
                                          <p:val>
                                            <p:strVal val="#ppt_x"/>
                                          </p:val>
                                        </p:tav>
                                      </p:tavLst>
                                    </p:anim>
                                    <p:anim calcmode="lin" valueType="num">
                                      <p:cBhvr>
                                        <p:cTn id="9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4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8" grpId="0"/>
      <p:bldP spid="30" grpId="0"/>
      <p:bldP spid="38" grpId="0"/>
      <p:bldP spid="43" grpId="0"/>
      <p:bldP spid="44" grpId="0"/>
      <p:bldP spid="48" grpId="0"/>
      <p:bldP spid="49" grpId="0"/>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3038297" y="1153274"/>
            <a:ext cx="6133333" cy="3009524"/>
          </a:xfrm>
          <a:prstGeom prst="rect">
            <a:avLst/>
          </a:prstGeom>
        </p:spPr>
      </p:pic>
    </p:spTree>
    <p:extLst>
      <p:ext uri="{BB962C8B-B14F-4D97-AF65-F5344CB8AC3E}">
        <p14:creationId xmlns:p14="http://schemas.microsoft.com/office/powerpoint/2010/main" xmlns="" val="3610542393"/>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4766669" y="347166"/>
            <a:ext cx="1943980" cy="1143060"/>
          </a:xfrm>
          <a:prstGeom prst="rect">
            <a:avLst/>
          </a:prstGeom>
        </p:spPr>
      </p:pic>
      <p:sp>
        <p:nvSpPr>
          <p:cNvPr id="4" name="TextBox 3"/>
          <p:cNvSpPr txBox="1"/>
          <p:nvPr/>
        </p:nvSpPr>
        <p:spPr>
          <a:xfrm>
            <a:off x="3407741" y="2546011"/>
            <a:ext cx="5486400" cy="1477328"/>
          </a:xfrm>
          <a:prstGeom prst="rect">
            <a:avLst/>
          </a:prstGeom>
          <a:noFill/>
        </p:spPr>
        <p:txBody>
          <a:bodyPr wrap="square" rtlCol="0">
            <a:spAutoFit/>
          </a:bodyPr>
          <a:lstStyle/>
          <a:p>
            <a:pPr marL="285750" indent="-285750">
              <a:buFontTx/>
              <a:buChar char="-"/>
            </a:pPr>
            <a:r>
              <a:rPr lang="en-US" dirty="0" smtClean="0"/>
              <a:t>Developers from 50+ companies</a:t>
            </a:r>
          </a:p>
          <a:p>
            <a:pPr marL="285750" indent="-285750">
              <a:buFontTx/>
              <a:buChar char="-"/>
            </a:pPr>
            <a:endParaRPr lang="en-US" dirty="0"/>
          </a:p>
          <a:p>
            <a:pPr marL="285750" indent="-285750">
              <a:buFontTx/>
              <a:buChar char="-"/>
            </a:pPr>
            <a:r>
              <a:rPr lang="en-US" dirty="0" smtClean="0"/>
              <a:t>400+ developers</a:t>
            </a:r>
          </a:p>
          <a:p>
            <a:pPr marL="285750" indent="-285750">
              <a:buFontTx/>
              <a:buChar char="-"/>
            </a:pPr>
            <a:endParaRPr lang="en-US" dirty="0"/>
          </a:p>
          <a:p>
            <a:pPr marL="285750" indent="-285750">
              <a:buFontTx/>
              <a:buChar char="-"/>
            </a:pPr>
            <a:r>
              <a:rPr lang="en-US" dirty="0" smtClean="0"/>
              <a:t>Apache Committers from 16+ organizations</a:t>
            </a:r>
            <a:endParaRPr lang="en-US" dirty="0"/>
          </a:p>
        </p:txBody>
      </p:sp>
    </p:spTree>
    <p:extLst>
      <p:ext uri="{BB962C8B-B14F-4D97-AF65-F5344CB8AC3E}">
        <p14:creationId xmlns:p14="http://schemas.microsoft.com/office/powerpoint/2010/main" xmlns="" val="2906167281"/>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45" name="Picture 44"/>
          <p:cNvPicPr>
            <a:picLocks noChangeAspect="1"/>
          </p:cNvPicPr>
          <p:nvPr/>
        </p:nvPicPr>
        <p:blipFill>
          <a:blip r:embed="rId4"/>
          <a:stretch>
            <a:fillRect/>
          </a:stretch>
        </p:blipFill>
        <p:spPr>
          <a:xfrm>
            <a:off x="7510346" y="97546"/>
            <a:ext cx="1943980" cy="1143060"/>
          </a:xfrm>
          <a:prstGeom prst="rect">
            <a:avLst/>
          </a:prstGeom>
        </p:spPr>
      </p:pic>
      <p:pic>
        <p:nvPicPr>
          <p:cNvPr id="46" name="Picture 45">
            <a:hlinkClick r:id="rId5"/>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757461" y="359533"/>
            <a:ext cx="2998534" cy="709653"/>
          </a:xfrm>
          <a:prstGeom prst="rect">
            <a:avLst/>
          </a:prstGeom>
        </p:spPr>
      </p:pic>
      <p:sp>
        <p:nvSpPr>
          <p:cNvPr id="2" name="TextBox 1"/>
          <p:cNvSpPr txBox="1"/>
          <p:nvPr/>
        </p:nvSpPr>
        <p:spPr>
          <a:xfrm>
            <a:off x="5754029" y="669076"/>
            <a:ext cx="602166" cy="400110"/>
          </a:xfrm>
          <a:prstGeom prst="rect">
            <a:avLst/>
          </a:prstGeom>
          <a:noFill/>
        </p:spPr>
        <p:txBody>
          <a:bodyPr wrap="square" rtlCol="0">
            <a:spAutoFit/>
          </a:bodyPr>
          <a:lstStyle/>
          <a:p>
            <a:r>
              <a:rPr lang="en-US" sz="2000" dirty="0" smtClean="0"/>
              <a:t>vs</a:t>
            </a:r>
            <a:endParaRPr lang="en-US" sz="2000" dirty="0"/>
          </a:p>
        </p:txBody>
      </p:sp>
      <p:pic>
        <p:nvPicPr>
          <p:cNvPr id="48" name="Picture 47"/>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332886" y="1551525"/>
            <a:ext cx="1715007" cy="525220"/>
          </a:xfrm>
          <a:prstGeom prst="rect">
            <a:avLst/>
          </a:prstGeom>
        </p:spPr>
      </p:pic>
      <p:pic>
        <p:nvPicPr>
          <p:cNvPr id="49" name="Picture 48"/>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2330435" y="3183323"/>
            <a:ext cx="1618615" cy="505817"/>
          </a:xfrm>
          <a:prstGeom prst="rect">
            <a:avLst/>
          </a:prstGeom>
        </p:spPr>
      </p:pic>
      <p:pic>
        <p:nvPicPr>
          <p:cNvPr id="50" name="Picture 49"/>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2332886" y="2272848"/>
            <a:ext cx="573041" cy="609618"/>
          </a:xfrm>
          <a:prstGeom prst="rect">
            <a:avLst/>
          </a:prstGeom>
        </p:spPr>
      </p:pic>
      <p:sp>
        <p:nvSpPr>
          <p:cNvPr id="3" name="TextBox 2"/>
          <p:cNvSpPr txBox="1"/>
          <p:nvPr/>
        </p:nvSpPr>
        <p:spPr>
          <a:xfrm>
            <a:off x="2948087" y="2377602"/>
            <a:ext cx="1028363" cy="400110"/>
          </a:xfrm>
          <a:prstGeom prst="rect">
            <a:avLst/>
          </a:prstGeom>
          <a:noFill/>
        </p:spPr>
        <p:txBody>
          <a:bodyPr wrap="square" rtlCol="0">
            <a:spAutoFit/>
          </a:bodyPr>
          <a:lstStyle/>
          <a:p>
            <a:r>
              <a:rPr lang="en-US" sz="2000" b="1" dirty="0" smtClean="0"/>
              <a:t>YARN</a:t>
            </a:r>
            <a:endParaRPr lang="en-US" sz="2000" b="1" dirty="0"/>
          </a:p>
        </p:txBody>
      </p:sp>
      <p:cxnSp>
        <p:nvCxnSpPr>
          <p:cNvPr id="5" name="Straight Arrow Connector 4"/>
          <p:cNvCxnSpPr/>
          <p:nvPr/>
        </p:nvCxnSpPr>
        <p:spPr>
          <a:xfrm>
            <a:off x="4198434" y="2577657"/>
            <a:ext cx="3111190" cy="0"/>
          </a:xfrm>
          <a:prstGeom prst="straightConnector1">
            <a:avLst/>
          </a:prstGeom>
          <a:ln>
            <a:solidFill>
              <a:schemeClr val="tx1">
                <a:lumMod val="85000"/>
              </a:schemeClr>
            </a:solidFill>
            <a:headEnd type="stealth"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198434" y="1814135"/>
            <a:ext cx="3111190" cy="0"/>
          </a:xfrm>
          <a:prstGeom prst="straightConnector1">
            <a:avLst/>
          </a:prstGeom>
          <a:ln>
            <a:solidFill>
              <a:schemeClr val="tx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4"/>
          <a:stretch>
            <a:fillRect/>
          </a:stretch>
        </p:blipFill>
        <p:spPr>
          <a:xfrm>
            <a:off x="7510346" y="1409032"/>
            <a:ext cx="1135566" cy="667713"/>
          </a:xfrm>
          <a:prstGeom prst="rect">
            <a:avLst/>
          </a:prstGeom>
        </p:spPr>
      </p:pic>
      <p:pic>
        <p:nvPicPr>
          <p:cNvPr id="53" name="Picture 52"/>
          <p:cNvPicPr>
            <a:picLocks noChangeAspect="1"/>
          </p:cNvPicPr>
          <p:nvPr/>
        </p:nvPicPr>
        <p:blipFill>
          <a:blip r:embed="rId10"/>
          <a:stretch>
            <a:fillRect/>
          </a:stretch>
        </p:blipFill>
        <p:spPr>
          <a:xfrm>
            <a:off x="8805874" y="1491935"/>
            <a:ext cx="648452" cy="644399"/>
          </a:xfrm>
          <a:prstGeom prst="rect">
            <a:avLst/>
          </a:prstGeom>
        </p:spPr>
      </p:pic>
      <p:pic>
        <p:nvPicPr>
          <p:cNvPr id="54" name="Picture 53"/>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7758858" y="2207833"/>
            <a:ext cx="598467" cy="721440"/>
          </a:xfrm>
          <a:prstGeom prst="rect">
            <a:avLst/>
          </a:prstGeom>
        </p:spPr>
      </p:pic>
      <p:cxnSp>
        <p:nvCxnSpPr>
          <p:cNvPr id="12" name="Straight Connector 11"/>
          <p:cNvCxnSpPr/>
          <p:nvPr/>
        </p:nvCxnSpPr>
        <p:spPr>
          <a:xfrm>
            <a:off x="964580" y="4007452"/>
            <a:ext cx="1018106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5" name="Picture 54">
            <a:hlinkClick r:id="rId12"/>
          </p:cNvPr>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2736906" y="4270061"/>
            <a:ext cx="761049" cy="700967"/>
          </a:xfrm>
          <a:prstGeom prst="rect">
            <a:avLst/>
          </a:prstGeom>
        </p:spPr>
      </p:pic>
      <p:cxnSp>
        <p:nvCxnSpPr>
          <p:cNvPr id="56" name="Straight Arrow Connector 55"/>
          <p:cNvCxnSpPr/>
          <p:nvPr/>
        </p:nvCxnSpPr>
        <p:spPr>
          <a:xfrm>
            <a:off x="4198434" y="4687743"/>
            <a:ext cx="3111190" cy="0"/>
          </a:xfrm>
          <a:prstGeom prst="straightConnector1">
            <a:avLst/>
          </a:prstGeom>
          <a:ln>
            <a:solidFill>
              <a:schemeClr val="tx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4"/>
          <a:stretch>
            <a:fillRect/>
          </a:stretch>
        </p:blipFill>
        <p:spPr>
          <a:xfrm>
            <a:off x="7490308" y="4286687"/>
            <a:ext cx="1135566" cy="667713"/>
          </a:xfrm>
          <a:prstGeom prst="rect">
            <a:avLst/>
          </a:prstGeom>
        </p:spPr>
      </p:pic>
      <p:sp>
        <p:nvSpPr>
          <p:cNvPr id="58" name="TextBox 57"/>
          <p:cNvSpPr txBox="1"/>
          <p:nvPr/>
        </p:nvSpPr>
        <p:spPr>
          <a:xfrm>
            <a:off x="8701667" y="4509990"/>
            <a:ext cx="1028363" cy="400110"/>
          </a:xfrm>
          <a:prstGeom prst="rect">
            <a:avLst/>
          </a:prstGeom>
          <a:noFill/>
        </p:spPr>
        <p:txBody>
          <a:bodyPr wrap="square" rtlCol="0">
            <a:spAutoFit/>
          </a:bodyPr>
          <a:lstStyle/>
          <a:p>
            <a:r>
              <a:rPr lang="en-US" sz="2000" b="1" dirty="0" smtClean="0"/>
              <a:t>SQL</a:t>
            </a:r>
            <a:endParaRPr lang="en-US" sz="2000" b="1" dirty="0"/>
          </a:p>
        </p:txBody>
      </p:sp>
      <p:pic>
        <p:nvPicPr>
          <p:cNvPr id="14" name="Picture 13"/>
          <p:cNvPicPr>
            <a:picLocks noChangeAspect="1"/>
          </p:cNvPicPr>
          <p:nvPr/>
        </p:nvPicPr>
        <p:blipFill>
          <a:blip r:embed="rId14"/>
          <a:stretch>
            <a:fillRect/>
          </a:stretch>
        </p:blipFill>
        <p:spPr>
          <a:xfrm>
            <a:off x="2612420" y="5011079"/>
            <a:ext cx="1261274" cy="529735"/>
          </a:xfrm>
          <a:prstGeom prst="rect">
            <a:avLst/>
          </a:prstGeom>
        </p:spPr>
      </p:pic>
      <p:cxnSp>
        <p:nvCxnSpPr>
          <p:cNvPr id="59" name="Straight Arrow Connector 58"/>
          <p:cNvCxnSpPr/>
          <p:nvPr/>
        </p:nvCxnSpPr>
        <p:spPr>
          <a:xfrm>
            <a:off x="4198434" y="5375401"/>
            <a:ext cx="3111190" cy="0"/>
          </a:xfrm>
          <a:prstGeom prst="straightConnector1">
            <a:avLst/>
          </a:prstGeom>
          <a:ln>
            <a:solidFill>
              <a:schemeClr val="tx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4"/>
          <a:stretch>
            <a:fillRect/>
          </a:stretch>
        </p:blipFill>
        <p:spPr>
          <a:xfrm>
            <a:off x="7490308" y="4874689"/>
            <a:ext cx="1135566" cy="667713"/>
          </a:xfrm>
          <a:prstGeom prst="rect">
            <a:avLst/>
          </a:prstGeom>
        </p:spPr>
      </p:pic>
      <p:sp>
        <p:nvSpPr>
          <p:cNvPr id="61" name="TextBox 60"/>
          <p:cNvSpPr txBox="1"/>
          <p:nvPr/>
        </p:nvSpPr>
        <p:spPr>
          <a:xfrm>
            <a:off x="8710071" y="5075891"/>
            <a:ext cx="1028363" cy="400110"/>
          </a:xfrm>
          <a:prstGeom prst="rect">
            <a:avLst/>
          </a:prstGeom>
          <a:noFill/>
        </p:spPr>
        <p:txBody>
          <a:bodyPr wrap="square" rtlCol="0">
            <a:spAutoFit/>
          </a:bodyPr>
          <a:lstStyle/>
          <a:p>
            <a:r>
              <a:rPr lang="en-US" sz="2000" b="1" dirty="0" err="1" smtClean="0"/>
              <a:t>MLlib</a:t>
            </a:r>
            <a:endParaRPr lang="en-US" sz="2000" b="1" dirty="0"/>
          </a:p>
        </p:txBody>
      </p:sp>
      <p:cxnSp>
        <p:nvCxnSpPr>
          <p:cNvPr id="68" name="Straight Arrow Connector 67"/>
          <p:cNvCxnSpPr/>
          <p:nvPr/>
        </p:nvCxnSpPr>
        <p:spPr>
          <a:xfrm>
            <a:off x="4218472" y="6039307"/>
            <a:ext cx="3111190" cy="0"/>
          </a:xfrm>
          <a:prstGeom prst="straightConnector1">
            <a:avLst/>
          </a:prstGeom>
          <a:ln>
            <a:solidFill>
              <a:schemeClr val="tx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4"/>
          <a:stretch>
            <a:fillRect/>
          </a:stretch>
        </p:blipFill>
        <p:spPr>
          <a:xfrm>
            <a:off x="7510346" y="5538595"/>
            <a:ext cx="1135566" cy="667713"/>
          </a:xfrm>
          <a:prstGeom prst="rect">
            <a:avLst/>
          </a:prstGeom>
        </p:spPr>
      </p:pic>
      <p:sp>
        <p:nvSpPr>
          <p:cNvPr id="70" name="TextBox 69"/>
          <p:cNvSpPr txBox="1"/>
          <p:nvPr/>
        </p:nvSpPr>
        <p:spPr>
          <a:xfrm>
            <a:off x="8730109" y="5739797"/>
            <a:ext cx="1506711" cy="400110"/>
          </a:xfrm>
          <a:prstGeom prst="rect">
            <a:avLst/>
          </a:prstGeom>
          <a:noFill/>
        </p:spPr>
        <p:txBody>
          <a:bodyPr wrap="square" rtlCol="0">
            <a:spAutoFit/>
          </a:bodyPr>
          <a:lstStyle/>
          <a:p>
            <a:r>
              <a:rPr lang="en-US" sz="2000" b="1" dirty="0" smtClean="0"/>
              <a:t>Streaming</a:t>
            </a:r>
            <a:endParaRPr lang="en-US" sz="2000" b="1" dirty="0"/>
          </a:p>
        </p:txBody>
      </p:sp>
      <p:pic>
        <p:nvPicPr>
          <p:cNvPr id="1028" name="Picture 4" descr="https://storm.apache.org/images/logocontest/storm_logo_winner.png"/>
          <p:cNvPicPr>
            <a:picLocks noChangeAspect="1" noChangeArrowheads="1"/>
          </p:cNvPicPr>
          <p:nvPr/>
        </p:nvPicPr>
        <p:blipFill>
          <a:blip r:embed="rId15">
            <a:extLst>
              <a:ext uri="{28A0092B-C50C-407E-A947-70E740481C1C}">
                <a14:useLocalDpi xmlns:a14="http://schemas.microsoft.com/office/drawing/2010/main" xmlns="" val="0"/>
              </a:ext>
            </a:extLst>
          </a:blip>
          <a:srcRect/>
          <a:stretch>
            <a:fillRect/>
          </a:stretch>
        </p:blipFill>
        <p:spPr bwMode="auto">
          <a:xfrm>
            <a:off x="2384327" y="5804029"/>
            <a:ext cx="1663566" cy="60720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1" name="Straight Arrow Connector 70"/>
          <p:cNvCxnSpPr/>
          <p:nvPr/>
        </p:nvCxnSpPr>
        <p:spPr>
          <a:xfrm>
            <a:off x="4198434" y="3367332"/>
            <a:ext cx="3111190" cy="0"/>
          </a:xfrm>
          <a:prstGeom prst="straightConnector1">
            <a:avLst/>
          </a:prstGeom>
          <a:ln>
            <a:solidFill>
              <a:schemeClr val="tx1">
                <a:lumMod val="8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455101" y="2408820"/>
            <a:ext cx="1028363" cy="400110"/>
          </a:xfrm>
          <a:prstGeom prst="rect">
            <a:avLst/>
          </a:prstGeom>
          <a:noFill/>
        </p:spPr>
        <p:txBody>
          <a:bodyPr wrap="square" rtlCol="0">
            <a:spAutoFit/>
          </a:bodyPr>
          <a:lstStyle/>
          <a:p>
            <a:r>
              <a:rPr lang="en-US" sz="2000" b="1" dirty="0" err="1" smtClean="0"/>
              <a:t>Mesos</a:t>
            </a:r>
            <a:endParaRPr lang="en-US" sz="2000" b="1" dirty="0"/>
          </a:p>
        </p:txBody>
      </p:sp>
      <p:pic>
        <p:nvPicPr>
          <p:cNvPr id="73" name="Picture 72"/>
          <p:cNvPicPr>
            <a:picLocks noChangeAspect="1"/>
          </p:cNvPicPr>
          <p:nvPr/>
        </p:nvPicPr>
        <p:blipFill>
          <a:blip r:embed="rId16"/>
          <a:stretch>
            <a:fillRect/>
          </a:stretch>
        </p:blipFill>
        <p:spPr>
          <a:xfrm>
            <a:off x="7758858" y="3172805"/>
            <a:ext cx="582944" cy="419720"/>
          </a:xfrm>
          <a:prstGeom prst="rect">
            <a:avLst/>
          </a:prstGeom>
        </p:spPr>
      </p:pic>
      <p:sp>
        <p:nvSpPr>
          <p:cNvPr id="74" name="TextBox 73"/>
          <p:cNvSpPr txBox="1"/>
          <p:nvPr/>
        </p:nvSpPr>
        <p:spPr>
          <a:xfrm>
            <a:off x="8482336" y="3152303"/>
            <a:ext cx="1256098" cy="400110"/>
          </a:xfrm>
          <a:prstGeom prst="rect">
            <a:avLst/>
          </a:prstGeom>
          <a:noFill/>
        </p:spPr>
        <p:txBody>
          <a:bodyPr wrap="square" rtlCol="0">
            <a:spAutoFit/>
          </a:bodyPr>
          <a:lstStyle/>
          <a:p>
            <a:r>
              <a:rPr lang="en-US" sz="2000" b="1" dirty="0" smtClean="0"/>
              <a:t>Tachyon</a:t>
            </a:r>
            <a:endParaRPr lang="en-US" sz="2000" b="1" dirty="0"/>
          </a:p>
        </p:txBody>
      </p:sp>
    </p:spTree>
    <p:extLst>
      <p:ext uri="{BB962C8B-B14F-4D97-AF65-F5344CB8AC3E}">
        <p14:creationId xmlns:p14="http://schemas.microsoft.com/office/powerpoint/2010/main" xmlns="" val="201104059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8" grpId="0"/>
      <p:bldP spid="61" grpId="0"/>
      <p:bldP spid="70" grpId="0"/>
      <p:bldP spid="72" grpId="0"/>
      <p:bldP spid="7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70198" y="1449187"/>
            <a:ext cx="1618615" cy="50581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643479" y="1449187"/>
            <a:ext cx="1677513" cy="513738"/>
          </a:xfrm>
          <a:prstGeom prst="rect">
            <a:avLst/>
          </a:prstGeom>
        </p:spPr>
      </p:pic>
      <p:cxnSp>
        <p:nvCxnSpPr>
          <p:cNvPr id="4" name="Straight Arrow Connector 3"/>
          <p:cNvCxnSpPr>
            <a:stCxn id="2" idx="3"/>
          </p:cNvCxnSpPr>
          <p:nvPr/>
        </p:nvCxnSpPr>
        <p:spPr>
          <a:xfrm flipV="1">
            <a:off x="1888813" y="1702095"/>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249122" y="1509403"/>
            <a:ext cx="1618615" cy="50581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622403" y="1509403"/>
            <a:ext cx="1677513" cy="513738"/>
          </a:xfrm>
          <a:prstGeom prst="rect">
            <a:avLst/>
          </a:prstGeom>
        </p:spPr>
      </p:pic>
      <p:cxnSp>
        <p:nvCxnSpPr>
          <p:cNvPr id="7" name="Straight Arrow Connector 6"/>
          <p:cNvCxnSpPr>
            <a:stCxn id="5" idx="3"/>
          </p:cNvCxnSpPr>
          <p:nvPr/>
        </p:nvCxnSpPr>
        <p:spPr>
          <a:xfrm flipV="1">
            <a:off x="6867737" y="1762311"/>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320992" y="1775393"/>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230851" y="1522484"/>
            <a:ext cx="1618615" cy="505817"/>
          </a:xfrm>
          <a:prstGeom prst="rect">
            <a:avLst/>
          </a:prstGeom>
        </p:spPr>
      </p:pic>
      <p:cxnSp>
        <p:nvCxnSpPr>
          <p:cNvPr id="10" name="Straight Arrow Connector 9"/>
          <p:cNvCxnSpPr/>
          <p:nvPr/>
        </p:nvCxnSpPr>
        <p:spPr>
          <a:xfrm flipV="1">
            <a:off x="9302721" y="1788474"/>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stretch>
            <a:fillRect/>
          </a:stretch>
        </p:blipFill>
        <p:spPr>
          <a:xfrm>
            <a:off x="4431719" y="3770496"/>
            <a:ext cx="1332850" cy="78371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6569580" y="3770496"/>
            <a:ext cx="918187" cy="918187"/>
          </a:xfrm>
          <a:prstGeom prst="rect">
            <a:avLst/>
          </a:prstGeom>
        </p:spPr>
      </p:pic>
      <p:cxnSp>
        <p:nvCxnSpPr>
          <p:cNvPr id="13" name="Straight Arrow Connector 12"/>
          <p:cNvCxnSpPr/>
          <p:nvPr/>
        </p:nvCxnSpPr>
        <p:spPr>
          <a:xfrm flipV="1">
            <a:off x="5764569" y="4229589"/>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461609" y="4229588"/>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6"/>
          <a:stretch>
            <a:fillRect/>
          </a:stretch>
        </p:blipFill>
        <p:spPr>
          <a:xfrm>
            <a:off x="8358770" y="3770496"/>
            <a:ext cx="1332850" cy="783716"/>
          </a:xfrm>
          <a:prstGeom prst="rect">
            <a:avLst/>
          </a:prstGeom>
        </p:spPr>
      </p:pic>
      <p:cxnSp>
        <p:nvCxnSpPr>
          <p:cNvPr id="16" name="Straight Arrow Connector 15"/>
          <p:cNvCxnSpPr/>
          <p:nvPr/>
        </p:nvCxnSpPr>
        <p:spPr>
          <a:xfrm flipV="1">
            <a:off x="9691620" y="4229589"/>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79627" y="3976679"/>
            <a:ext cx="1618615" cy="505817"/>
          </a:xfrm>
          <a:prstGeom prst="rect">
            <a:avLst/>
          </a:prstGeom>
        </p:spPr>
      </p:pic>
      <p:cxnSp>
        <p:nvCxnSpPr>
          <p:cNvPr id="18" name="Straight Arrow Connector 17"/>
          <p:cNvCxnSpPr>
            <a:stCxn id="17" idx="3"/>
          </p:cNvCxnSpPr>
          <p:nvPr/>
        </p:nvCxnSpPr>
        <p:spPr>
          <a:xfrm flipV="1">
            <a:off x="1898242" y="4229587"/>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0521505" y="3896941"/>
            <a:ext cx="1203859" cy="665291"/>
          </a:xfrm>
          <a:prstGeom prst="rect">
            <a:avLst/>
          </a:prstGeom>
        </p:spPr>
      </p:pic>
      <p:pic>
        <p:nvPicPr>
          <p:cNvPr id="20" name="Picture 19"/>
          <p:cNvPicPr>
            <a:picLocks noChangeAspect="1"/>
          </p:cNvPicPr>
          <p:nvPr/>
        </p:nvPicPr>
        <p:blipFill>
          <a:blip r:embed="rId9"/>
          <a:stretch>
            <a:fillRect/>
          </a:stretch>
        </p:blipFill>
        <p:spPr>
          <a:xfrm>
            <a:off x="7353755" y="306689"/>
            <a:ext cx="623360" cy="623360"/>
          </a:xfrm>
          <a:prstGeom prst="rect">
            <a:avLst/>
          </a:prstGeom>
        </p:spPr>
      </p:pic>
      <p:sp>
        <p:nvSpPr>
          <p:cNvPr id="21" name="Rectangle 20"/>
          <p:cNvSpPr/>
          <p:nvPr/>
        </p:nvSpPr>
        <p:spPr>
          <a:xfrm>
            <a:off x="5220841" y="151061"/>
            <a:ext cx="4894119" cy="2463047"/>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9"/>
          <a:stretch>
            <a:fillRect/>
          </a:stretch>
        </p:blipFill>
        <p:spPr>
          <a:xfrm>
            <a:off x="8156723" y="4951540"/>
            <a:ext cx="608871" cy="608871"/>
          </a:xfrm>
          <a:prstGeom prst="rect">
            <a:avLst/>
          </a:prstGeom>
        </p:spPr>
      </p:pic>
      <p:sp>
        <p:nvSpPr>
          <p:cNvPr id="23" name="Rectangle 22"/>
          <p:cNvSpPr/>
          <p:nvPr/>
        </p:nvSpPr>
        <p:spPr>
          <a:xfrm>
            <a:off x="6500050" y="3501535"/>
            <a:ext cx="3954275" cy="2456205"/>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703253" y="3787767"/>
            <a:ext cx="918187" cy="918187"/>
          </a:xfrm>
          <a:prstGeom prst="rect">
            <a:avLst/>
          </a:prstGeom>
        </p:spPr>
      </p:pic>
      <p:cxnSp>
        <p:nvCxnSpPr>
          <p:cNvPr id="25" name="Straight Arrow Connector 24"/>
          <p:cNvCxnSpPr/>
          <p:nvPr/>
        </p:nvCxnSpPr>
        <p:spPr>
          <a:xfrm flipV="1">
            <a:off x="3579044" y="4246860"/>
            <a:ext cx="656424" cy="1"/>
          </a:xfrm>
          <a:prstGeom prst="straightConnector1">
            <a:avLst/>
          </a:prstGeom>
          <a:ln w="2222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26" name="Picture 2" descr="http://rvs.github.com/oozie/images/oozie_50x.png"/>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6932285" y="967858"/>
            <a:ext cx="1361863" cy="314771"/>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4" descr="http://i662.photobucket.com/albums/uu346/Gearhead43/RLC%20Stargate/Uzi.pn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6094315" y="641832"/>
            <a:ext cx="811470" cy="488727"/>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TextBox 27"/>
          <p:cNvSpPr txBox="1"/>
          <p:nvPr/>
        </p:nvSpPr>
        <p:spPr>
          <a:xfrm>
            <a:off x="9110410" y="5519886"/>
            <a:ext cx="1377505" cy="400110"/>
          </a:xfrm>
          <a:prstGeom prst="rect">
            <a:avLst/>
          </a:prstGeom>
          <a:noFill/>
        </p:spPr>
        <p:txBody>
          <a:bodyPr wrap="square" rtlCol="0">
            <a:spAutoFit/>
          </a:bodyPr>
          <a:lstStyle/>
          <a:p>
            <a:r>
              <a:rPr lang="en-US" sz="2000" dirty="0" smtClean="0">
                <a:latin typeface="Candara" panose="020E0502030303020204" pitchFamily="34" charset="0"/>
              </a:rPr>
              <a:t>10x – 100x</a:t>
            </a:r>
            <a:endParaRPr lang="en-US" sz="2000" dirty="0">
              <a:latin typeface="Candara" panose="020E0502030303020204" pitchFamily="34" charset="0"/>
            </a:endParaRPr>
          </a:p>
        </p:txBody>
      </p:sp>
      <p:sp>
        <p:nvSpPr>
          <p:cNvPr id="29" name="Up Arrow 28"/>
          <p:cNvSpPr/>
          <p:nvPr/>
        </p:nvSpPr>
        <p:spPr>
          <a:xfrm>
            <a:off x="9557147" y="5195264"/>
            <a:ext cx="268945" cy="46285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1598511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8" grpId="0"/>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6876366" y="3027614"/>
            <a:ext cx="4333333" cy="1990476"/>
          </a:xfrm>
          <a:prstGeom prst="rect">
            <a:avLst/>
          </a:prstGeom>
        </p:spPr>
      </p:pic>
      <p:pic>
        <p:nvPicPr>
          <p:cNvPr id="7" name="Picture 6"/>
          <p:cNvPicPr>
            <a:picLocks noChangeAspect="1"/>
          </p:cNvPicPr>
          <p:nvPr/>
        </p:nvPicPr>
        <p:blipFill>
          <a:blip r:embed="rId5"/>
          <a:stretch>
            <a:fillRect/>
          </a:stretch>
        </p:blipFill>
        <p:spPr>
          <a:xfrm>
            <a:off x="773495" y="692316"/>
            <a:ext cx="4361905" cy="3447619"/>
          </a:xfrm>
          <a:prstGeom prst="rect">
            <a:avLst/>
          </a:prstGeom>
        </p:spPr>
      </p:pic>
      <p:cxnSp>
        <p:nvCxnSpPr>
          <p:cNvPr id="8" name="Straight Connector 7"/>
          <p:cNvCxnSpPr/>
          <p:nvPr/>
        </p:nvCxnSpPr>
        <p:spPr>
          <a:xfrm>
            <a:off x="3476531" y="3740839"/>
            <a:ext cx="88723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10202" y="3602339"/>
            <a:ext cx="878767" cy="276999"/>
          </a:xfrm>
          <a:prstGeom prst="rect">
            <a:avLst/>
          </a:prstGeom>
          <a:noFill/>
        </p:spPr>
        <p:txBody>
          <a:bodyPr wrap="none" rtlCol="0">
            <a:spAutoFit/>
          </a:bodyPr>
          <a:lstStyle/>
          <a:p>
            <a:r>
              <a:rPr lang="en-US" sz="1200" b="1" dirty="0" smtClean="0">
                <a:solidFill>
                  <a:schemeClr val="bg1"/>
                </a:solidFill>
              </a:rPr>
              <a:t>Aug 2009</a:t>
            </a:r>
            <a:endParaRPr lang="en-US" sz="1200" b="1" dirty="0">
              <a:solidFill>
                <a:schemeClr val="bg1"/>
              </a:solidFill>
            </a:endParaRPr>
          </a:p>
        </p:txBody>
      </p:sp>
      <p:sp>
        <p:nvSpPr>
          <p:cNvPr id="10" name="TextBox 9"/>
          <p:cNvSpPr txBox="1"/>
          <p:nvPr/>
        </p:nvSpPr>
        <p:spPr>
          <a:xfrm>
            <a:off x="10227398" y="6509441"/>
            <a:ext cx="1964602" cy="276999"/>
          </a:xfrm>
          <a:prstGeom prst="rect">
            <a:avLst/>
          </a:prstGeom>
          <a:noFill/>
        </p:spPr>
        <p:txBody>
          <a:bodyPr wrap="square" rtlCol="0">
            <a:spAutoFit/>
          </a:bodyPr>
          <a:lstStyle/>
          <a:p>
            <a:r>
              <a:rPr lang="en-US" sz="1200" dirty="0"/>
              <a:t>Source: openhub.net</a:t>
            </a:r>
          </a:p>
        </p:txBody>
      </p:sp>
      <p:pic>
        <p:nvPicPr>
          <p:cNvPr id="11" name="Picture 10"/>
          <p:cNvPicPr>
            <a:picLocks noChangeAspect="1"/>
          </p:cNvPicPr>
          <p:nvPr/>
        </p:nvPicPr>
        <p:blipFill>
          <a:blip r:embed="rId6"/>
          <a:stretch>
            <a:fillRect/>
          </a:stretch>
        </p:blipFill>
        <p:spPr>
          <a:xfrm>
            <a:off x="663971" y="4832251"/>
            <a:ext cx="4580952" cy="1400000"/>
          </a:xfrm>
          <a:prstGeom prst="rect">
            <a:avLst/>
          </a:prstGeom>
        </p:spPr>
      </p:pic>
      <p:pic>
        <p:nvPicPr>
          <p:cNvPr id="12" name="Picture 11"/>
          <p:cNvPicPr>
            <a:picLocks noChangeAspect="1"/>
          </p:cNvPicPr>
          <p:nvPr/>
        </p:nvPicPr>
        <p:blipFill>
          <a:blip r:embed="rId7"/>
          <a:stretch>
            <a:fillRect/>
          </a:stretch>
        </p:blipFill>
        <p:spPr>
          <a:xfrm>
            <a:off x="6682267" y="500865"/>
            <a:ext cx="4721529" cy="2109987"/>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5292826" y="3027614"/>
            <a:ext cx="1016575" cy="851724"/>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6876366" y="5614490"/>
            <a:ext cx="1219306" cy="347502"/>
          </a:xfrm>
          <a:prstGeom prst="rect">
            <a:avLst/>
          </a:prstGeom>
        </p:spPr>
      </p:pic>
      <p:sp>
        <p:nvSpPr>
          <p:cNvPr id="15" name="TextBox 14"/>
          <p:cNvSpPr txBox="1"/>
          <p:nvPr/>
        </p:nvSpPr>
        <p:spPr>
          <a:xfrm>
            <a:off x="8095672" y="5579099"/>
            <a:ext cx="2153653" cy="369332"/>
          </a:xfrm>
          <a:prstGeom prst="rect">
            <a:avLst/>
          </a:prstGeom>
          <a:noFill/>
        </p:spPr>
        <p:txBody>
          <a:bodyPr wrap="square" rtlCol="0">
            <a:spAutoFit/>
          </a:bodyPr>
          <a:lstStyle/>
          <a:p>
            <a:r>
              <a:rPr lang="en-US" dirty="0" smtClean="0"/>
              <a:t>...in June 2013</a:t>
            </a:r>
            <a:endParaRPr lang="en-US" dirty="0"/>
          </a:p>
        </p:txBody>
      </p:sp>
    </p:spTree>
    <p:extLst>
      <p:ext uri="{BB962C8B-B14F-4D97-AF65-F5344CB8AC3E}">
        <p14:creationId xmlns:p14="http://schemas.microsoft.com/office/powerpoint/2010/main" xmlns="" val="2702910646"/>
      </p:ext>
    </p:extLst>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7" name="Rounded Rectangle 46"/>
          <p:cNvSpPr/>
          <p:nvPr/>
        </p:nvSpPr>
        <p:spPr>
          <a:xfrm>
            <a:off x="6080549" y="1878088"/>
            <a:ext cx="5893148" cy="4238507"/>
          </a:xfrm>
          <a:prstGeom prst="round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542675" y="2970454"/>
            <a:ext cx="5069874" cy="2862761"/>
          </a:xfrm>
          <a:prstGeom prst="roundRect">
            <a:avLst/>
          </a:prstGeom>
          <a:solidFill>
            <a:schemeClr val="tx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a:grpSpLocks noChangeAspect="1"/>
          </p:cNvGrpSpPr>
          <p:nvPr/>
        </p:nvGrpSpPr>
        <p:grpSpPr>
          <a:xfrm>
            <a:off x="811947" y="3159406"/>
            <a:ext cx="4661158" cy="2441518"/>
            <a:chOff x="604783" y="2239443"/>
            <a:chExt cx="3733655" cy="1955691"/>
          </a:xfrm>
        </p:grpSpPr>
        <p:pic>
          <p:nvPicPr>
            <p:cNvPr id="8" name="Picture 7" descr="cert_dist_stratio.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958015" y="3918084"/>
              <a:ext cx="1315989" cy="277050"/>
            </a:xfrm>
            <a:prstGeom prst="rect">
              <a:avLst/>
            </a:prstGeom>
          </p:spPr>
        </p:pic>
        <p:pic>
          <p:nvPicPr>
            <p:cNvPr id="9" name="Picture 8" descr="cert_dist_sap.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287893" y="3336025"/>
              <a:ext cx="785473" cy="377028"/>
            </a:xfrm>
            <a:prstGeom prst="rect">
              <a:avLst/>
            </a:prstGeom>
          </p:spPr>
        </p:pic>
        <p:pic>
          <p:nvPicPr>
            <p:cNvPr id="10" name="Picture 9" descr="cert_dist_pivotal.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634985" y="2857518"/>
              <a:ext cx="1106718" cy="252483"/>
            </a:xfrm>
            <a:prstGeom prst="rect">
              <a:avLst/>
            </a:prstGeom>
          </p:spPr>
        </p:pic>
        <p:pic>
          <p:nvPicPr>
            <p:cNvPr id="11" name="Picture 10" descr="cert_dist_oracle.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938906" y="2912456"/>
              <a:ext cx="1369648" cy="197545"/>
            </a:xfrm>
            <a:prstGeom prst="rect">
              <a:avLst/>
            </a:prstGeom>
          </p:spPr>
        </p:pic>
        <p:pic>
          <p:nvPicPr>
            <p:cNvPr id="12" name="Picture 11" descr="cert_dist_ibm.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604783" y="2857518"/>
              <a:ext cx="720993" cy="290333"/>
            </a:xfrm>
            <a:prstGeom prst="rect">
              <a:avLst/>
            </a:prstGeom>
          </p:spPr>
        </p:pic>
        <p:pic>
          <p:nvPicPr>
            <p:cNvPr id="13" name="Picture 12" descr="cert_dist_hortonworks.png"/>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604783" y="2239443"/>
              <a:ext cx="946515" cy="359436"/>
            </a:xfrm>
            <a:prstGeom prst="rect">
              <a:avLst/>
            </a:prstGeom>
          </p:spPr>
        </p:pic>
        <p:pic>
          <p:nvPicPr>
            <p:cNvPr id="14" name="Picture 13" descr="cert_dist_mapr.jpg"/>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1787792" y="2312675"/>
              <a:ext cx="1125738" cy="271262"/>
            </a:xfrm>
            <a:prstGeom prst="rect">
              <a:avLst/>
            </a:prstGeom>
          </p:spPr>
        </p:pic>
        <p:pic>
          <p:nvPicPr>
            <p:cNvPr id="15" name="Picture 14" descr="cert_dist_guavus.png"/>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3309756" y="3434494"/>
              <a:ext cx="983856" cy="248031"/>
            </a:xfrm>
            <a:prstGeom prst="rect">
              <a:avLst/>
            </a:prstGeom>
          </p:spPr>
        </p:pic>
        <p:pic>
          <p:nvPicPr>
            <p:cNvPr id="16" name="Picture 15" descr="cert_dist_datastax.png"/>
            <p:cNvPicPr>
              <a:picLocks noChangeAspect="1"/>
            </p:cNvPicPr>
            <p:nvPr/>
          </p:nvPicPr>
          <p:blipFill>
            <a:blip r:embed="rId12">
              <a:extLst>
                <a:ext uri="{28A0092B-C50C-407E-A947-70E740481C1C}">
                  <a14:useLocalDpi xmlns:a14="http://schemas.microsoft.com/office/drawing/2010/main" xmlns="" val="0"/>
                </a:ext>
              </a:extLst>
            </a:blip>
            <a:stretch>
              <a:fillRect/>
            </a:stretch>
          </p:blipFill>
          <p:spPr>
            <a:xfrm>
              <a:off x="604783" y="3380603"/>
              <a:ext cx="1396882" cy="323602"/>
            </a:xfrm>
            <a:prstGeom prst="rect">
              <a:avLst/>
            </a:prstGeom>
          </p:spPr>
        </p:pic>
        <p:pic>
          <p:nvPicPr>
            <p:cNvPr id="17" name="Picture 16" descr="cert_dist_bluedata.jpg"/>
            <p:cNvPicPr>
              <a:picLocks noChangeAspect="1"/>
            </p:cNvPicPr>
            <p:nvPr/>
          </p:nvPicPr>
          <p:blipFill>
            <a:blip r:embed="rId13">
              <a:extLst>
                <a:ext uri="{28A0092B-C50C-407E-A947-70E740481C1C}">
                  <a14:useLocalDpi xmlns:a14="http://schemas.microsoft.com/office/drawing/2010/main" xmlns="" val="0"/>
                </a:ext>
              </a:extLst>
            </a:blip>
            <a:stretch>
              <a:fillRect/>
            </a:stretch>
          </p:blipFill>
          <p:spPr>
            <a:xfrm>
              <a:off x="629156" y="3887821"/>
              <a:ext cx="1505834" cy="307313"/>
            </a:xfrm>
            <a:prstGeom prst="rect">
              <a:avLst/>
            </a:prstGeom>
          </p:spPr>
        </p:pic>
        <p:pic>
          <p:nvPicPr>
            <p:cNvPr id="18" name="Picture 17" descr="Cloudera_logo_v2.png"/>
            <p:cNvPicPr>
              <a:picLocks noChangeAspect="1"/>
            </p:cNvPicPr>
            <p:nvPr/>
          </p:nvPicPr>
          <p:blipFill>
            <a:blip r:embed="rId14">
              <a:extLst>
                <a:ext uri="{28A0092B-C50C-407E-A947-70E740481C1C}">
                  <a14:useLocalDpi xmlns:a14="http://schemas.microsoft.com/office/drawing/2010/main" xmlns="" val="0"/>
                </a:ext>
              </a:extLst>
            </a:blip>
            <a:stretch>
              <a:fillRect/>
            </a:stretch>
          </p:blipFill>
          <p:spPr>
            <a:xfrm>
              <a:off x="3082213" y="2342611"/>
              <a:ext cx="1256225" cy="232073"/>
            </a:xfrm>
            <a:prstGeom prst="rect">
              <a:avLst/>
            </a:prstGeom>
          </p:spPr>
        </p:pic>
      </p:grpSp>
      <p:grpSp>
        <p:nvGrpSpPr>
          <p:cNvPr id="20" name="Group 19"/>
          <p:cNvGrpSpPr/>
          <p:nvPr/>
        </p:nvGrpSpPr>
        <p:grpSpPr>
          <a:xfrm>
            <a:off x="6401468" y="2031458"/>
            <a:ext cx="5323360" cy="3836032"/>
            <a:chOff x="4895678" y="1398924"/>
            <a:chExt cx="3850724" cy="3116729"/>
          </a:xfrm>
        </p:grpSpPr>
        <p:pic>
          <p:nvPicPr>
            <p:cNvPr id="21" name="Picture 20" descr="at_scale_logo_2X.jpg"/>
            <p:cNvPicPr>
              <a:picLocks noChangeAspect="1"/>
            </p:cNvPicPr>
            <p:nvPr/>
          </p:nvPicPr>
          <p:blipFill>
            <a:blip r:embed="rId15">
              <a:extLst>
                <a:ext uri="{28A0092B-C50C-407E-A947-70E740481C1C}">
                  <a14:useLocalDpi xmlns:a14="http://schemas.microsoft.com/office/drawing/2010/main" xmlns="" val="0"/>
                </a:ext>
              </a:extLst>
            </a:blip>
            <a:stretch>
              <a:fillRect/>
            </a:stretch>
          </p:blipFill>
          <p:spPr>
            <a:xfrm>
              <a:off x="5890348" y="2825101"/>
              <a:ext cx="1056390" cy="299310"/>
            </a:xfrm>
            <a:prstGeom prst="rect">
              <a:avLst/>
            </a:prstGeom>
          </p:spPr>
        </p:pic>
        <p:pic>
          <p:nvPicPr>
            <p:cNvPr id="22" name="Picture 21" descr="cert_app_adatao_2x.png"/>
            <p:cNvPicPr>
              <a:picLocks noChangeAspect="1"/>
            </p:cNvPicPr>
            <p:nvPr/>
          </p:nvPicPr>
          <p:blipFill>
            <a:blip r:embed="rId16">
              <a:extLst>
                <a:ext uri="{28A0092B-C50C-407E-A947-70E740481C1C}">
                  <a14:useLocalDpi xmlns:a14="http://schemas.microsoft.com/office/drawing/2010/main" xmlns="" val="0"/>
                </a:ext>
              </a:extLst>
            </a:blip>
            <a:stretch>
              <a:fillRect/>
            </a:stretch>
          </p:blipFill>
          <p:spPr>
            <a:xfrm>
              <a:off x="6307972" y="3324826"/>
              <a:ext cx="1100791" cy="244620"/>
            </a:xfrm>
            <a:prstGeom prst="rect">
              <a:avLst/>
            </a:prstGeom>
          </p:spPr>
        </p:pic>
        <p:pic>
          <p:nvPicPr>
            <p:cNvPr id="23" name="Picture 22" descr="cert_app_alpine_2x.png"/>
            <p:cNvPicPr>
              <a:picLocks noChangeAspect="1"/>
            </p:cNvPicPr>
            <p:nvPr/>
          </p:nvPicPr>
          <p:blipFill>
            <a:blip r:embed="rId17">
              <a:extLst>
                <a:ext uri="{28A0092B-C50C-407E-A947-70E740481C1C}">
                  <a14:useLocalDpi xmlns:a14="http://schemas.microsoft.com/office/drawing/2010/main" xmlns="" val="0"/>
                </a:ext>
              </a:extLst>
            </a:blip>
            <a:stretch>
              <a:fillRect/>
            </a:stretch>
          </p:blipFill>
          <p:spPr>
            <a:xfrm>
              <a:off x="4910725" y="2799293"/>
              <a:ext cx="836012" cy="343566"/>
            </a:xfrm>
            <a:prstGeom prst="rect">
              <a:avLst/>
            </a:prstGeom>
          </p:spPr>
        </p:pic>
        <p:pic>
          <p:nvPicPr>
            <p:cNvPr id="24" name="Picture 23" descr="cert_app_apervi_2x.png"/>
            <p:cNvPicPr>
              <a:picLocks noChangeAspect="1"/>
            </p:cNvPicPr>
            <p:nvPr/>
          </p:nvPicPr>
          <p:blipFill>
            <a:blip r:embed="rId18">
              <a:extLst>
                <a:ext uri="{28A0092B-C50C-407E-A947-70E740481C1C}">
                  <a14:useLocalDpi xmlns:a14="http://schemas.microsoft.com/office/drawing/2010/main" xmlns="" val="0"/>
                </a:ext>
              </a:extLst>
            </a:blip>
            <a:stretch>
              <a:fillRect/>
            </a:stretch>
          </p:blipFill>
          <p:spPr>
            <a:xfrm>
              <a:off x="6938990" y="3816038"/>
              <a:ext cx="896246" cy="181670"/>
            </a:xfrm>
            <a:prstGeom prst="rect">
              <a:avLst/>
            </a:prstGeom>
          </p:spPr>
        </p:pic>
        <p:pic>
          <p:nvPicPr>
            <p:cNvPr id="25" name="Picture 24" descr="cert_app_atigeo_2x.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4895678" y="4255856"/>
              <a:ext cx="886804" cy="249804"/>
            </a:xfrm>
            <a:prstGeom prst="rect">
              <a:avLst/>
            </a:prstGeom>
          </p:spPr>
        </p:pic>
        <p:pic>
          <p:nvPicPr>
            <p:cNvPr id="26" name="Picture 25" descr="cert_app_diyotta_2x.png"/>
            <p:cNvPicPr>
              <a:picLocks noChangeAspect="1"/>
            </p:cNvPicPr>
            <p:nvPr/>
          </p:nvPicPr>
          <p:blipFill>
            <a:blip r:embed="rId20">
              <a:extLst>
                <a:ext uri="{28A0092B-C50C-407E-A947-70E740481C1C}">
                  <a14:useLocalDpi xmlns:a14="http://schemas.microsoft.com/office/drawing/2010/main" xmlns="" val="0"/>
                </a:ext>
              </a:extLst>
            </a:blip>
            <a:stretch>
              <a:fillRect/>
            </a:stretch>
          </p:blipFill>
          <p:spPr>
            <a:xfrm>
              <a:off x="7575908" y="3384069"/>
              <a:ext cx="1170493" cy="157819"/>
            </a:xfrm>
            <a:prstGeom prst="rect">
              <a:avLst/>
            </a:prstGeom>
          </p:spPr>
        </p:pic>
        <p:pic>
          <p:nvPicPr>
            <p:cNvPr id="27" name="Picture 26" descr="cert_app_elasticsearch_2x.png"/>
            <p:cNvPicPr>
              <a:picLocks noChangeAspect="1"/>
            </p:cNvPicPr>
            <p:nvPr/>
          </p:nvPicPr>
          <p:blipFill>
            <a:blip r:embed="rId21">
              <a:extLst>
                <a:ext uri="{28A0092B-C50C-407E-A947-70E740481C1C}">
                  <a14:useLocalDpi xmlns:a14="http://schemas.microsoft.com/office/drawing/2010/main" xmlns="" val="0"/>
                </a:ext>
              </a:extLst>
            </a:blip>
            <a:stretch>
              <a:fillRect/>
            </a:stretch>
          </p:blipFill>
          <p:spPr>
            <a:xfrm>
              <a:off x="4918196" y="1926586"/>
              <a:ext cx="1487339" cy="196133"/>
            </a:xfrm>
            <a:prstGeom prst="rect">
              <a:avLst/>
            </a:prstGeom>
          </p:spPr>
        </p:pic>
        <p:pic>
          <p:nvPicPr>
            <p:cNvPr id="28" name="Picture 27" descr="cert_app_faimdata_2x.png"/>
            <p:cNvPicPr>
              <a:picLocks noChangeAspect="1"/>
            </p:cNvPicPr>
            <p:nvPr/>
          </p:nvPicPr>
          <p:blipFill>
            <a:blip r:embed="rId22">
              <a:extLst>
                <a:ext uri="{28A0092B-C50C-407E-A947-70E740481C1C}">
                  <a14:useLocalDpi xmlns:a14="http://schemas.microsoft.com/office/drawing/2010/main" xmlns="" val="0"/>
                </a:ext>
              </a:extLst>
            </a:blip>
            <a:stretch>
              <a:fillRect/>
            </a:stretch>
          </p:blipFill>
          <p:spPr>
            <a:xfrm>
              <a:off x="4903257" y="3384069"/>
              <a:ext cx="1294283" cy="153170"/>
            </a:xfrm>
            <a:prstGeom prst="rect">
              <a:avLst/>
            </a:prstGeom>
          </p:spPr>
        </p:pic>
        <p:pic>
          <p:nvPicPr>
            <p:cNvPr id="29" name="Picture 28" descr="cert_app_looker_2x.png"/>
            <p:cNvPicPr>
              <a:picLocks noChangeAspect="1"/>
            </p:cNvPicPr>
            <p:nvPr/>
          </p:nvPicPr>
          <p:blipFill>
            <a:blip r:embed="rId23">
              <a:extLst>
                <a:ext uri="{28A0092B-C50C-407E-A947-70E740481C1C}">
                  <a14:useLocalDpi xmlns:a14="http://schemas.microsoft.com/office/drawing/2010/main" xmlns="" val="0"/>
                </a:ext>
              </a:extLst>
            </a:blip>
            <a:stretch>
              <a:fillRect/>
            </a:stretch>
          </p:blipFill>
          <p:spPr>
            <a:xfrm>
              <a:off x="7121642" y="2824305"/>
              <a:ext cx="682473" cy="265899"/>
            </a:xfrm>
            <a:prstGeom prst="rect">
              <a:avLst/>
            </a:prstGeom>
          </p:spPr>
        </p:pic>
        <p:pic>
          <p:nvPicPr>
            <p:cNvPr id="30" name="Picture 29" descr="cert_app_microstrategy_2x.png"/>
            <p:cNvPicPr>
              <a:picLocks noChangeAspect="1"/>
            </p:cNvPicPr>
            <p:nvPr/>
          </p:nvPicPr>
          <p:blipFill>
            <a:blip r:embed="rId24">
              <a:extLst>
                <a:ext uri="{28A0092B-C50C-407E-A947-70E740481C1C}">
                  <a14:useLocalDpi xmlns:a14="http://schemas.microsoft.com/office/drawing/2010/main" xmlns="" val="0"/>
                </a:ext>
              </a:extLst>
            </a:blip>
            <a:stretch>
              <a:fillRect/>
            </a:stretch>
          </p:blipFill>
          <p:spPr>
            <a:xfrm>
              <a:off x="6345327" y="1484569"/>
              <a:ext cx="1412117" cy="227150"/>
            </a:xfrm>
            <a:prstGeom prst="rect">
              <a:avLst/>
            </a:prstGeom>
          </p:spPr>
        </p:pic>
        <p:pic>
          <p:nvPicPr>
            <p:cNvPr id="31" name="Picture 30" descr="cert_app_nube_2x.png"/>
            <p:cNvPicPr>
              <a:picLocks noChangeAspect="1"/>
            </p:cNvPicPr>
            <p:nvPr/>
          </p:nvPicPr>
          <p:blipFill>
            <a:blip r:embed="rId25">
              <a:extLst>
                <a:ext uri="{28A0092B-C50C-407E-A947-70E740481C1C}">
                  <a14:useLocalDpi xmlns:a14="http://schemas.microsoft.com/office/drawing/2010/main" xmlns="" val="0"/>
                </a:ext>
              </a:extLst>
            </a:blip>
            <a:stretch>
              <a:fillRect/>
            </a:stretch>
          </p:blipFill>
          <p:spPr>
            <a:xfrm>
              <a:off x="7958215" y="3839220"/>
              <a:ext cx="767100" cy="158165"/>
            </a:xfrm>
            <a:prstGeom prst="rect">
              <a:avLst/>
            </a:prstGeom>
          </p:spPr>
        </p:pic>
        <p:pic>
          <p:nvPicPr>
            <p:cNvPr id="32" name="Picture 31" descr="cert_app_pentaho_2x.png"/>
            <p:cNvPicPr>
              <a:picLocks noChangeAspect="1"/>
            </p:cNvPicPr>
            <p:nvPr/>
          </p:nvPicPr>
          <p:blipFill>
            <a:blip r:embed="rId26">
              <a:extLst>
                <a:ext uri="{28A0092B-C50C-407E-A947-70E740481C1C}">
                  <a14:useLocalDpi xmlns:a14="http://schemas.microsoft.com/office/drawing/2010/main" xmlns="" val="0"/>
                </a:ext>
              </a:extLst>
            </a:blip>
            <a:stretch>
              <a:fillRect/>
            </a:stretch>
          </p:blipFill>
          <p:spPr>
            <a:xfrm>
              <a:off x="6529667" y="1890429"/>
              <a:ext cx="1128987" cy="289483"/>
            </a:xfrm>
            <a:prstGeom prst="rect">
              <a:avLst/>
            </a:prstGeom>
          </p:spPr>
        </p:pic>
        <p:pic>
          <p:nvPicPr>
            <p:cNvPr id="33" name="Picture 32" descr="cert_app_qlik_2x.png"/>
            <p:cNvPicPr>
              <a:picLocks noChangeAspect="1"/>
            </p:cNvPicPr>
            <p:nvPr/>
          </p:nvPicPr>
          <p:blipFill>
            <a:blip r:embed="rId27">
              <a:extLst>
                <a:ext uri="{28A0092B-C50C-407E-A947-70E740481C1C}">
                  <a14:useLocalDpi xmlns:a14="http://schemas.microsoft.com/office/drawing/2010/main" xmlns="" val="0"/>
                </a:ext>
              </a:extLst>
            </a:blip>
            <a:stretch>
              <a:fillRect/>
            </a:stretch>
          </p:blipFill>
          <p:spPr>
            <a:xfrm>
              <a:off x="7880062" y="1474431"/>
              <a:ext cx="829151" cy="257767"/>
            </a:xfrm>
            <a:prstGeom prst="rect">
              <a:avLst/>
            </a:prstGeom>
          </p:spPr>
        </p:pic>
        <p:pic>
          <p:nvPicPr>
            <p:cNvPr id="34" name="Picture 33" descr="cert_app_rizhiyi_2x.png"/>
            <p:cNvPicPr>
              <a:picLocks noChangeAspect="1"/>
            </p:cNvPicPr>
            <p:nvPr/>
          </p:nvPicPr>
          <p:blipFill>
            <a:blip r:embed="rId28">
              <a:extLst>
                <a:ext uri="{28A0092B-C50C-407E-A947-70E740481C1C}">
                  <a14:useLocalDpi xmlns:a14="http://schemas.microsoft.com/office/drawing/2010/main" xmlns="" val="0"/>
                </a:ext>
              </a:extLst>
            </a:blip>
            <a:stretch>
              <a:fillRect/>
            </a:stretch>
          </p:blipFill>
          <p:spPr>
            <a:xfrm>
              <a:off x="5934339" y="4185655"/>
              <a:ext cx="687496" cy="329998"/>
            </a:xfrm>
            <a:prstGeom prst="rect">
              <a:avLst/>
            </a:prstGeom>
          </p:spPr>
        </p:pic>
        <p:pic>
          <p:nvPicPr>
            <p:cNvPr id="35" name="Picture 34" descr="cert_app_skytree_2x.png"/>
            <p:cNvPicPr>
              <a:picLocks noChangeAspect="1"/>
            </p:cNvPicPr>
            <p:nvPr/>
          </p:nvPicPr>
          <p:blipFill>
            <a:blip r:embed="rId29">
              <a:extLst>
                <a:ext uri="{28A0092B-C50C-407E-A947-70E740481C1C}">
                  <a14:useLocalDpi xmlns:a14="http://schemas.microsoft.com/office/drawing/2010/main" xmlns="" val="0"/>
                </a:ext>
              </a:extLst>
            </a:blip>
            <a:stretch>
              <a:fillRect/>
            </a:stretch>
          </p:blipFill>
          <p:spPr>
            <a:xfrm>
              <a:off x="7565378" y="2400427"/>
              <a:ext cx="1166082" cy="190122"/>
            </a:xfrm>
            <a:prstGeom prst="rect">
              <a:avLst/>
            </a:prstGeom>
          </p:spPr>
        </p:pic>
        <p:pic>
          <p:nvPicPr>
            <p:cNvPr id="36" name="Picture 35" descr="cert_app_tableau_2x.png"/>
            <p:cNvPicPr>
              <a:picLocks noChangeAspect="1"/>
            </p:cNvPicPr>
            <p:nvPr/>
          </p:nvPicPr>
          <p:blipFill>
            <a:blip r:embed="rId30">
              <a:extLst>
                <a:ext uri="{28A0092B-C50C-407E-A947-70E740481C1C}">
                  <a14:useLocalDpi xmlns:a14="http://schemas.microsoft.com/office/drawing/2010/main" xmlns="" val="0"/>
                </a:ext>
              </a:extLst>
            </a:blip>
            <a:stretch>
              <a:fillRect/>
            </a:stretch>
          </p:blipFill>
          <p:spPr>
            <a:xfrm>
              <a:off x="4918196" y="1398924"/>
              <a:ext cx="1294286" cy="422049"/>
            </a:xfrm>
            <a:prstGeom prst="rect">
              <a:avLst/>
            </a:prstGeom>
          </p:spPr>
        </p:pic>
        <p:pic>
          <p:nvPicPr>
            <p:cNvPr id="37" name="Picture 36" descr="cert_app_talend_2x.png"/>
            <p:cNvPicPr>
              <a:picLocks noChangeAspect="1"/>
            </p:cNvPicPr>
            <p:nvPr/>
          </p:nvPicPr>
          <p:blipFill>
            <a:blip r:embed="rId31">
              <a:extLst>
                <a:ext uri="{28A0092B-C50C-407E-A947-70E740481C1C}">
                  <a14:useLocalDpi xmlns:a14="http://schemas.microsoft.com/office/drawing/2010/main" xmlns="" val="0"/>
                </a:ext>
              </a:extLst>
            </a:blip>
            <a:stretch>
              <a:fillRect/>
            </a:stretch>
          </p:blipFill>
          <p:spPr>
            <a:xfrm>
              <a:off x="7871574" y="1906658"/>
              <a:ext cx="860637" cy="216059"/>
            </a:xfrm>
            <a:prstGeom prst="rect">
              <a:avLst/>
            </a:prstGeom>
          </p:spPr>
        </p:pic>
        <p:pic>
          <p:nvPicPr>
            <p:cNvPr id="38" name="Picture 37" descr="cert_app_tresata_2x.png"/>
            <p:cNvPicPr>
              <a:picLocks noChangeAspect="1"/>
            </p:cNvPicPr>
            <p:nvPr/>
          </p:nvPicPr>
          <p:blipFill>
            <a:blip r:embed="rId32">
              <a:extLst>
                <a:ext uri="{28A0092B-C50C-407E-A947-70E740481C1C}">
                  <a14:useLocalDpi xmlns:a14="http://schemas.microsoft.com/office/drawing/2010/main" xmlns="" val="0"/>
                </a:ext>
              </a:extLst>
            </a:blip>
            <a:stretch>
              <a:fillRect/>
            </a:stretch>
          </p:blipFill>
          <p:spPr>
            <a:xfrm>
              <a:off x="4918092" y="2347680"/>
              <a:ext cx="1043263" cy="270977"/>
            </a:xfrm>
            <a:prstGeom prst="rect">
              <a:avLst/>
            </a:prstGeom>
          </p:spPr>
        </p:pic>
        <p:pic>
          <p:nvPicPr>
            <p:cNvPr id="39" name="Picture 38" descr="cert_app_trifacta_2x.jpg"/>
            <p:cNvPicPr>
              <a:picLocks noChangeAspect="1"/>
            </p:cNvPicPr>
            <p:nvPr/>
          </p:nvPicPr>
          <p:blipFill>
            <a:blip r:embed="rId33">
              <a:extLst>
                <a:ext uri="{28A0092B-C50C-407E-A947-70E740481C1C}">
                  <a14:useLocalDpi xmlns:a14="http://schemas.microsoft.com/office/drawing/2010/main" xmlns="" val="0"/>
                </a:ext>
              </a:extLst>
            </a:blip>
            <a:stretch>
              <a:fillRect/>
            </a:stretch>
          </p:blipFill>
          <p:spPr>
            <a:xfrm>
              <a:off x="6157257" y="2339856"/>
              <a:ext cx="1240663" cy="278801"/>
            </a:xfrm>
            <a:prstGeom prst="rect">
              <a:avLst/>
            </a:prstGeom>
          </p:spPr>
        </p:pic>
        <p:pic>
          <p:nvPicPr>
            <p:cNvPr id="40" name="Picture 39" descr="cert_app_typesafe_2x.png"/>
            <p:cNvPicPr>
              <a:picLocks noChangeAspect="1"/>
            </p:cNvPicPr>
            <p:nvPr/>
          </p:nvPicPr>
          <p:blipFill>
            <a:blip r:embed="rId34">
              <a:extLst>
                <a:ext uri="{28A0092B-C50C-407E-A947-70E740481C1C}">
                  <a14:useLocalDpi xmlns:a14="http://schemas.microsoft.com/office/drawing/2010/main" xmlns="" val="0"/>
                </a:ext>
              </a:extLst>
            </a:blip>
            <a:stretch>
              <a:fillRect/>
            </a:stretch>
          </p:blipFill>
          <p:spPr>
            <a:xfrm>
              <a:off x="7782954" y="4263172"/>
              <a:ext cx="949257" cy="226014"/>
            </a:xfrm>
            <a:prstGeom prst="rect">
              <a:avLst/>
            </a:prstGeom>
          </p:spPr>
        </p:pic>
        <p:pic>
          <p:nvPicPr>
            <p:cNvPr id="41" name="Picture 40" descr="cert_app_virdata_2x.png"/>
            <p:cNvPicPr>
              <a:picLocks noChangeAspect="1"/>
            </p:cNvPicPr>
            <p:nvPr/>
          </p:nvPicPr>
          <p:blipFill>
            <a:blip r:embed="rId35">
              <a:extLst>
                <a:ext uri="{28A0092B-C50C-407E-A947-70E740481C1C}">
                  <a14:useLocalDpi xmlns:a14="http://schemas.microsoft.com/office/drawing/2010/main" xmlns="" val="0"/>
                </a:ext>
              </a:extLst>
            </a:blip>
            <a:stretch>
              <a:fillRect/>
            </a:stretch>
          </p:blipFill>
          <p:spPr>
            <a:xfrm>
              <a:off x="7934808" y="2756386"/>
              <a:ext cx="811594" cy="386472"/>
            </a:xfrm>
            <a:prstGeom prst="rect">
              <a:avLst/>
            </a:prstGeom>
          </p:spPr>
        </p:pic>
        <p:pic>
          <p:nvPicPr>
            <p:cNvPr id="42" name="Picture 41" descr="cert_app_zoomdata_2x.png"/>
            <p:cNvPicPr>
              <a:picLocks noChangeAspect="1"/>
            </p:cNvPicPr>
            <p:nvPr/>
          </p:nvPicPr>
          <p:blipFill>
            <a:blip r:embed="rId36">
              <a:extLst>
                <a:ext uri="{28A0092B-C50C-407E-A947-70E740481C1C}">
                  <a14:useLocalDpi xmlns:a14="http://schemas.microsoft.com/office/drawing/2010/main" xmlns="" val="0"/>
                </a:ext>
              </a:extLst>
            </a:blip>
            <a:stretch>
              <a:fillRect/>
            </a:stretch>
          </p:blipFill>
          <p:spPr>
            <a:xfrm>
              <a:off x="4895783" y="3752505"/>
              <a:ext cx="886699" cy="314804"/>
            </a:xfrm>
            <a:prstGeom prst="rect">
              <a:avLst/>
            </a:prstGeom>
          </p:spPr>
        </p:pic>
        <p:pic>
          <p:nvPicPr>
            <p:cNvPr id="43" name="Picture 42" descr="cirt_app_zaloni_2x.png"/>
            <p:cNvPicPr>
              <a:picLocks noChangeAspect="1"/>
            </p:cNvPicPr>
            <p:nvPr/>
          </p:nvPicPr>
          <p:blipFill>
            <a:blip r:embed="rId37">
              <a:extLst>
                <a:ext uri="{28A0092B-C50C-407E-A947-70E740481C1C}">
                  <a14:useLocalDpi xmlns:a14="http://schemas.microsoft.com/office/drawing/2010/main" xmlns="" val="0"/>
                </a:ext>
              </a:extLst>
            </a:blip>
            <a:stretch>
              <a:fillRect/>
            </a:stretch>
          </p:blipFill>
          <p:spPr>
            <a:xfrm>
              <a:off x="6767558" y="4226670"/>
              <a:ext cx="846270" cy="278990"/>
            </a:xfrm>
            <a:prstGeom prst="rect">
              <a:avLst/>
            </a:prstGeom>
          </p:spPr>
        </p:pic>
        <p:pic>
          <p:nvPicPr>
            <p:cNvPr id="44" name="Picture 43" descr="Platfora_black_logo_with_R_RGB-copy-300x67.png"/>
            <p:cNvPicPr>
              <a:picLocks noChangeAspect="1"/>
            </p:cNvPicPr>
            <p:nvPr/>
          </p:nvPicPr>
          <p:blipFill>
            <a:blip r:embed="rId38">
              <a:extLst>
                <a:ext uri="{28A0092B-C50C-407E-A947-70E740481C1C}">
                  <a14:useLocalDpi xmlns:a14="http://schemas.microsoft.com/office/drawing/2010/main" xmlns="" val="0"/>
                </a:ext>
              </a:extLst>
            </a:blip>
            <a:stretch>
              <a:fillRect/>
            </a:stretch>
          </p:blipFill>
          <p:spPr>
            <a:xfrm>
              <a:off x="5879112" y="3821662"/>
              <a:ext cx="1001299" cy="223623"/>
            </a:xfrm>
            <a:prstGeom prst="rect">
              <a:avLst/>
            </a:prstGeom>
          </p:spPr>
        </p:pic>
      </p:grpSp>
      <p:pic>
        <p:nvPicPr>
          <p:cNvPr id="45" name="Picture 44"/>
          <p:cNvPicPr>
            <a:picLocks noChangeAspect="1"/>
          </p:cNvPicPr>
          <p:nvPr/>
        </p:nvPicPr>
        <p:blipFill>
          <a:blip r:embed="rId39">
            <a:extLst>
              <a:ext uri="{28A0092B-C50C-407E-A947-70E740481C1C}">
                <a14:useLocalDpi xmlns:a14="http://schemas.microsoft.com/office/drawing/2010/main" xmlns="" val="0"/>
              </a:ext>
            </a:extLst>
          </a:blip>
          <a:stretch>
            <a:fillRect/>
          </a:stretch>
        </p:blipFill>
        <p:spPr>
          <a:xfrm>
            <a:off x="1706494" y="2313176"/>
            <a:ext cx="2685436" cy="456524"/>
          </a:xfrm>
          <a:prstGeom prst="rect">
            <a:avLst/>
          </a:prstGeom>
        </p:spPr>
      </p:pic>
      <p:sp>
        <p:nvSpPr>
          <p:cNvPr id="48" name="Title 1"/>
          <p:cNvSpPr txBox="1">
            <a:spLocks/>
          </p:cNvSpPr>
          <p:nvPr/>
        </p:nvSpPr>
        <p:spPr>
          <a:xfrm>
            <a:off x="1556175" y="727326"/>
            <a:ext cx="4524374"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Distributors</a:t>
            </a:r>
            <a:endParaRPr lang="en-US" sz="3600" dirty="0"/>
          </a:p>
        </p:txBody>
      </p:sp>
      <p:sp>
        <p:nvSpPr>
          <p:cNvPr id="49" name="Title 1"/>
          <p:cNvSpPr txBox="1">
            <a:spLocks/>
          </p:cNvSpPr>
          <p:nvPr/>
        </p:nvSpPr>
        <p:spPr>
          <a:xfrm>
            <a:off x="7200453" y="731086"/>
            <a:ext cx="4524374"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Applications</a:t>
            </a:r>
            <a:endParaRPr lang="en-US" sz="3600" dirty="0"/>
          </a:p>
        </p:txBody>
      </p:sp>
    </p:spTree>
    <p:extLst>
      <p:ext uri="{BB962C8B-B14F-4D97-AF65-F5344CB8AC3E}">
        <p14:creationId xmlns:p14="http://schemas.microsoft.com/office/powerpoint/2010/main" xmlns="" val="378063295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610636" y="6093142"/>
            <a:ext cx="2840999" cy="482970"/>
          </a:xfrm>
          <a:prstGeom prst="rect">
            <a:avLst/>
          </a:prstGeom>
        </p:spPr>
      </p:pic>
      <p:sp>
        <p:nvSpPr>
          <p:cNvPr id="4" name="TextBox 3"/>
          <p:cNvSpPr txBox="1"/>
          <p:nvPr/>
        </p:nvSpPr>
        <p:spPr>
          <a:xfrm>
            <a:off x="288629" y="2275644"/>
            <a:ext cx="11772775" cy="553998"/>
          </a:xfrm>
          <a:prstGeom prst="rect">
            <a:avLst/>
          </a:prstGeom>
          <a:noFill/>
        </p:spPr>
        <p:txBody>
          <a:bodyPr wrap="none" rtlCol="0">
            <a:spAutoFit/>
          </a:bodyPr>
          <a:lstStyle/>
          <a:p>
            <a:pPr>
              <a:lnSpc>
                <a:spcPct val="150000"/>
              </a:lnSpc>
            </a:pPr>
            <a:r>
              <a:rPr lang="en-US" sz="2000" dirty="0" smtClean="0"/>
              <a:t>The Databricks team contributed more than </a:t>
            </a:r>
            <a:r>
              <a:rPr lang="en-US" sz="2000" b="1" dirty="0" smtClean="0">
                <a:solidFill>
                  <a:srgbClr val="FE5224"/>
                </a:solidFill>
              </a:rPr>
              <a:t>75% </a:t>
            </a:r>
            <a:r>
              <a:rPr lang="en-US" sz="2000" dirty="0" smtClean="0"/>
              <a:t>of the code added to Spark in the past year</a:t>
            </a:r>
            <a:endParaRPr lang="en-US" sz="2000" dirty="0"/>
          </a:p>
        </p:txBody>
      </p:sp>
    </p:spTree>
    <p:extLst>
      <p:ext uri="{BB962C8B-B14F-4D97-AF65-F5344CB8AC3E}">
        <p14:creationId xmlns:p14="http://schemas.microsoft.com/office/powerpoint/2010/main" xmlns="" val="2236538146"/>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0" name="Rectangle 29"/>
          <p:cNvSpPr/>
          <p:nvPr/>
        </p:nvSpPr>
        <p:spPr>
          <a:xfrm>
            <a:off x="619125" y="1266825"/>
            <a:ext cx="3933825" cy="4629150"/>
          </a:xfrm>
          <a:prstGeom prst="rect">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650222" y="1439493"/>
            <a:ext cx="356267" cy="285014"/>
          </a:xfrm>
          <a:prstGeom prst="rect">
            <a:avLst/>
          </a:prstGeom>
        </p:spPr>
      </p:pic>
      <p:pic>
        <p:nvPicPr>
          <p:cNvPr id="32" name="Picture 3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650222" y="1730398"/>
            <a:ext cx="356267" cy="285014"/>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919849" y="1438499"/>
            <a:ext cx="356267" cy="285014"/>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929374" y="1732594"/>
            <a:ext cx="356267" cy="285014"/>
          </a:xfrm>
          <a:prstGeom prst="rect">
            <a:avLst/>
          </a:prstGeom>
        </p:spPr>
      </p:pic>
      <p:sp>
        <p:nvSpPr>
          <p:cNvPr id="35" name="TextBox 34"/>
          <p:cNvSpPr txBox="1"/>
          <p:nvPr/>
        </p:nvSpPr>
        <p:spPr>
          <a:xfrm>
            <a:off x="789115" y="1531058"/>
            <a:ext cx="874402" cy="369332"/>
          </a:xfrm>
          <a:prstGeom prst="rect">
            <a:avLst/>
          </a:prstGeom>
          <a:noFill/>
        </p:spPr>
        <p:txBody>
          <a:bodyPr wrap="square" rtlCol="0">
            <a:spAutoFit/>
          </a:bodyPr>
          <a:lstStyle/>
          <a:p>
            <a:r>
              <a:rPr lang="en-US" b="1" dirty="0" smtClean="0">
                <a:solidFill>
                  <a:schemeClr val="bg1"/>
                </a:solidFill>
              </a:rPr>
              <a:t>CPUs:</a:t>
            </a:r>
            <a:endParaRPr lang="en-US" b="1" dirty="0">
              <a:solidFill>
                <a:schemeClr val="bg1"/>
              </a:solidFill>
            </a:endParaRPr>
          </a:p>
        </p:txBody>
      </p:sp>
      <p:pic>
        <p:nvPicPr>
          <p:cNvPr id="36" name="Picture 3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942892" y="3262028"/>
            <a:ext cx="1155090" cy="1155090"/>
          </a:xfrm>
          <a:prstGeom prst="rect">
            <a:avLst/>
          </a:prstGeom>
        </p:spPr>
      </p:pic>
      <p:pic>
        <p:nvPicPr>
          <p:cNvPr id="37" name="Picture 36"/>
          <p:cNvPicPr>
            <a:picLocks noChangeAspect="1"/>
          </p:cNvPicPr>
          <p:nvPr/>
        </p:nvPicPr>
        <p:blipFill>
          <a:blip r:embed="rId6"/>
          <a:stretch>
            <a:fillRect/>
          </a:stretch>
        </p:blipFill>
        <p:spPr>
          <a:xfrm>
            <a:off x="2973766" y="3309630"/>
            <a:ext cx="996592" cy="916865"/>
          </a:xfrm>
          <a:prstGeom prst="rect">
            <a:avLst/>
          </a:prstGeom>
        </p:spPr>
      </p:pic>
      <p:sp>
        <p:nvSpPr>
          <p:cNvPr id="38" name="Cloud 37"/>
          <p:cNvSpPr/>
          <p:nvPr/>
        </p:nvSpPr>
        <p:spPr>
          <a:xfrm>
            <a:off x="3037586" y="1396905"/>
            <a:ext cx="1344578" cy="92707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299614" y="1438499"/>
            <a:ext cx="820521" cy="820521"/>
          </a:xfrm>
          <a:prstGeom prst="rect">
            <a:avLst/>
          </a:prstGeom>
        </p:spPr>
      </p:pic>
      <p:cxnSp>
        <p:nvCxnSpPr>
          <p:cNvPr id="40" name="Straight Arrow Connector 39"/>
          <p:cNvCxnSpPr/>
          <p:nvPr/>
        </p:nvCxnSpPr>
        <p:spPr>
          <a:xfrm>
            <a:off x="2285641" y="1723513"/>
            <a:ext cx="688125" cy="0"/>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236607" y="1783170"/>
            <a:ext cx="1094917" cy="307777"/>
          </a:xfrm>
          <a:prstGeom prst="rect">
            <a:avLst/>
          </a:prstGeom>
          <a:noFill/>
        </p:spPr>
        <p:txBody>
          <a:bodyPr wrap="square" rtlCol="0">
            <a:spAutoFit/>
          </a:bodyPr>
          <a:lstStyle/>
          <a:p>
            <a:r>
              <a:rPr lang="en-US" sz="1400" b="1" dirty="0" smtClean="0">
                <a:solidFill>
                  <a:schemeClr val="bg2"/>
                </a:solidFill>
              </a:rPr>
              <a:t>10 GB/s</a:t>
            </a:r>
            <a:endParaRPr lang="en-US" sz="1400" b="1" dirty="0">
              <a:solidFill>
                <a:schemeClr val="bg2"/>
              </a:solidFill>
            </a:endParaRPr>
          </a:p>
        </p:txBody>
      </p:sp>
      <p:cxnSp>
        <p:nvCxnSpPr>
          <p:cNvPr id="42" name="Straight Arrow Connector 41"/>
          <p:cNvCxnSpPr/>
          <p:nvPr/>
        </p:nvCxnSpPr>
        <p:spPr>
          <a:xfrm flipH="1">
            <a:off x="1463483" y="2107169"/>
            <a:ext cx="315644" cy="1033253"/>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192730" y="2086131"/>
            <a:ext cx="1202614" cy="1060933"/>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30162" y="2484831"/>
            <a:ext cx="1094917" cy="307777"/>
          </a:xfrm>
          <a:prstGeom prst="rect">
            <a:avLst/>
          </a:prstGeom>
          <a:noFill/>
        </p:spPr>
        <p:txBody>
          <a:bodyPr wrap="square" rtlCol="0">
            <a:spAutoFit/>
          </a:bodyPr>
          <a:lstStyle/>
          <a:p>
            <a:r>
              <a:rPr lang="en-US" sz="1400" b="1" dirty="0" smtClean="0">
                <a:solidFill>
                  <a:schemeClr val="bg2"/>
                </a:solidFill>
              </a:rPr>
              <a:t>100 </a:t>
            </a:r>
            <a:r>
              <a:rPr lang="en-US" sz="1400" b="1" dirty="0">
                <a:solidFill>
                  <a:schemeClr val="bg2"/>
                </a:solidFill>
              </a:rPr>
              <a:t>M</a:t>
            </a:r>
            <a:r>
              <a:rPr lang="en-US" sz="1400" b="1" dirty="0" smtClean="0">
                <a:solidFill>
                  <a:schemeClr val="bg2"/>
                </a:solidFill>
              </a:rPr>
              <a:t>B/s</a:t>
            </a:r>
            <a:endParaRPr lang="en-US" sz="1400" b="1" dirty="0">
              <a:solidFill>
                <a:schemeClr val="bg2"/>
              </a:solidFill>
            </a:endParaRPr>
          </a:p>
        </p:txBody>
      </p:sp>
      <p:sp>
        <p:nvSpPr>
          <p:cNvPr id="45" name="TextBox 44"/>
          <p:cNvSpPr txBox="1"/>
          <p:nvPr/>
        </p:nvSpPr>
        <p:spPr>
          <a:xfrm>
            <a:off x="2629703" y="4389061"/>
            <a:ext cx="1923247" cy="738664"/>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0.1 </a:t>
            </a:r>
            <a:r>
              <a:rPr lang="en-US" sz="1400" dirty="0" err="1" smtClean="0">
                <a:solidFill>
                  <a:schemeClr val="bg2"/>
                </a:solidFill>
                <a:latin typeface="Candara" panose="020E0502030303020204" pitchFamily="34" charset="0"/>
              </a:rPr>
              <a:t>ms</a:t>
            </a:r>
            <a:r>
              <a:rPr lang="en-US" sz="1400" dirty="0" smtClean="0">
                <a:solidFill>
                  <a:schemeClr val="bg2"/>
                </a:solidFill>
                <a:latin typeface="Candara" panose="020E0502030303020204" pitchFamily="34" charset="0"/>
              </a:rPr>
              <a:t> random access</a:t>
            </a:r>
          </a:p>
          <a:p>
            <a:endParaRPr lang="en-US" sz="1400" dirty="0">
              <a:solidFill>
                <a:schemeClr val="bg2"/>
              </a:solidFill>
              <a:latin typeface="Candara" panose="020E0502030303020204" pitchFamily="34" charset="0"/>
            </a:endParaRPr>
          </a:p>
          <a:p>
            <a:r>
              <a:rPr lang="en-US" sz="1400" dirty="0" smtClean="0">
                <a:solidFill>
                  <a:schemeClr val="bg2"/>
                </a:solidFill>
                <a:latin typeface="Candara" panose="020E0502030303020204" pitchFamily="34" charset="0"/>
              </a:rPr>
              <a:t>$0.45 per GB</a:t>
            </a:r>
            <a:endParaRPr lang="en-US" sz="1400" dirty="0">
              <a:solidFill>
                <a:schemeClr val="bg2"/>
              </a:solidFill>
              <a:latin typeface="Candara" panose="020E0502030303020204" pitchFamily="34" charset="0"/>
            </a:endParaRPr>
          </a:p>
        </p:txBody>
      </p:sp>
      <p:sp>
        <p:nvSpPr>
          <p:cNvPr id="46" name="TextBox 45"/>
          <p:cNvSpPr txBox="1"/>
          <p:nvPr/>
        </p:nvSpPr>
        <p:spPr>
          <a:xfrm>
            <a:off x="2913515" y="2561819"/>
            <a:ext cx="1094917" cy="307777"/>
          </a:xfrm>
          <a:prstGeom prst="rect">
            <a:avLst/>
          </a:prstGeom>
          <a:noFill/>
        </p:spPr>
        <p:txBody>
          <a:bodyPr wrap="square" rtlCol="0">
            <a:spAutoFit/>
          </a:bodyPr>
          <a:lstStyle/>
          <a:p>
            <a:r>
              <a:rPr lang="en-US" sz="1400" b="1" dirty="0">
                <a:solidFill>
                  <a:schemeClr val="bg2"/>
                </a:solidFill>
              </a:rPr>
              <a:t>6</a:t>
            </a:r>
            <a:r>
              <a:rPr lang="en-US" sz="1400" b="1" dirty="0" smtClean="0">
                <a:solidFill>
                  <a:schemeClr val="bg2"/>
                </a:solidFill>
              </a:rPr>
              <a:t>00 </a:t>
            </a:r>
            <a:r>
              <a:rPr lang="en-US" sz="1400" b="1" dirty="0">
                <a:solidFill>
                  <a:schemeClr val="bg2"/>
                </a:solidFill>
              </a:rPr>
              <a:t>M</a:t>
            </a:r>
            <a:r>
              <a:rPr lang="en-US" sz="1400" b="1" dirty="0" smtClean="0">
                <a:solidFill>
                  <a:schemeClr val="bg2"/>
                </a:solidFill>
              </a:rPr>
              <a:t>B/s</a:t>
            </a:r>
            <a:endParaRPr lang="en-US" sz="1400" b="1" dirty="0">
              <a:solidFill>
                <a:schemeClr val="bg2"/>
              </a:solidFill>
            </a:endParaRPr>
          </a:p>
        </p:txBody>
      </p:sp>
      <p:sp>
        <p:nvSpPr>
          <p:cNvPr id="47" name="TextBox 46"/>
          <p:cNvSpPr txBox="1"/>
          <p:nvPr/>
        </p:nvSpPr>
        <p:spPr>
          <a:xfrm>
            <a:off x="704193" y="4382419"/>
            <a:ext cx="1925510" cy="738664"/>
          </a:xfrm>
          <a:prstGeom prst="rect">
            <a:avLst/>
          </a:prstGeom>
          <a:noFill/>
        </p:spPr>
        <p:txBody>
          <a:bodyPr wrap="square" rtlCol="0">
            <a:spAutoFit/>
          </a:bodyPr>
          <a:lstStyle/>
          <a:p>
            <a:r>
              <a:rPr lang="en-US" sz="1400" dirty="0" smtClean="0">
                <a:solidFill>
                  <a:schemeClr val="bg2"/>
                </a:solidFill>
                <a:latin typeface="Candara" panose="020E0502030303020204" pitchFamily="34" charset="0"/>
              </a:rPr>
              <a:t>3-12 </a:t>
            </a:r>
            <a:r>
              <a:rPr lang="en-US" sz="1400" dirty="0" err="1" smtClean="0">
                <a:solidFill>
                  <a:schemeClr val="bg2"/>
                </a:solidFill>
                <a:latin typeface="Candara" panose="020E0502030303020204" pitchFamily="34" charset="0"/>
              </a:rPr>
              <a:t>ms</a:t>
            </a:r>
            <a:r>
              <a:rPr lang="en-US" sz="1400" dirty="0" smtClean="0">
                <a:solidFill>
                  <a:schemeClr val="bg2"/>
                </a:solidFill>
                <a:latin typeface="Candara" panose="020E0502030303020204" pitchFamily="34" charset="0"/>
              </a:rPr>
              <a:t> random access</a:t>
            </a:r>
          </a:p>
          <a:p>
            <a:endParaRPr lang="en-US" sz="1400" dirty="0">
              <a:solidFill>
                <a:schemeClr val="bg2"/>
              </a:solidFill>
              <a:latin typeface="Candara" panose="020E0502030303020204" pitchFamily="34" charset="0"/>
            </a:endParaRPr>
          </a:p>
          <a:p>
            <a:r>
              <a:rPr lang="en-US" sz="1400" dirty="0" smtClean="0">
                <a:solidFill>
                  <a:schemeClr val="bg2"/>
                </a:solidFill>
                <a:latin typeface="Candara" panose="020E0502030303020204" pitchFamily="34" charset="0"/>
              </a:rPr>
              <a:t>$0.05 per GB</a:t>
            </a:r>
            <a:endParaRPr lang="en-US" sz="1400" dirty="0">
              <a:solidFill>
                <a:schemeClr val="bg2"/>
              </a:solidFill>
              <a:latin typeface="Candara" panose="020E0502030303020204" pitchFamily="34" charset="0"/>
            </a:endParaRPr>
          </a:p>
        </p:txBody>
      </p:sp>
      <p:cxnSp>
        <p:nvCxnSpPr>
          <p:cNvPr id="48" name="Straight Arrow Connector 47"/>
          <p:cNvCxnSpPr/>
          <p:nvPr/>
        </p:nvCxnSpPr>
        <p:spPr>
          <a:xfrm flipV="1">
            <a:off x="2285641" y="1317956"/>
            <a:ext cx="3706260" cy="176138"/>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809692" y="743605"/>
            <a:ext cx="1094917" cy="523220"/>
          </a:xfrm>
          <a:prstGeom prst="rect">
            <a:avLst/>
          </a:prstGeom>
          <a:noFill/>
        </p:spPr>
        <p:txBody>
          <a:bodyPr wrap="square" rtlCol="0">
            <a:spAutoFit/>
          </a:bodyPr>
          <a:lstStyle/>
          <a:p>
            <a:r>
              <a:rPr lang="en-US" sz="1400" b="1" dirty="0" smtClean="0">
                <a:solidFill>
                  <a:schemeClr val="tx1">
                    <a:lumMod val="95000"/>
                  </a:schemeClr>
                </a:solidFill>
              </a:rPr>
              <a:t>1 Gb/s or 125 MB/s</a:t>
            </a:r>
            <a:endParaRPr lang="en-US" sz="1400" b="1" dirty="0">
              <a:solidFill>
                <a:schemeClr val="tx1">
                  <a:lumMod val="95000"/>
                </a:schemeClr>
              </a:solidFill>
            </a:endParaRPr>
          </a:p>
        </p:txBody>
      </p:sp>
      <p:pic>
        <p:nvPicPr>
          <p:cNvPr id="50" name="Picture 49"/>
          <p:cNvPicPr>
            <a:picLocks noChangeAspect="1"/>
          </p:cNvPicPr>
          <p:nvPr/>
        </p:nvPicPr>
        <p:blipFill>
          <a:blip r:embed="rId8"/>
          <a:stretch>
            <a:fillRect/>
          </a:stretch>
        </p:blipFill>
        <p:spPr>
          <a:xfrm>
            <a:off x="6210086" y="903311"/>
            <a:ext cx="2896661" cy="1028700"/>
          </a:xfrm>
          <a:prstGeom prst="rect">
            <a:avLst/>
          </a:prstGeom>
        </p:spPr>
      </p:pic>
      <p:sp>
        <p:nvSpPr>
          <p:cNvPr id="51" name="TextBox 50"/>
          <p:cNvSpPr txBox="1"/>
          <p:nvPr/>
        </p:nvSpPr>
        <p:spPr>
          <a:xfrm>
            <a:off x="4806470" y="1416864"/>
            <a:ext cx="1094917" cy="307777"/>
          </a:xfrm>
          <a:prstGeom prst="rect">
            <a:avLst/>
          </a:prstGeom>
          <a:noFill/>
        </p:spPr>
        <p:txBody>
          <a:bodyPr wrap="square" rtlCol="0">
            <a:spAutoFit/>
          </a:bodyPr>
          <a:lstStyle/>
          <a:p>
            <a:r>
              <a:rPr lang="en-US" sz="1400" dirty="0" smtClean="0">
                <a:solidFill>
                  <a:schemeClr val="tx1">
                    <a:lumMod val="95000"/>
                  </a:schemeClr>
                </a:solidFill>
              </a:rPr>
              <a:t>Network</a:t>
            </a:r>
            <a:endParaRPr lang="en-US" sz="1400" dirty="0">
              <a:solidFill>
                <a:schemeClr val="tx1">
                  <a:lumMod val="95000"/>
                </a:schemeClr>
              </a:solidFill>
            </a:endParaRPr>
          </a:p>
        </p:txBody>
      </p:sp>
      <p:cxnSp>
        <p:nvCxnSpPr>
          <p:cNvPr id="52" name="Straight Arrow Connector 51"/>
          <p:cNvCxnSpPr/>
          <p:nvPr/>
        </p:nvCxnSpPr>
        <p:spPr>
          <a:xfrm flipH="1">
            <a:off x="6858519" y="1461016"/>
            <a:ext cx="9166" cy="2201606"/>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9"/>
          <a:stretch>
            <a:fillRect/>
          </a:stretch>
        </p:blipFill>
        <p:spPr>
          <a:xfrm>
            <a:off x="9987668" y="467945"/>
            <a:ext cx="1552429" cy="551319"/>
          </a:xfrm>
          <a:prstGeom prst="rect">
            <a:avLst/>
          </a:prstGeom>
        </p:spPr>
      </p:pic>
      <p:cxnSp>
        <p:nvCxnSpPr>
          <p:cNvPr id="54" name="Straight Arrow Connector 53"/>
          <p:cNvCxnSpPr/>
          <p:nvPr/>
        </p:nvCxnSpPr>
        <p:spPr>
          <a:xfrm flipV="1">
            <a:off x="7921677" y="655943"/>
            <a:ext cx="2142191" cy="494735"/>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733992" y="319182"/>
            <a:ext cx="1094917" cy="307777"/>
          </a:xfrm>
          <a:prstGeom prst="rect">
            <a:avLst/>
          </a:prstGeom>
          <a:noFill/>
        </p:spPr>
        <p:txBody>
          <a:bodyPr wrap="square" rtlCol="0">
            <a:spAutoFit/>
          </a:bodyPr>
          <a:lstStyle/>
          <a:p>
            <a:r>
              <a:rPr lang="en-US" sz="1400" b="1" dirty="0" smtClean="0">
                <a:solidFill>
                  <a:schemeClr val="tx1">
                    <a:lumMod val="95000"/>
                  </a:schemeClr>
                </a:solidFill>
              </a:rPr>
              <a:t>0.1 Gb/s</a:t>
            </a:r>
            <a:endParaRPr lang="en-US" sz="1400" b="1" dirty="0">
              <a:solidFill>
                <a:schemeClr val="tx1">
                  <a:lumMod val="95000"/>
                </a:schemeClr>
              </a:solidFill>
            </a:endParaRPr>
          </a:p>
        </p:txBody>
      </p:sp>
      <p:sp>
        <p:nvSpPr>
          <p:cNvPr id="56" name="TextBox 55"/>
          <p:cNvSpPr txBox="1"/>
          <p:nvPr/>
        </p:nvSpPr>
        <p:spPr>
          <a:xfrm>
            <a:off x="9173254" y="832088"/>
            <a:ext cx="1094917" cy="738664"/>
          </a:xfrm>
          <a:prstGeom prst="rect">
            <a:avLst/>
          </a:prstGeom>
          <a:noFill/>
        </p:spPr>
        <p:txBody>
          <a:bodyPr wrap="square" rtlCol="0">
            <a:spAutoFit/>
          </a:bodyPr>
          <a:lstStyle/>
          <a:p>
            <a:r>
              <a:rPr lang="en-US" sz="1400" dirty="0" smtClean="0">
                <a:solidFill>
                  <a:schemeClr val="tx1">
                    <a:lumMod val="95000"/>
                  </a:schemeClr>
                </a:solidFill>
              </a:rPr>
              <a:t>Nodes in another rack</a:t>
            </a:r>
            <a:endParaRPr lang="en-US" sz="1400" dirty="0">
              <a:solidFill>
                <a:schemeClr val="tx1">
                  <a:lumMod val="95000"/>
                </a:schemeClr>
              </a:solidFill>
            </a:endParaRPr>
          </a:p>
        </p:txBody>
      </p:sp>
      <p:sp>
        <p:nvSpPr>
          <p:cNvPr id="57" name="TextBox 56"/>
          <p:cNvSpPr txBox="1"/>
          <p:nvPr/>
        </p:nvSpPr>
        <p:spPr>
          <a:xfrm>
            <a:off x="6968659" y="2346375"/>
            <a:ext cx="1094917" cy="523220"/>
          </a:xfrm>
          <a:prstGeom prst="rect">
            <a:avLst/>
          </a:prstGeom>
          <a:noFill/>
        </p:spPr>
        <p:txBody>
          <a:bodyPr wrap="square" rtlCol="0">
            <a:spAutoFit/>
          </a:bodyPr>
          <a:lstStyle/>
          <a:p>
            <a:r>
              <a:rPr lang="en-US" sz="1400" dirty="0" smtClean="0">
                <a:solidFill>
                  <a:schemeClr val="tx1">
                    <a:lumMod val="95000"/>
                  </a:schemeClr>
                </a:solidFill>
              </a:rPr>
              <a:t>Nodes in same rack</a:t>
            </a:r>
            <a:endParaRPr lang="en-US" sz="1400" dirty="0">
              <a:solidFill>
                <a:schemeClr val="tx1">
                  <a:lumMod val="95000"/>
                </a:schemeClr>
              </a:solidFill>
            </a:endParaRPr>
          </a:p>
        </p:txBody>
      </p:sp>
      <p:sp>
        <p:nvSpPr>
          <p:cNvPr id="58" name="TextBox 57"/>
          <p:cNvSpPr txBox="1"/>
          <p:nvPr/>
        </p:nvSpPr>
        <p:spPr>
          <a:xfrm>
            <a:off x="5823255" y="2418357"/>
            <a:ext cx="1094917" cy="523220"/>
          </a:xfrm>
          <a:prstGeom prst="rect">
            <a:avLst/>
          </a:prstGeom>
          <a:noFill/>
        </p:spPr>
        <p:txBody>
          <a:bodyPr wrap="square" rtlCol="0">
            <a:spAutoFit/>
          </a:bodyPr>
          <a:lstStyle/>
          <a:p>
            <a:r>
              <a:rPr lang="en-US" sz="1400" b="1" dirty="0" smtClean="0">
                <a:solidFill>
                  <a:schemeClr val="tx1">
                    <a:lumMod val="95000"/>
                  </a:schemeClr>
                </a:solidFill>
              </a:rPr>
              <a:t>1 Gb/s or 125 MB/s</a:t>
            </a:r>
            <a:endParaRPr lang="en-US" sz="1400" b="1" dirty="0">
              <a:solidFill>
                <a:schemeClr val="tx1">
                  <a:lumMod val="95000"/>
                </a:schemeClr>
              </a:solidFill>
            </a:endParaRPr>
          </a:p>
        </p:txBody>
      </p:sp>
      <p:sp>
        <p:nvSpPr>
          <p:cNvPr id="59" name="Rectangle 58"/>
          <p:cNvSpPr/>
          <p:nvPr/>
        </p:nvSpPr>
        <p:spPr>
          <a:xfrm>
            <a:off x="6170270" y="3782473"/>
            <a:ext cx="1394829" cy="1608823"/>
          </a:xfrm>
          <a:prstGeom prst="rect">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983918326"/>
      </p:ext>
    </p:extLst>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01451" y="231114"/>
            <a:ext cx="4918229" cy="6361623"/>
          </a:xfrm>
          <a:prstGeom prst="rect">
            <a:avLst/>
          </a:prstGeom>
        </p:spPr>
      </p:pic>
      <p:sp>
        <p:nvSpPr>
          <p:cNvPr id="7" name="TextBox 6"/>
          <p:cNvSpPr txBox="1"/>
          <p:nvPr/>
        </p:nvSpPr>
        <p:spPr>
          <a:xfrm>
            <a:off x="5395965" y="5442337"/>
            <a:ext cx="1305165" cy="369332"/>
          </a:xfrm>
          <a:prstGeom prst="rect">
            <a:avLst/>
          </a:prstGeom>
          <a:noFill/>
        </p:spPr>
        <p:txBody>
          <a:bodyPr wrap="none" rtlCol="0">
            <a:spAutoFit/>
          </a:bodyPr>
          <a:lstStyle/>
          <a:p>
            <a:r>
              <a:rPr lang="en-US" dirty="0">
                <a:solidFill>
                  <a:srgbClr val="FE5222"/>
                </a:solidFill>
              </a:rPr>
              <a:t>June 2010</a:t>
            </a:r>
          </a:p>
        </p:txBody>
      </p:sp>
      <p:sp>
        <p:nvSpPr>
          <p:cNvPr id="8" name="TextBox 7"/>
          <p:cNvSpPr txBox="1"/>
          <p:nvPr/>
        </p:nvSpPr>
        <p:spPr>
          <a:xfrm>
            <a:off x="5395965" y="6042781"/>
            <a:ext cx="6242415" cy="307777"/>
          </a:xfrm>
          <a:prstGeom prst="rect">
            <a:avLst/>
          </a:prstGeom>
          <a:noFill/>
        </p:spPr>
        <p:txBody>
          <a:bodyPr wrap="none" rtlCol="0">
            <a:spAutoFit/>
          </a:bodyPr>
          <a:lstStyle/>
          <a:p>
            <a:r>
              <a:rPr lang="en-US" sz="1400" dirty="0">
                <a:solidFill>
                  <a:srgbClr val="BBE6FB"/>
                </a:solidFill>
              </a:rPr>
              <a:t>http://www.cs.berkeley.edu/~matei/papers/2010/hotcloud_spark.pdf</a:t>
            </a:r>
          </a:p>
        </p:txBody>
      </p:sp>
      <p:sp>
        <p:nvSpPr>
          <p:cNvPr id="9" name="TextBox 8"/>
          <p:cNvSpPr txBox="1"/>
          <p:nvPr/>
        </p:nvSpPr>
        <p:spPr>
          <a:xfrm>
            <a:off x="5536642" y="502418"/>
            <a:ext cx="6101738" cy="3693319"/>
          </a:xfrm>
          <a:prstGeom prst="rect">
            <a:avLst/>
          </a:prstGeom>
          <a:noFill/>
        </p:spPr>
        <p:txBody>
          <a:bodyPr wrap="square" rtlCol="0">
            <a:spAutoFit/>
          </a:bodyPr>
          <a:lstStyle/>
          <a:p>
            <a:r>
              <a:rPr lang="en-US" dirty="0" smtClean="0"/>
              <a:t>“The </a:t>
            </a:r>
            <a:r>
              <a:rPr lang="en-US" dirty="0"/>
              <a:t>main abstraction in Spark is that of a </a:t>
            </a:r>
            <a:r>
              <a:rPr lang="en-US" dirty="0">
                <a:solidFill>
                  <a:srgbClr val="E7BF5F"/>
                </a:solidFill>
              </a:rPr>
              <a:t>resilient dis-</a:t>
            </a:r>
          </a:p>
          <a:p>
            <a:r>
              <a:rPr lang="en-US" dirty="0" err="1">
                <a:solidFill>
                  <a:srgbClr val="E7BF5F"/>
                </a:solidFill>
              </a:rPr>
              <a:t>tributed</a:t>
            </a:r>
            <a:r>
              <a:rPr lang="en-US" dirty="0">
                <a:solidFill>
                  <a:srgbClr val="E7BF5F"/>
                </a:solidFill>
              </a:rPr>
              <a:t> dataset (RDD)</a:t>
            </a:r>
            <a:r>
              <a:rPr lang="en-US" dirty="0"/>
              <a:t>,</a:t>
            </a:r>
            <a:r>
              <a:rPr lang="en-US" dirty="0">
                <a:solidFill>
                  <a:srgbClr val="FE5222"/>
                </a:solidFill>
              </a:rPr>
              <a:t> </a:t>
            </a:r>
            <a:r>
              <a:rPr lang="en-US" dirty="0"/>
              <a:t>which represents a read-only </a:t>
            </a:r>
            <a:r>
              <a:rPr lang="en-US" dirty="0" smtClean="0"/>
              <a:t>collection </a:t>
            </a:r>
            <a:r>
              <a:rPr lang="en-US" dirty="0"/>
              <a:t>of objects partitioned across a set of machines </a:t>
            </a:r>
            <a:r>
              <a:rPr lang="en-US" dirty="0" smtClean="0"/>
              <a:t>that can </a:t>
            </a:r>
            <a:r>
              <a:rPr lang="en-US" dirty="0"/>
              <a:t>be rebuilt if a partition is lost</a:t>
            </a:r>
            <a:r>
              <a:rPr lang="en-US" dirty="0" smtClean="0"/>
              <a:t>.</a:t>
            </a:r>
          </a:p>
          <a:p>
            <a:endParaRPr lang="en-US" dirty="0"/>
          </a:p>
          <a:p>
            <a:r>
              <a:rPr lang="en-US" dirty="0" smtClean="0"/>
              <a:t>Users </a:t>
            </a:r>
            <a:r>
              <a:rPr lang="en-US" dirty="0"/>
              <a:t>can </a:t>
            </a:r>
            <a:r>
              <a:rPr lang="en-US" dirty="0" smtClean="0"/>
              <a:t>explicitly cache </a:t>
            </a:r>
            <a:r>
              <a:rPr lang="en-US" dirty="0"/>
              <a:t>an RDD in memory across machines and reuse </a:t>
            </a:r>
            <a:r>
              <a:rPr lang="en-US" dirty="0" smtClean="0"/>
              <a:t>it in </a:t>
            </a:r>
            <a:r>
              <a:rPr lang="en-US" dirty="0"/>
              <a:t>multiple </a:t>
            </a:r>
            <a:r>
              <a:rPr lang="en-US" dirty="0" err="1"/>
              <a:t>MapReduce</a:t>
            </a:r>
            <a:r>
              <a:rPr lang="en-US" dirty="0"/>
              <a:t>-like parallel operations. </a:t>
            </a:r>
            <a:endParaRPr lang="en-US" dirty="0" smtClean="0"/>
          </a:p>
          <a:p>
            <a:endParaRPr lang="en-US" dirty="0"/>
          </a:p>
          <a:p>
            <a:r>
              <a:rPr lang="en-US" dirty="0" smtClean="0"/>
              <a:t>RDDs achieve </a:t>
            </a:r>
            <a:r>
              <a:rPr lang="en-US" dirty="0"/>
              <a:t>fault tolerance through a notion of </a:t>
            </a:r>
            <a:r>
              <a:rPr lang="en-US" dirty="0">
                <a:solidFill>
                  <a:srgbClr val="E7BF5F"/>
                </a:solidFill>
              </a:rPr>
              <a:t>lineage</a:t>
            </a:r>
            <a:r>
              <a:rPr lang="en-US" dirty="0"/>
              <a:t>: if </a:t>
            </a:r>
            <a:r>
              <a:rPr lang="en-US" dirty="0" smtClean="0"/>
              <a:t>a partition </a:t>
            </a:r>
            <a:r>
              <a:rPr lang="en-US" dirty="0"/>
              <a:t>of an RDD is lost, the RDD has enough </a:t>
            </a:r>
            <a:r>
              <a:rPr lang="en-US" dirty="0" smtClean="0"/>
              <a:t>information </a:t>
            </a:r>
            <a:r>
              <a:rPr lang="en-US" dirty="0"/>
              <a:t>about how it was derived from other RDDs to </a:t>
            </a:r>
            <a:r>
              <a:rPr lang="en-US" dirty="0" smtClean="0"/>
              <a:t>be able </a:t>
            </a:r>
            <a:r>
              <a:rPr lang="en-US" dirty="0"/>
              <a:t>to rebuild just that </a:t>
            </a:r>
            <a:r>
              <a:rPr lang="en-US" dirty="0" smtClean="0"/>
              <a:t>partition.”</a:t>
            </a:r>
            <a:endParaRPr lang="en-US" dirty="0"/>
          </a:p>
        </p:txBody>
      </p:sp>
    </p:spTree>
    <p:extLst>
      <p:ext uri="{BB962C8B-B14F-4D97-AF65-F5344CB8AC3E}">
        <p14:creationId xmlns:p14="http://schemas.microsoft.com/office/powerpoint/2010/main" xmlns="" val="2832304660"/>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10" name="TextBox 9"/>
          <p:cNvSpPr txBox="1"/>
          <p:nvPr/>
        </p:nvSpPr>
        <p:spPr>
          <a:xfrm>
            <a:off x="5395965" y="5442337"/>
            <a:ext cx="1252266" cy="369332"/>
          </a:xfrm>
          <a:prstGeom prst="rect">
            <a:avLst/>
          </a:prstGeom>
          <a:noFill/>
        </p:spPr>
        <p:txBody>
          <a:bodyPr wrap="none" rtlCol="0">
            <a:spAutoFit/>
          </a:bodyPr>
          <a:lstStyle/>
          <a:p>
            <a:r>
              <a:rPr lang="en-US" dirty="0" smtClean="0">
                <a:solidFill>
                  <a:srgbClr val="FE5222"/>
                </a:solidFill>
              </a:rPr>
              <a:t>April 2012</a:t>
            </a:r>
            <a:endParaRPr lang="en-US" dirty="0">
              <a:solidFill>
                <a:srgbClr val="FE5222"/>
              </a:solidFill>
            </a:endParaRPr>
          </a:p>
        </p:txBody>
      </p:sp>
      <p:sp>
        <p:nvSpPr>
          <p:cNvPr id="11" name="TextBox 10"/>
          <p:cNvSpPr txBox="1"/>
          <p:nvPr/>
        </p:nvSpPr>
        <p:spPr>
          <a:xfrm>
            <a:off x="5395965" y="6042781"/>
            <a:ext cx="5791970" cy="307777"/>
          </a:xfrm>
          <a:prstGeom prst="rect">
            <a:avLst/>
          </a:prstGeom>
          <a:noFill/>
        </p:spPr>
        <p:txBody>
          <a:bodyPr wrap="none" rtlCol="0">
            <a:spAutoFit/>
          </a:bodyPr>
          <a:lstStyle/>
          <a:p>
            <a:r>
              <a:rPr lang="en-US" sz="1400" dirty="0">
                <a:solidFill>
                  <a:srgbClr val="BBE6FB"/>
                </a:solidFill>
              </a:rPr>
              <a:t>http://www.cs.berkeley.edu/~</a:t>
            </a:r>
            <a:r>
              <a:rPr lang="en-US" sz="1400" dirty="0" smtClean="0">
                <a:solidFill>
                  <a:srgbClr val="BBE6FB"/>
                </a:solidFill>
              </a:rPr>
              <a:t>matei/papers/2012/nsdi_spark.pdf</a:t>
            </a:r>
          </a:p>
        </p:txBody>
      </p:sp>
      <p:sp>
        <p:nvSpPr>
          <p:cNvPr id="12" name="TextBox 11"/>
          <p:cNvSpPr txBox="1"/>
          <p:nvPr/>
        </p:nvSpPr>
        <p:spPr>
          <a:xfrm>
            <a:off x="5536642" y="602902"/>
            <a:ext cx="6101738" cy="3416320"/>
          </a:xfrm>
          <a:prstGeom prst="rect">
            <a:avLst/>
          </a:prstGeom>
          <a:noFill/>
        </p:spPr>
        <p:txBody>
          <a:bodyPr wrap="square" rtlCol="0">
            <a:spAutoFit/>
          </a:bodyPr>
          <a:lstStyle/>
          <a:p>
            <a:r>
              <a:rPr lang="en-US" dirty="0" smtClean="0"/>
              <a:t>“We </a:t>
            </a:r>
            <a:r>
              <a:rPr lang="en-US" dirty="0"/>
              <a:t>present Resilient Distributed Datasets (RDDs), a </a:t>
            </a:r>
            <a:r>
              <a:rPr lang="en-US" dirty="0" smtClean="0"/>
              <a:t>distributed </a:t>
            </a:r>
            <a:r>
              <a:rPr lang="en-US" dirty="0"/>
              <a:t>memory abstraction that lets programmers </a:t>
            </a:r>
            <a:r>
              <a:rPr lang="en-US" dirty="0" smtClean="0">
                <a:solidFill>
                  <a:srgbClr val="E7BF5F"/>
                </a:solidFill>
              </a:rPr>
              <a:t>perform </a:t>
            </a:r>
            <a:r>
              <a:rPr lang="en-US" dirty="0">
                <a:solidFill>
                  <a:srgbClr val="E7BF5F"/>
                </a:solidFill>
              </a:rPr>
              <a:t>in-memory computations on large clusters in </a:t>
            </a:r>
            <a:r>
              <a:rPr lang="en-US" dirty="0" smtClean="0">
                <a:solidFill>
                  <a:srgbClr val="E7BF5F"/>
                </a:solidFill>
              </a:rPr>
              <a:t>a fault-tolerant </a:t>
            </a:r>
            <a:r>
              <a:rPr lang="en-US" dirty="0">
                <a:solidFill>
                  <a:srgbClr val="E7BF5F"/>
                </a:solidFill>
              </a:rPr>
              <a:t>manner</a:t>
            </a:r>
            <a:r>
              <a:rPr lang="en-US" dirty="0"/>
              <a:t>. </a:t>
            </a:r>
            <a:endParaRPr lang="en-US" dirty="0" smtClean="0"/>
          </a:p>
          <a:p>
            <a:endParaRPr lang="en-US" dirty="0"/>
          </a:p>
          <a:p>
            <a:r>
              <a:rPr lang="en-US" dirty="0" smtClean="0"/>
              <a:t>RDDs </a:t>
            </a:r>
            <a:r>
              <a:rPr lang="en-US" dirty="0"/>
              <a:t>are motivated by two </a:t>
            </a:r>
            <a:r>
              <a:rPr lang="en-US" dirty="0" smtClean="0"/>
              <a:t>types of </a:t>
            </a:r>
            <a:r>
              <a:rPr lang="en-US" dirty="0"/>
              <a:t>applications that current computing frameworks </a:t>
            </a:r>
            <a:r>
              <a:rPr lang="en-US" dirty="0" smtClean="0"/>
              <a:t>handle </a:t>
            </a:r>
            <a:r>
              <a:rPr lang="en-US" dirty="0"/>
              <a:t>inefficiently</a:t>
            </a:r>
            <a:r>
              <a:rPr lang="en-US" dirty="0">
                <a:solidFill>
                  <a:srgbClr val="E7BF5F"/>
                </a:solidFill>
              </a:rPr>
              <a:t>: iterative algorithms </a:t>
            </a:r>
            <a:r>
              <a:rPr lang="en-US" dirty="0"/>
              <a:t>and </a:t>
            </a:r>
            <a:r>
              <a:rPr lang="en-US" dirty="0">
                <a:solidFill>
                  <a:srgbClr val="E7BF5F"/>
                </a:solidFill>
              </a:rPr>
              <a:t>interactive </a:t>
            </a:r>
            <a:r>
              <a:rPr lang="en-US" dirty="0" smtClean="0">
                <a:solidFill>
                  <a:srgbClr val="E7BF5F"/>
                </a:solidFill>
              </a:rPr>
              <a:t>data mining </a:t>
            </a:r>
            <a:r>
              <a:rPr lang="en-US" dirty="0">
                <a:solidFill>
                  <a:srgbClr val="E7BF5F"/>
                </a:solidFill>
              </a:rPr>
              <a:t>tools</a:t>
            </a:r>
            <a:r>
              <a:rPr lang="en-US" dirty="0"/>
              <a:t>. </a:t>
            </a:r>
            <a:endParaRPr lang="en-US" dirty="0" smtClean="0"/>
          </a:p>
          <a:p>
            <a:endParaRPr lang="en-US" dirty="0"/>
          </a:p>
          <a:p>
            <a:r>
              <a:rPr lang="en-US" dirty="0" smtClean="0"/>
              <a:t>In </a:t>
            </a:r>
            <a:r>
              <a:rPr lang="en-US" dirty="0"/>
              <a:t>both cases, keeping data in </a:t>
            </a:r>
            <a:r>
              <a:rPr lang="en-US" dirty="0" smtClean="0"/>
              <a:t>memory can </a:t>
            </a:r>
            <a:r>
              <a:rPr lang="en-US" dirty="0">
                <a:solidFill>
                  <a:srgbClr val="E7BF5F"/>
                </a:solidFill>
              </a:rPr>
              <a:t>improve performance by an order of magnitude</a:t>
            </a:r>
            <a:r>
              <a:rPr lang="en-US" dirty="0" smtClean="0"/>
              <a:t>.”</a:t>
            </a:r>
            <a:endParaRPr lang="en-US" dirty="0"/>
          </a:p>
        </p:txBody>
      </p:sp>
      <p:pic>
        <p:nvPicPr>
          <p:cNvPr id="13" name="Picture 12"/>
          <p:cNvPicPr>
            <a:picLocks noChangeAspect="1"/>
          </p:cNvPicPr>
          <p:nvPr/>
        </p:nvPicPr>
        <p:blipFill>
          <a:blip r:embed="rId4"/>
          <a:stretch>
            <a:fillRect/>
          </a:stretch>
        </p:blipFill>
        <p:spPr>
          <a:xfrm>
            <a:off x="371789" y="261909"/>
            <a:ext cx="4873451" cy="6303703"/>
          </a:xfrm>
          <a:prstGeom prst="rect">
            <a:avLst/>
          </a:prstGeom>
        </p:spPr>
      </p:pic>
      <p:sp>
        <p:nvSpPr>
          <p:cNvPr id="14" name="TextBox 13"/>
          <p:cNvSpPr txBox="1"/>
          <p:nvPr/>
        </p:nvSpPr>
        <p:spPr>
          <a:xfrm>
            <a:off x="5536642" y="4383205"/>
            <a:ext cx="6200736" cy="523220"/>
          </a:xfrm>
          <a:prstGeom prst="rect">
            <a:avLst/>
          </a:prstGeom>
          <a:noFill/>
        </p:spPr>
        <p:txBody>
          <a:bodyPr wrap="none" rtlCol="0">
            <a:spAutoFit/>
          </a:bodyPr>
          <a:lstStyle/>
          <a:p>
            <a:r>
              <a:rPr lang="en-US" sz="1400" dirty="0" smtClean="0">
                <a:solidFill>
                  <a:schemeClr val="tx2"/>
                </a:solidFill>
              </a:rPr>
              <a:t>“Best </a:t>
            </a:r>
            <a:r>
              <a:rPr lang="en-US" sz="1400" dirty="0">
                <a:solidFill>
                  <a:schemeClr val="tx2"/>
                </a:solidFill>
              </a:rPr>
              <a:t>Paper Award and Honorable Mention for Community </a:t>
            </a:r>
            <a:r>
              <a:rPr lang="en-US" sz="1400" dirty="0" smtClean="0">
                <a:solidFill>
                  <a:schemeClr val="tx2"/>
                </a:solidFill>
              </a:rPr>
              <a:t>Award”</a:t>
            </a:r>
          </a:p>
          <a:p>
            <a:r>
              <a:rPr lang="en-US" sz="1400" dirty="0" smtClean="0"/>
              <a:t>										         </a:t>
            </a:r>
            <a:r>
              <a:rPr lang="en-US" sz="1400" dirty="0" smtClean="0">
                <a:solidFill>
                  <a:schemeClr val="tx2"/>
                </a:solidFill>
              </a:rPr>
              <a:t>- </a:t>
            </a:r>
            <a:r>
              <a:rPr lang="en-US" sz="1400" dirty="0">
                <a:solidFill>
                  <a:schemeClr val="tx2"/>
                </a:solidFill>
              </a:rPr>
              <a:t>NSDI </a:t>
            </a:r>
            <a:r>
              <a:rPr lang="en-US" sz="1400" dirty="0" smtClean="0">
                <a:solidFill>
                  <a:schemeClr val="tx2"/>
                </a:solidFill>
              </a:rPr>
              <a:t>2012</a:t>
            </a:r>
            <a:endParaRPr lang="en-US" sz="1400" dirty="0">
              <a:solidFill>
                <a:schemeClr val="tx2"/>
              </a:solidFill>
            </a:endParaRPr>
          </a:p>
        </p:txBody>
      </p:sp>
      <p:sp>
        <p:nvSpPr>
          <p:cNvPr id="15" name="TextBox 14"/>
          <p:cNvSpPr txBox="1"/>
          <p:nvPr/>
        </p:nvSpPr>
        <p:spPr>
          <a:xfrm>
            <a:off x="7555903" y="5020492"/>
            <a:ext cx="5657850" cy="307777"/>
          </a:xfrm>
          <a:prstGeom prst="rect">
            <a:avLst/>
          </a:prstGeom>
          <a:noFill/>
        </p:spPr>
        <p:txBody>
          <a:bodyPr wrap="square" rtlCol="0">
            <a:spAutoFit/>
          </a:bodyPr>
          <a:lstStyle/>
          <a:p>
            <a:r>
              <a:rPr lang="en-US" sz="1400" dirty="0" smtClean="0"/>
              <a:t>- Cited 400+ times!</a:t>
            </a:r>
            <a:endParaRPr lang="en-US" sz="1400" dirty="0"/>
          </a:p>
        </p:txBody>
      </p:sp>
    </p:spTree>
    <p:extLst>
      <p:ext uri="{BB962C8B-B14F-4D97-AF65-F5344CB8AC3E}">
        <p14:creationId xmlns:p14="http://schemas.microsoft.com/office/powerpoint/2010/main" xmlns="" val="1043983950"/>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583620" y="2023765"/>
            <a:ext cx="5214532" cy="4096114"/>
          </a:xfrm>
          <a:prstGeom prst="rect">
            <a:avLst/>
          </a:prstGeom>
        </p:spPr>
      </p:pic>
      <p:sp>
        <p:nvSpPr>
          <p:cNvPr id="3" name="Title 1"/>
          <p:cNvSpPr txBox="1">
            <a:spLocks/>
          </p:cNvSpPr>
          <p:nvPr/>
        </p:nvSpPr>
        <p:spPr>
          <a:xfrm>
            <a:off x="5633562" y="784456"/>
            <a:ext cx="3478354"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Streaming</a:t>
            </a:r>
            <a:endParaRPr lang="en-US" sz="3600" dirty="0"/>
          </a:p>
        </p:txBody>
      </p:sp>
      <p:sp>
        <p:nvSpPr>
          <p:cNvPr id="5" name="TextBox 4"/>
          <p:cNvSpPr txBox="1"/>
          <p:nvPr/>
        </p:nvSpPr>
        <p:spPr>
          <a:xfrm>
            <a:off x="6538757" y="3343275"/>
            <a:ext cx="5993220" cy="923330"/>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TwitterUtils.createStream</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.filter(_.</a:t>
            </a:r>
            <a:r>
              <a:rPr lang="en-US" dirty="0" err="1">
                <a:latin typeface="Consolas" panose="020B0609020204030204" pitchFamily="49" charset="0"/>
                <a:cs typeface="Consolas" panose="020B0609020204030204" pitchFamily="49" charset="0"/>
              </a:rPr>
              <a:t>getText.contains</a:t>
            </a:r>
            <a:r>
              <a:rPr lang="en-US" dirty="0">
                <a:latin typeface="Consolas" panose="020B0609020204030204" pitchFamily="49" charset="0"/>
                <a:cs typeface="Consolas" panose="020B0609020204030204" pitchFamily="49" charset="0"/>
              </a:rPr>
              <a:t>("Spark"))</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countByWindow</a:t>
            </a:r>
            <a:r>
              <a:rPr lang="en-US" dirty="0">
                <a:latin typeface="Consolas" panose="020B0609020204030204" pitchFamily="49" charset="0"/>
                <a:cs typeface="Consolas" panose="020B0609020204030204" pitchFamily="49" charset="0"/>
              </a:rPr>
              <a:t>(Seconds(5))</a:t>
            </a:r>
          </a:p>
        </p:txBody>
      </p:sp>
      <p:sp>
        <p:nvSpPr>
          <p:cNvPr id="6" name="TextBox 5"/>
          <p:cNvSpPr txBox="1"/>
          <p:nvPr/>
        </p:nvSpPr>
        <p:spPr>
          <a:xfrm>
            <a:off x="6282991" y="5267325"/>
            <a:ext cx="5657850" cy="307777"/>
          </a:xfrm>
          <a:prstGeom prst="rect">
            <a:avLst/>
          </a:prstGeom>
          <a:noFill/>
        </p:spPr>
        <p:txBody>
          <a:bodyPr wrap="square" rtlCol="0">
            <a:spAutoFit/>
          </a:bodyPr>
          <a:lstStyle/>
          <a:p>
            <a:r>
              <a:rPr lang="en-US" sz="1400" dirty="0" smtClean="0"/>
              <a:t>- 2 Streaming Paper(s) have been cited 138 times</a:t>
            </a:r>
            <a:endParaRPr lang="en-US" sz="1400" dirty="0"/>
          </a:p>
        </p:txBody>
      </p:sp>
      <p:pic>
        <p:nvPicPr>
          <p:cNvPr id="7" name="Picture 6"/>
          <p:cNvPicPr>
            <a:picLocks noChangeAspect="1"/>
          </p:cNvPicPr>
          <p:nvPr/>
        </p:nvPicPr>
        <p:blipFill>
          <a:blip r:embed="rId5"/>
          <a:stretch>
            <a:fillRect/>
          </a:stretch>
        </p:blipFill>
        <p:spPr>
          <a:xfrm>
            <a:off x="3693127" y="386193"/>
            <a:ext cx="1834908" cy="1078926"/>
          </a:xfrm>
          <a:prstGeom prst="rect">
            <a:avLst/>
          </a:prstGeom>
        </p:spPr>
      </p:pic>
      <p:sp>
        <p:nvSpPr>
          <p:cNvPr id="8" name="Rectangle 7"/>
          <p:cNvSpPr/>
          <p:nvPr/>
        </p:nvSpPr>
        <p:spPr>
          <a:xfrm>
            <a:off x="3268223" y="1491734"/>
            <a:ext cx="5904180" cy="369332"/>
          </a:xfrm>
          <a:prstGeom prst="rect">
            <a:avLst/>
          </a:prstGeom>
        </p:spPr>
        <p:txBody>
          <a:bodyPr wrap="none">
            <a:spAutoFit/>
          </a:bodyPr>
          <a:lstStyle/>
          <a:p>
            <a:r>
              <a:rPr lang="en-US" dirty="0" smtClean="0">
                <a:solidFill>
                  <a:srgbClr val="E77215"/>
                </a:solidFill>
                <a:latin typeface="Helvetica Neue"/>
              </a:rPr>
              <a:t>Analyze real time streams of data in ½ second intervals </a:t>
            </a:r>
            <a:endParaRPr lang="en-US" dirty="0">
              <a:solidFill>
                <a:srgbClr val="E77215"/>
              </a:solidFill>
            </a:endParaRPr>
          </a:p>
        </p:txBody>
      </p:sp>
    </p:spTree>
    <p:extLst>
      <p:ext uri="{BB962C8B-B14F-4D97-AF65-F5344CB8AC3E}">
        <p14:creationId xmlns:p14="http://schemas.microsoft.com/office/powerpoint/2010/main" xmlns="" val="2565004991"/>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6453032" y="3228975"/>
            <a:ext cx="5993220" cy="1200329"/>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sqlCtx</a:t>
            </a:r>
            <a:r>
              <a:rPr lang="en-US" dirty="0">
                <a:latin typeface="Consolas" panose="020B0609020204030204" pitchFamily="49" charset="0"/>
                <a:cs typeface="Consolas" panose="020B0609020204030204" pitchFamily="49" charset="0"/>
              </a:rPr>
              <a:t> = new </a:t>
            </a:r>
            <a:r>
              <a:rPr lang="en-US" dirty="0" err="1">
                <a:latin typeface="Consolas" panose="020B0609020204030204" pitchFamily="49" charset="0"/>
                <a:cs typeface="Consolas" panose="020B0609020204030204" pitchFamily="49" charset="0"/>
              </a:rPr>
              <a:t>HiveContext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sc</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results = </a:t>
            </a:r>
            <a:r>
              <a:rPr lang="en-US" dirty="0" err="1">
                <a:latin typeface="Consolas" panose="020B0609020204030204" pitchFamily="49" charset="0"/>
                <a:cs typeface="Consolas" panose="020B0609020204030204" pitchFamily="49" charset="0"/>
              </a:rPr>
              <a:t>sqlCtx.sql</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"SELECT * FROM people")</a:t>
            </a:r>
          </a:p>
          <a:p>
            <a:r>
              <a:rPr lang="en-US" dirty="0">
                <a:latin typeface="Consolas" panose="020B0609020204030204" pitchFamily="49" charset="0"/>
                <a:cs typeface="Consolas" panose="020B0609020204030204" pitchFamily="49" charset="0"/>
              </a:rPr>
              <a:t>names = </a:t>
            </a:r>
            <a:r>
              <a:rPr lang="en-US" dirty="0" err="1">
                <a:latin typeface="Consolas" panose="020B0609020204030204" pitchFamily="49" charset="0"/>
                <a:cs typeface="Consolas" panose="020B0609020204030204" pitchFamily="49" charset="0"/>
              </a:rPr>
              <a:t>results.map</a:t>
            </a:r>
            <a:r>
              <a:rPr lang="en-US" dirty="0">
                <a:latin typeface="Consolas" panose="020B0609020204030204" pitchFamily="49" charset="0"/>
                <a:cs typeface="Consolas" panose="020B0609020204030204" pitchFamily="49" charset="0"/>
              </a:rPr>
              <a:t>(lambda p: p.name)</a:t>
            </a:r>
          </a:p>
        </p:txBody>
      </p:sp>
      <p:sp>
        <p:nvSpPr>
          <p:cNvPr id="3" name="Title 1"/>
          <p:cNvSpPr txBox="1">
            <a:spLocks/>
          </p:cNvSpPr>
          <p:nvPr/>
        </p:nvSpPr>
        <p:spPr>
          <a:xfrm>
            <a:off x="6596089" y="780945"/>
            <a:ext cx="1120165" cy="6332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SQL</a:t>
            </a:r>
            <a:endParaRPr lang="en-US" sz="3600" dirty="0"/>
          </a:p>
        </p:txBody>
      </p:sp>
      <p:sp>
        <p:nvSpPr>
          <p:cNvPr id="5" name="Rectangle 4"/>
          <p:cNvSpPr/>
          <p:nvPr/>
        </p:nvSpPr>
        <p:spPr>
          <a:xfrm>
            <a:off x="3268223" y="1491734"/>
            <a:ext cx="5369803" cy="369332"/>
          </a:xfrm>
          <a:prstGeom prst="rect">
            <a:avLst/>
          </a:prstGeom>
        </p:spPr>
        <p:txBody>
          <a:bodyPr wrap="none">
            <a:spAutoFit/>
          </a:bodyPr>
          <a:lstStyle/>
          <a:p>
            <a:r>
              <a:rPr lang="en-US" dirty="0" err="1">
                <a:solidFill>
                  <a:srgbClr val="E77215"/>
                </a:solidFill>
                <a:latin typeface="Helvetica Neue"/>
              </a:rPr>
              <a:t>Seemlessly</a:t>
            </a:r>
            <a:r>
              <a:rPr lang="en-US" dirty="0">
                <a:solidFill>
                  <a:srgbClr val="E77215"/>
                </a:solidFill>
                <a:latin typeface="Helvetica Neue"/>
              </a:rPr>
              <a:t> mix SQL queries with Spark programs.</a:t>
            </a:r>
            <a:endParaRPr lang="en-US" dirty="0">
              <a:solidFill>
                <a:srgbClr val="E77215"/>
              </a:solidFill>
            </a:endParaRPr>
          </a:p>
        </p:txBody>
      </p:sp>
      <p:pic>
        <p:nvPicPr>
          <p:cNvPr id="9" name="Picture 8"/>
          <p:cNvPicPr>
            <a:picLocks noChangeAspect="1"/>
          </p:cNvPicPr>
          <p:nvPr/>
        </p:nvPicPr>
        <p:blipFill>
          <a:blip r:embed="rId4"/>
          <a:stretch>
            <a:fillRect/>
          </a:stretch>
        </p:blipFill>
        <p:spPr>
          <a:xfrm>
            <a:off x="4611172" y="338628"/>
            <a:ext cx="1889485" cy="1111017"/>
          </a:xfrm>
          <a:prstGeom prst="rect">
            <a:avLst/>
          </a:prstGeom>
        </p:spPr>
      </p:pic>
      <p:pic>
        <p:nvPicPr>
          <p:cNvPr id="4" name="Picture 3"/>
          <p:cNvPicPr>
            <a:picLocks noChangeAspect="1"/>
          </p:cNvPicPr>
          <p:nvPr/>
        </p:nvPicPr>
        <p:blipFill>
          <a:blip r:embed="rId5"/>
          <a:stretch>
            <a:fillRect/>
          </a:stretch>
        </p:blipFill>
        <p:spPr>
          <a:xfrm>
            <a:off x="489528" y="2088948"/>
            <a:ext cx="4946820" cy="4521185"/>
          </a:xfrm>
          <a:prstGeom prst="rect">
            <a:avLst/>
          </a:prstGeom>
        </p:spPr>
      </p:pic>
    </p:spTree>
    <p:extLst>
      <p:ext uri="{BB962C8B-B14F-4D97-AF65-F5344CB8AC3E}">
        <p14:creationId xmlns:p14="http://schemas.microsoft.com/office/powerpoint/2010/main" xmlns="" val="1945422832"/>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5633562" y="784456"/>
            <a:ext cx="3478354" cy="777644"/>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err="1" smtClean="0"/>
              <a:t>GraphX</a:t>
            </a:r>
            <a:endParaRPr lang="en-US" sz="3600" dirty="0"/>
          </a:p>
        </p:txBody>
      </p:sp>
      <p:sp>
        <p:nvSpPr>
          <p:cNvPr id="5" name="TextBox 4"/>
          <p:cNvSpPr txBox="1"/>
          <p:nvPr/>
        </p:nvSpPr>
        <p:spPr>
          <a:xfrm>
            <a:off x="6538757" y="3343275"/>
            <a:ext cx="5993220" cy="147732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graph = Graph(vertices, edges)</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messages = </a:t>
            </a:r>
            <a:r>
              <a:rPr lang="en-US" dirty="0" err="1">
                <a:latin typeface="Consolas" panose="020B0609020204030204" pitchFamily="49" charset="0"/>
                <a:cs typeface="Consolas" panose="020B0609020204030204" pitchFamily="49" charset="0"/>
              </a:rPr>
              <a:t>spark.textFile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hdfs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graph2 = </a:t>
            </a:r>
            <a:r>
              <a:rPr lang="en-US" dirty="0" err="1">
                <a:latin typeface="Consolas" panose="020B0609020204030204" pitchFamily="49" charset="0"/>
                <a:cs typeface="Consolas" panose="020B0609020204030204" pitchFamily="49" charset="0"/>
              </a:rPr>
              <a:t>graph.joinVertices</a:t>
            </a:r>
            <a:r>
              <a:rPr lang="en-US" dirty="0">
                <a:latin typeface="Consolas" panose="020B0609020204030204" pitchFamily="49" charset="0"/>
                <a:cs typeface="Consolas" panose="020B0609020204030204" pitchFamily="49" charset="0"/>
              </a:rPr>
              <a:t>(messages)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(id, vertex, </a:t>
            </a:r>
            <a:r>
              <a:rPr lang="en-US" dirty="0" err="1">
                <a:latin typeface="Consolas" panose="020B0609020204030204" pitchFamily="49" charset="0"/>
                <a:cs typeface="Consolas" panose="020B0609020204030204" pitchFamily="49" charset="0"/>
              </a:rPr>
              <a:t>msg</a:t>
            </a:r>
            <a:r>
              <a:rPr lang="en-US" dirty="0">
                <a:latin typeface="Consolas" panose="020B0609020204030204" pitchFamily="49" charset="0"/>
                <a:cs typeface="Consolas" panose="020B0609020204030204" pitchFamily="49" charset="0"/>
              </a:rPr>
              <a:t>) =&gt;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p>
        </p:txBody>
      </p:sp>
      <p:pic>
        <p:nvPicPr>
          <p:cNvPr id="7" name="Picture 6"/>
          <p:cNvPicPr>
            <a:picLocks noChangeAspect="1"/>
          </p:cNvPicPr>
          <p:nvPr/>
        </p:nvPicPr>
        <p:blipFill>
          <a:blip r:embed="rId4"/>
          <a:stretch>
            <a:fillRect/>
          </a:stretch>
        </p:blipFill>
        <p:spPr>
          <a:xfrm>
            <a:off x="3693127" y="386193"/>
            <a:ext cx="1834908" cy="1078926"/>
          </a:xfrm>
          <a:prstGeom prst="rect">
            <a:avLst/>
          </a:prstGeom>
        </p:spPr>
      </p:pic>
      <p:pic>
        <p:nvPicPr>
          <p:cNvPr id="4" name="Picture 3"/>
          <p:cNvPicPr>
            <a:picLocks noChangeAspect="1"/>
          </p:cNvPicPr>
          <p:nvPr/>
        </p:nvPicPr>
        <p:blipFill>
          <a:blip r:embed="rId5"/>
          <a:stretch>
            <a:fillRect/>
          </a:stretch>
        </p:blipFill>
        <p:spPr>
          <a:xfrm>
            <a:off x="734606" y="2118493"/>
            <a:ext cx="4898956" cy="4296223"/>
          </a:xfrm>
          <a:prstGeom prst="rect">
            <a:avLst/>
          </a:prstGeom>
        </p:spPr>
      </p:pic>
      <p:sp>
        <p:nvSpPr>
          <p:cNvPr id="9" name="Rectangle 8"/>
          <p:cNvSpPr/>
          <p:nvPr/>
        </p:nvSpPr>
        <p:spPr>
          <a:xfrm>
            <a:off x="3002809" y="1536817"/>
            <a:ext cx="6532558" cy="369332"/>
          </a:xfrm>
          <a:prstGeom prst="rect">
            <a:avLst/>
          </a:prstGeom>
        </p:spPr>
        <p:txBody>
          <a:bodyPr wrap="none">
            <a:spAutoFit/>
          </a:bodyPr>
          <a:lstStyle/>
          <a:p>
            <a:r>
              <a:rPr lang="en-US" dirty="0" smtClean="0">
                <a:solidFill>
                  <a:srgbClr val="E77215"/>
                </a:solidFill>
                <a:latin typeface="Helvetica Neue"/>
              </a:rPr>
              <a:t>Analyze networks of nodes and edges using graph processing</a:t>
            </a:r>
            <a:endParaRPr lang="en-US" dirty="0">
              <a:solidFill>
                <a:srgbClr val="E77215"/>
              </a:solidFill>
            </a:endParaRPr>
          </a:p>
        </p:txBody>
      </p:sp>
      <p:sp>
        <p:nvSpPr>
          <p:cNvPr id="10" name="TextBox 9"/>
          <p:cNvSpPr txBox="1"/>
          <p:nvPr/>
        </p:nvSpPr>
        <p:spPr>
          <a:xfrm>
            <a:off x="3882476" y="6473171"/>
            <a:ext cx="8225329" cy="307777"/>
          </a:xfrm>
          <a:prstGeom prst="rect">
            <a:avLst/>
          </a:prstGeom>
          <a:noFill/>
        </p:spPr>
        <p:txBody>
          <a:bodyPr wrap="none" rtlCol="0">
            <a:spAutoFit/>
          </a:bodyPr>
          <a:lstStyle/>
          <a:p>
            <a:r>
              <a:rPr lang="en-US" sz="1400" dirty="0">
                <a:solidFill>
                  <a:srgbClr val="BBE6FB"/>
                </a:solidFill>
              </a:rPr>
              <a:t>https://</a:t>
            </a:r>
            <a:r>
              <a:rPr lang="en-US" sz="1400" dirty="0" smtClean="0">
                <a:solidFill>
                  <a:srgbClr val="BBE6FB"/>
                </a:solidFill>
              </a:rPr>
              <a:t>amplab.cs.berkeley.edu/wp-content/uploads/2013/05/grades-graphx_with_fonts.pdf</a:t>
            </a:r>
            <a:endParaRPr lang="en-US" sz="1400" dirty="0">
              <a:solidFill>
                <a:srgbClr val="BBE6FB"/>
              </a:solidFill>
            </a:endParaRPr>
          </a:p>
        </p:txBody>
      </p:sp>
    </p:spTree>
    <p:extLst>
      <p:ext uri="{BB962C8B-B14F-4D97-AF65-F5344CB8AC3E}">
        <p14:creationId xmlns:p14="http://schemas.microsoft.com/office/powerpoint/2010/main" xmlns="" val="1572308904"/>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5" name="Rounded Rectangle 4"/>
          <p:cNvSpPr/>
          <p:nvPr/>
        </p:nvSpPr>
        <p:spPr>
          <a:xfrm>
            <a:off x="5920508" y="375818"/>
            <a:ext cx="2327563" cy="1150624"/>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155871" y="2432957"/>
            <a:ext cx="5796643" cy="1812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693127" y="386193"/>
            <a:ext cx="1834908" cy="1078926"/>
          </a:xfrm>
          <a:prstGeom prst="rect">
            <a:avLst/>
          </a:prstGeom>
        </p:spPr>
      </p:pic>
      <p:pic>
        <p:nvPicPr>
          <p:cNvPr id="2" name="Picture 1"/>
          <p:cNvPicPr>
            <a:picLocks noChangeAspect="1"/>
          </p:cNvPicPr>
          <p:nvPr/>
        </p:nvPicPr>
        <p:blipFill>
          <a:blip r:embed="rId5"/>
          <a:stretch>
            <a:fillRect/>
          </a:stretch>
        </p:blipFill>
        <p:spPr>
          <a:xfrm>
            <a:off x="247856" y="2111096"/>
            <a:ext cx="5574674" cy="4490709"/>
          </a:xfrm>
          <a:prstGeom prst="rect">
            <a:avLst/>
          </a:prstGeom>
        </p:spPr>
      </p:pic>
      <p:pic>
        <p:nvPicPr>
          <p:cNvPr id="1026" name="Picture 2" descr="BlinkDB"/>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292618" y="2604334"/>
            <a:ext cx="5483070" cy="1899208"/>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p:nvSpPr>
        <p:spPr>
          <a:xfrm>
            <a:off x="3002809" y="1536817"/>
            <a:ext cx="6827575" cy="369332"/>
          </a:xfrm>
          <a:prstGeom prst="rect">
            <a:avLst/>
          </a:prstGeom>
        </p:spPr>
        <p:txBody>
          <a:bodyPr wrap="none">
            <a:spAutoFit/>
          </a:bodyPr>
          <a:lstStyle/>
          <a:p>
            <a:r>
              <a:rPr lang="en-US" dirty="0" smtClean="0">
                <a:solidFill>
                  <a:srgbClr val="E77215"/>
                </a:solidFill>
                <a:latin typeface="Helvetica Neue"/>
              </a:rPr>
              <a:t>SQL </a:t>
            </a:r>
            <a:r>
              <a:rPr lang="en-US" dirty="0">
                <a:solidFill>
                  <a:srgbClr val="E77215"/>
                </a:solidFill>
                <a:latin typeface="Helvetica Neue"/>
              </a:rPr>
              <a:t>q</a:t>
            </a:r>
            <a:r>
              <a:rPr lang="en-US" dirty="0" smtClean="0">
                <a:solidFill>
                  <a:srgbClr val="E77215"/>
                </a:solidFill>
                <a:latin typeface="Helvetica Neue"/>
              </a:rPr>
              <a:t>ueries </a:t>
            </a:r>
            <a:r>
              <a:rPr lang="en-US" dirty="0">
                <a:solidFill>
                  <a:srgbClr val="E77215"/>
                </a:solidFill>
                <a:latin typeface="Helvetica Neue"/>
              </a:rPr>
              <a:t>with Bounded Errors and Bounded Response Times</a:t>
            </a:r>
            <a:endParaRPr lang="en-US" dirty="0">
              <a:solidFill>
                <a:srgbClr val="E77215"/>
              </a:solidFill>
            </a:endParaRPr>
          </a:p>
        </p:txBody>
      </p:sp>
      <p:pic>
        <p:nvPicPr>
          <p:cNvPr id="4" name="Picture 3"/>
          <p:cNvPicPr>
            <a:picLocks noChangeAspect="1"/>
          </p:cNvPicPr>
          <p:nvPr/>
        </p:nvPicPr>
        <p:blipFill>
          <a:blip r:embed="rId7"/>
          <a:stretch>
            <a:fillRect/>
          </a:stretch>
        </p:blipFill>
        <p:spPr>
          <a:xfrm>
            <a:off x="5892800" y="386193"/>
            <a:ext cx="2335726" cy="1018376"/>
          </a:xfrm>
          <a:prstGeom prst="rect">
            <a:avLst/>
          </a:prstGeom>
        </p:spPr>
      </p:pic>
      <p:sp>
        <p:nvSpPr>
          <p:cNvPr id="12" name="TextBox 11"/>
          <p:cNvSpPr txBox="1"/>
          <p:nvPr/>
        </p:nvSpPr>
        <p:spPr>
          <a:xfrm>
            <a:off x="6017380" y="6432032"/>
            <a:ext cx="5758308" cy="307777"/>
          </a:xfrm>
          <a:prstGeom prst="rect">
            <a:avLst/>
          </a:prstGeom>
          <a:noFill/>
        </p:spPr>
        <p:txBody>
          <a:bodyPr wrap="none" rtlCol="0">
            <a:spAutoFit/>
          </a:bodyPr>
          <a:lstStyle/>
          <a:p>
            <a:r>
              <a:rPr lang="en-US" sz="1400" dirty="0">
                <a:solidFill>
                  <a:srgbClr val="BBE6FB"/>
                </a:solidFill>
              </a:rPr>
              <a:t>https://www.cs.berkeley.edu/~</a:t>
            </a:r>
            <a:r>
              <a:rPr lang="en-US" sz="1400" dirty="0" smtClean="0">
                <a:solidFill>
                  <a:srgbClr val="BBE6FB"/>
                </a:solidFill>
              </a:rPr>
              <a:t>sameerag/blinkdb_eurosys13.pdf</a:t>
            </a:r>
            <a:endParaRPr lang="en-US" sz="1400" dirty="0">
              <a:solidFill>
                <a:srgbClr val="BBE6FB"/>
              </a:solidFill>
            </a:endParaRPr>
          </a:p>
        </p:txBody>
      </p:sp>
    </p:spTree>
    <p:extLst>
      <p:ext uri="{BB962C8B-B14F-4D97-AF65-F5344CB8AC3E}">
        <p14:creationId xmlns:p14="http://schemas.microsoft.com/office/powerpoint/2010/main" xmlns="" val="2830158805"/>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10" name="Straight Arrow Connector 9"/>
          <p:cNvCxnSpPr/>
          <p:nvPr/>
        </p:nvCxnSpPr>
        <p:spPr>
          <a:xfrm flipV="1">
            <a:off x="2031224" y="1549830"/>
            <a:ext cx="0" cy="3844714"/>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p:nvPr/>
        </p:nvCxnSpPr>
        <p:spPr>
          <a:xfrm flipV="1">
            <a:off x="2031224" y="5394544"/>
            <a:ext cx="7006871" cy="14049"/>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sp>
        <p:nvSpPr>
          <p:cNvPr id="14" name="Rounded Rectangle 13"/>
          <p:cNvSpPr/>
          <p:nvPr/>
        </p:nvSpPr>
        <p:spPr>
          <a:xfrm>
            <a:off x="10368365" y="267330"/>
            <a:ext cx="1490811" cy="771056"/>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10368365" y="277705"/>
            <a:ext cx="1471265" cy="641471"/>
          </a:xfrm>
          <a:prstGeom prst="rect">
            <a:avLst/>
          </a:prstGeom>
        </p:spPr>
      </p:pic>
      <p:sp>
        <p:nvSpPr>
          <p:cNvPr id="16" name="TextBox 15"/>
          <p:cNvSpPr txBox="1"/>
          <p:nvPr/>
        </p:nvSpPr>
        <p:spPr>
          <a:xfrm rot="16200000">
            <a:off x="858644" y="1862253"/>
            <a:ext cx="1594624" cy="369332"/>
          </a:xfrm>
          <a:prstGeom prst="rect">
            <a:avLst/>
          </a:prstGeom>
          <a:noFill/>
        </p:spPr>
        <p:txBody>
          <a:bodyPr wrap="square" rtlCol="0">
            <a:spAutoFit/>
          </a:bodyPr>
          <a:lstStyle/>
          <a:p>
            <a:r>
              <a:rPr lang="en-US" dirty="0" smtClean="0"/>
              <a:t>Estimate</a:t>
            </a:r>
            <a:endParaRPr lang="en-US" dirty="0"/>
          </a:p>
        </p:txBody>
      </p:sp>
      <p:sp>
        <p:nvSpPr>
          <p:cNvPr id="17" name="TextBox 16"/>
          <p:cNvSpPr txBox="1"/>
          <p:nvPr/>
        </p:nvSpPr>
        <p:spPr>
          <a:xfrm>
            <a:off x="7023442" y="5538438"/>
            <a:ext cx="2014653" cy="369332"/>
          </a:xfrm>
          <a:prstGeom prst="rect">
            <a:avLst/>
          </a:prstGeom>
          <a:noFill/>
        </p:spPr>
        <p:txBody>
          <a:bodyPr wrap="square" rtlCol="0">
            <a:spAutoFit/>
          </a:bodyPr>
          <a:lstStyle/>
          <a:p>
            <a:r>
              <a:rPr lang="en-US" dirty="0" smtClean="0"/>
              <a:t># of data points</a:t>
            </a:r>
            <a:endParaRPr lang="en-US" dirty="0"/>
          </a:p>
        </p:txBody>
      </p:sp>
      <p:cxnSp>
        <p:nvCxnSpPr>
          <p:cNvPr id="19" name="Straight Connector 18"/>
          <p:cNvCxnSpPr/>
          <p:nvPr/>
        </p:nvCxnSpPr>
        <p:spPr>
          <a:xfrm>
            <a:off x="2031224" y="2364059"/>
            <a:ext cx="6733635" cy="0"/>
          </a:xfrm>
          <a:prstGeom prst="line">
            <a:avLst/>
          </a:prstGeom>
          <a:ln>
            <a:solidFill>
              <a:schemeClr val="tx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64859" y="2179393"/>
            <a:ext cx="2014653" cy="369332"/>
          </a:xfrm>
          <a:prstGeom prst="rect">
            <a:avLst/>
          </a:prstGeom>
          <a:noFill/>
        </p:spPr>
        <p:txBody>
          <a:bodyPr wrap="square" rtlCol="0">
            <a:spAutoFit/>
          </a:bodyPr>
          <a:lstStyle/>
          <a:p>
            <a:r>
              <a:rPr lang="en-US" dirty="0" smtClean="0"/>
              <a:t>true answer</a:t>
            </a:r>
            <a:endParaRPr lang="en-US" dirty="0"/>
          </a:p>
        </p:txBody>
      </p:sp>
      <p:sp>
        <p:nvSpPr>
          <p:cNvPr id="25" name="Freeform 24"/>
          <p:cNvSpPr/>
          <p:nvPr/>
        </p:nvSpPr>
        <p:spPr>
          <a:xfrm>
            <a:off x="2077717" y="2395055"/>
            <a:ext cx="5261675" cy="2107580"/>
          </a:xfrm>
          <a:custGeom>
            <a:avLst/>
            <a:gdLst>
              <a:gd name="connsiteX0" fmla="*/ 0 w 4125951"/>
              <a:gd name="connsiteY0" fmla="*/ 1962615 h 1962615"/>
              <a:gd name="connsiteX1" fmla="*/ 2297151 w 4125951"/>
              <a:gd name="connsiteY1" fmla="*/ 512956 h 1962615"/>
              <a:gd name="connsiteX2" fmla="*/ 4125951 w 4125951"/>
              <a:gd name="connsiteY2" fmla="*/ 0 h 1962615"/>
            </a:gdLst>
            <a:ahLst/>
            <a:cxnLst>
              <a:cxn ang="0">
                <a:pos x="connsiteX0" y="connsiteY0"/>
              </a:cxn>
              <a:cxn ang="0">
                <a:pos x="connsiteX1" y="connsiteY1"/>
              </a:cxn>
              <a:cxn ang="0">
                <a:pos x="connsiteX2" y="connsiteY2"/>
              </a:cxn>
            </a:cxnLst>
            <a:rect l="l" t="t" r="r" b="b"/>
            <a:pathLst>
              <a:path w="4125951" h="1962615">
                <a:moveTo>
                  <a:pt x="0" y="1962615"/>
                </a:moveTo>
                <a:cubicBezTo>
                  <a:pt x="804746" y="1401336"/>
                  <a:pt x="1609493" y="840058"/>
                  <a:pt x="2297151" y="512956"/>
                </a:cubicBezTo>
                <a:cubicBezTo>
                  <a:pt x="2984810" y="185853"/>
                  <a:pt x="3555380" y="92926"/>
                  <a:pt x="4125951" y="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ular Callout 25"/>
          <p:cNvSpPr/>
          <p:nvPr/>
        </p:nvSpPr>
        <p:spPr>
          <a:xfrm>
            <a:off x="4507739" y="3686140"/>
            <a:ext cx="2631688" cy="587612"/>
          </a:xfrm>
          <a:prstGeom prst="wedgeRectCallout">
            <a:avLst>
              <a:gd name="adj1" fmla="val -48849"/>
              <a:gd name="adj2" fmla="val -139289"/>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How do you know when to stop?</a:t>
            </a:r>
            <a:endParaRPr lang="en-US" b="1" dirty="0">
              <a:solidFill>
                <a:schemeClr val="bg1"/>
              </a:solidFill>
            </a:endParaRPr>
          </a:p>
        </p:txBody>
      </p:sp>
    </p:spTree>
    <p:extLst>
      <p:ext uri="{BB962C8B-B14F-4D97-AF65-F5344CB8AC3E}">
        <p14:creationId xmlns:p14="http://schemas.microsoft.com/office/powerpoint/2010/main" xmlns="" val="3864016691"/>
      </p:ext>
    </p:extLst>
  </p:cSld>
  <p:clrMapOvr>
    <a:masterClrMapping/>
  </p:clrMapOvr>
  <p:transition>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10" name="Straight Arrow Connector 9"/>
          <p:cNvCxnSpPr/>
          <p:nvPr/>
        </p:nvCxnSpPr>
        <p:spPr>
          <a:xfrm flipV="1">
            <a:off x="2031224" y="1549830"/>
            <a:ext cx="0" cy="3844714"/>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p:nvPr/>
        </p:nvCxnSpPr>
        <p:spPr>
          <a:xfrm flipV="1">
            <a:off x="2031224" y="5394544"/>
            <a:ext cx="7006871" cy="14049"/>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sp>
        <p:nvSpPr>
          <p:cNvPr id="14" name="Rounded Rectangle 13"/>
          <p:cNvSpPr/>
          <p:nvPr/>
        </p:nvSpPr>
        <p:spPr>
          <a:xfrm>
            <a:off x="10368365" y="267330"/>
            <a:ext cx="1490811" cy="771056"/>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10368365" y="277705"/>
            <a:ext cx="1471265" cy="641471"/>
          </a:xfrm>
          <a:prstGeom prst="rect">
            <a:avLst/>
          </a:prstGeom>
        </p:spPr>
      </p:pic>
      <p:sp>
        <p:nvSpPr>
          <p:cNvPr id="16" name="TextBox 15"/>
          <p:cNvSpPr txBox="1"/>
          <p:nvPr/>
        </p:nvSpPr>
        <p:spPr>
          <a:xfrm rot="16200000">
            <a:off x="858644" y="1862253"/>
            <a:ext cx="1594624" cy="369332"/>
          </a:xfrm>
          <a:prstGeom prst="rect">
            <a:avLst/>
          </a:prstGeom>
          <a:noFill/>
        </p:spPr>
        <p:txBody>
          <a:bodyPr wrap="square" rtlCol="0">
            <a:spAutoFit/>
          </a:bodyPr>
          <a:lstStyle/>
          <a:p>
            <a:r>
              <a:rPr lang="en-US" dirty="0" smtClean="0"/>
              <a:t>Estimate</a:t>
            </a:r>
            <a:endParaRPr lang="en-US" dirty="0"/>
          </a:p>
        </p:txBody>
      </p:sp>
      <p:sp>
        <p:nvSpPr>
          <p:cNvPr id="17" name="TextBox 16"/>
          <p:cNvSpPr txBox="1"/>
          <p:nvPr/>
        </p:nvSpPr>
        <p:spPr>
          <a:xfrm>
            <a:off x="7023442" y="5538438"/>
            <a:ext cx="2014653" cy="369332"/>
          </a:xfrm>
          <a:prstGeom prst="rect">
            <a:avLst/>
          </a:prstGeom>
          <a:noFill/>
        </p:spPr>
        <p:txBody>
          <a:bodyPr wrap="square" rtlCol="0">
            <a:spAutoFit/>
          </a:bodyPr>
          <a:lstStyle/>
          <a:p>
            <a:r>
              <a:rPr lang="en-US" dirty="0" smtClean="0"/>
              <a:t># of data points</a:t>
            </a:r>
            <a:endParaRPr lang="en-US" dirty="0"/>
          </a:p>
        </p:txBody>
      </p:sp>
      <p:cxnSp>
        <p:nvCxnSpPr>
          <p:cNvPr id="19" name="Straight Connector 18"/>
          <p:cNvCxnSpPr/>
          <p:nvPr/>
        </p:nvCxnSpPr>
        <p:spPr>
          <a:xfrm>
            <a:off x="2031224" y="2364059"/>
            <a:ext cx="6733635" cy="0"/>
          </a:xfrm>
          <a:prstGeom prst="line">
            <a:avLst/>
          </a:prstGeom>
          <a:ln>
            <a:solidFill>
              <a:schemeClr val="tx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64859" y="2179393"/>
            <a:ext cx="2014653" cy="369332"/>
          </a:xfrm>
          <a:prstGeom prst="rect">
            <a:avLst/>
          </a:prstGeom>
          <a:noFill/>
        </p:spPr>
        <p:txBody>
          <a:bodyPr wrap="square" rtlCol="0">
            <a:spAutoFit/>
          </a:bodyPr>
          <a:lstStyle/>
          <a:p>
            <a:r>
              <a:rPr lang="en-US" dirty="0" smtClean="0"/>
              <a:t>true answer</a:t>
            </a:r>
            <a:endParaRPr lang="en-US" dirty="0"/>
          </a:p>
        </p:txBody>
      </p:sp>
      <p:sp>
        <p:nvSpPr>
          <p:cNvPr id="25" name="Freeform 24"/>
          <p:cNvSpPr/>
          <p:nvPr/>
        </p:nvSpPr>
        <p:spPr>
          <a:xfrm>
            <a:off x="2077717" y="2395055"/>
            <a:ext cx="5261675" cy="2107580"/>
          </a:xfrm>
          <a:custGeom>
            <a:avLst/>
            <a:gdLst>
              <a:gd name="connsiteX0" fmla="*/ 0 w 4125951"/>
              <a:gd name="connsiteY0" fmla="*/ 1962615 h 1962615"/>
              <a:gd name="connsiteX1" fmla="*/ 2297151 w 4125951"/>
              <a:gd name="connsiteY1" fmla="*/ 512956 h 1962615"/>
              <a:gd name="connsiteX2" fmla="*/ 4125951 w 4125951"/>
              <a:gd name="connsiteY2" fmla="*/ 0 h 1962615"/>
            </a:gdLst>
            <a:ahLst/>
            <a:cxnLst>
              <a:cxn ang="0">
                <a:pos x="connsiteX0" y="connsiteY0"/>
              </a:cxn>
              <a:cxn ang="0">
                <a:pos x="connsiteX1" y="connsiteY1"/>
              </a:cxn>
              <a:cxn ang="0">
                <a:pos x="connsiteX2" y="connsiteY2"/>
              </a:cxn>
            </a:cxnLst>
            <a:rect l="l" t="t" r="r" b="b"/>
            <a:pathLst>
              <a:path w="4125951" h="1962615">
                <a:moveTo>
                  <a:pt x="0" y="1962615"/>
                </a:moveTo>
                <a:cubicBezTo>
                  <a:pt x="804746" y="1401336"/>
                  <a:pt x="1609493" y="840058"/>
                  <a:pt x="2297151" y="512956"/>
                </a:cubicBezTo>
                <a:cubicBezTo>
                  <a:pt x="2984810" y="185853"/>
                  <a:pt x="3555380" y="92926"/>
                  <a:pt x="4125951" y="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ular Callout 25"/>
          <p:cNvSpPr/>
          <p:nvPr/>
        </p:nvSpPr>
        <p:spPr>
          <a:xfrm>
            <a:off x="5274289" y="3888980"/>
            <a:ext cx="3125878" cy="613656"/>
          </a:xfrm>
          <a:prstGeom prst="wedgeRectCallout">
            <a:avLst>
              <a:gd name="adj1" fmla="val -48849"/>
              <a:gd name="adj2" fmla="val -139289"/>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Error bars on every answer!</a:t>
            </a:r>
            <a:endParaRPr lang="en-US" b="1" dirty="0">
              <a:solidFill>
                <a:schemeClr val="bg1"/>
              </a:solidFill>
            </a:endParaRPr>
          </a:p>
        </p:txBody>
      </p:sp>
      <p:cxnSp>
        <p:nvCxnSpPr>
          <p:cNvPr id="3" name="Straight Connector 2"/>
          <p:cNvCxnSpPr/>
          <p:nvPr/>
        </p:nvCxnSpPr>
        <p:spPr>
          <a:xfrm>
            <a:off x="2725766" y="3172624"/>
            <a:ext cx="0" cy="180611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524934" y="4978743"/>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524934" y="3172624"/>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75587" y="3013942"/>
            <a:ext cx="0" cy="136470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374755" y="4378651"/>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374755" y="3013942"/>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78915" y="2756079"/>
            <a:ext cx="0" cy="104747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178083" y="3803551"/>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178083" y="2756079"/>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20252" y="2517704"/>
            <a:ext cx="0" cy="74790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919420" y="3281678"/>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919420" y="2517704"/>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99595" y="2423433"/>
            <a:ext cx="0" cy="48017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598763" y="2919670"/>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598763" y="2423433"/>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944" y="2374319"/>
            <a:ext cx="0" cy="31411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216112" y="2704495"/>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216112" y="2374319"/>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70242289"/>
      </p:ext>
    </p:extLst>
  </p:cSld>
  <p:clrMapOvr>
    <a:masterClrMapping/>
  </p:clrMapOvr>
  <p:transition>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6" name="Oval 5"/>
          <p:cNvSpPr/>
          <p:nvPr/>
        </p:nvSpPr>
        <p:spPr>
          <a:xfrm>
            <a:off x="6108697" y="2102375"/>
            <a:ext cx="633409" cy="846652"/>
          </a:xfrm>
          <a:prstGeom prst="ellipse">
            <a:avLst/>
          </a:prstGeom>
          <a:solidFill>
            <a:schemeClr val="tx1">
              <a:lumMod val="9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031224" y="1549830"/>
            <a:ext cx="0" cy="3844714"/>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p:nvPr/>
        </p:nvCxnSpPr>
        <p:spPr>
          <a:xfrm flipV="1">
            <a:off x="2031224" y="5394544"/>
            <a:ext cx="7006871" cy="14049"/>
          </a:xfrm>
          <a:prstGeom prst="straightConnector1">
            <a:avLst/>
          </a:prstGeom>
          <a:ln w="41275">
            <a:solidFill>
              <a:schemeClr val="tx1">
                <a:lumMod val="85000"/>
              </a:schemeClr>
            </a:solidFill>
            <a:tailEnd type="triangle" w="lg" len="lg"/>
          </a:ln>
        </p:spPr>
        <p:style>
          <a:lnRef idx="3">
            <a:schemeClr val="accent4"/>
          </a:lnRef>
          <a:fillRef idx="0">
            <a:schemeClr val="accent4"/>
          </a:fillRef>
          <a:effectRef idx="2">
            <a:schemeClr val="accent4"/>
          </a:effectRef>
          <a:fontRef idx="minor">
            <a:schemeClr val="tx1"/>
          </a:fontRef>
        </p:style>
      </p:cxnSp>
      <p:sp>
        <p:nvSpPr>
          <p:cNvPr id="14" name="Rounded Rectangle 13"/>
          <p:cNvSpPr/>
          <p:nvPr/>
        </p:nvSpPr>
        <p:spPr>
          <a:xfrm>
            <a:off x="10368365" y="267330"/>
            <a:ext cx="1490811" cy="771056"/>
          </a:xfrm>
          <a:prstGeom prst="round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10368365" y="277705"/>
            <a:ext cx="1471265" cy="641471"/>
          </a:xfrm>
          <a:prstGeom prst="rect">
            <a:avLst/>
          </a:prstGeom>
        </p:spPr>
      </p:pic>
      <p:sp>
        <p:nvSpPr>
          <p:cNvPr id="16" name="TextBox 15"/>
          <p:cNvSpPr txBox="1"/>
          <p:nvPr/>
        </p:nvSpPr>
        <p:spPr>
          <a:xfrm rot="16200000">
            <a:off x="858644" y="1862253"/>
            <a:ext cx="1594624" cy="369332"/>
          </a:xfrm>
          <a:prstGeom prst="rect">
            <a:avLst/>
          </a:prstGeom>
          <a:noFill/>
        </p:spPr>
        <p:txBody>
          <a:bodyPr wrap="square" rtlCol="0">
            <a:spAutoFit/>
          </a:bodyPr>
          <a:lstStyle/>
          <a:p>
            <a:r>
              <a:rPr lang="en-US" dirty="0" smtClean="0"/>
              <a:t>Estimate</a:t>
            </a:r>
            <a:endParaRPr lang="en-US" dirty="0"/>
          </a:p>
        </p:txBody>
      </p:sp>
      <p:sp>
        <p:nvSpPr>
          <p:cNvPr id="17" name="TextBox 16"/>
          <p:cNvSpPr txBox="1"/>
          <p:nvPr/>
        </p:nvSpPr>
        <p:spPr>
          <a:xfrm>
            <a:off x="7023442" y="5538438"/>
            <a:ext cx="2014653" cy="369332"/>
          </a:xfrm>
          <a:prstGeom prst="rect">
            <a:avLst/>
          </a:prstGeom>
          <a:noFill/>
        </p:spPr>
        <p:txBody>
          <a:bodyPr wrap="square" rtlCol="0">
            <a:spAutoFit/>
          </a:bodyPr>
          <a:lstStyle/>
          <a:p>
            <a:r>
              <a:rPr lang="en-US" dirty="0" smtClean="0"/>
              <a:t># of data points</a:t>
            </a:r>
            <a:endParaRPr lang="en-US" dirty="0"/>
          </a:p>
        </p:txBody>
      </p:sp>
      <p:cxnSp>
        <p:nvCxnSpPr>
          <p:cNvPr id="19" name="Straight Connector 18"/>
          <p:cNvCxnSpPr/>
          <p:nvPr/>
        </p:nvCxnSpPr>
        <p:spPr>
          <a:xfrm>
            <a:off x="2031224" y="2364059"/>
            <a:ext cx="6733635" cy="0"/>
          </a:xfrm>
          <a:prstGeom prst="line">
            <a:avLst/>
          </a:prstGeom>
          <a:ln>
            <a:solidFill>
              <a:schemeClr val="tx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64859" y="2179393"/>
            <a:ext cx="2014653" cy="369332"/>
          </a:xfrm>
          <a:prstGeom prst="rect">
            <a:avLst/>
          </a:prstGeom>
          <a:noFill/>
        </p:spPr>
        <p:txBody>
          <a:bodyPr wrap="square" rtlCol="0">
            <a:spAutoFit/>
          </a:bodyPr>
          <a:lstStyle/>
          <a:p>
            <a:r>
              <a:rPr lang="en-US" dirty="0" smtClean="0"/>
              <a:t>true answer</a:t>
            </a:r>
            <a:endParaRPr lang="en-US" dirty="0"/>
          </a:p>
        </p:txBody>
      </p:sp>
      <p:sp>
        <p:nvSpPr>
          <p:cNvPr id="25" name="Freeform 24"/>
          <p:cNvSpPr/>
          <p:nvPr/>
        </p:nvSpPr>
        <p:spPr>
          <a:xfrm>
            <a:off x="2077717" y="2395055"/>
            <a:ext cx="5261675" cy="2107580"/>
          </a:xfrm>
          <a:custGeom>
            <a:avLst/>
            <a:gdLst>
              <a:gd name="connsiteX0" fmla="*/ 0 w 4125951"/>
              <a:gd name="connsiteY0" fmla="*/ 1962615 h 1962615"/>
              <a:gd name="connsiteX1" fmla="*/ 2297151 w 4125951"/>
              <a:gd name="connsiteY1" fmla="*/ 512956 h 1962615"/>
              <a:gd name="connsiteX2" fmla="*/ 4125951 w 4125951"/>
              <a:gd name="connsiteY2" fmla="*/ 0 h 1962615"/>
            </a:gdLst>
            <a:ahLst/>
            <a:cxnLst>
              <a:cxn ang="0">
                <a:pos x="connsiteX0" y="connsiteY0"/>
              </a:cxn>
              <a:cxn ang="0">
                <a:pos x="connsiteX1" y="connsiteY1"/>
              </a:cxn>
              <a:cxn ang="0">
                <a:pos x="connsiteX2" y="connsiteY2"/>
              </a:cxn>
            </a:cxnLst>
            <a:rect l="l" t="t" r="r" b="b"/>
            <a:pathLst>
              <a:path w="4125951" h="1962615">
                <a:moveTo>
                  <a:pt x="0" y="1962615"/>
                </a:moveTo>
                <a:cubicBezTo>
                  <a:pt x="804746" y="1401336"/>
                  <a:pt x="1609493" y="840058"/>
                  <a:pt x="2297151" y="512956"/>
                </a:cubicBezTo>
                <a:cubicBezTo>
                  <a:pt x="2984810" y="185853"/>
                  <a:pt x="3555380" y="92926"/>
                  <a:pt x="4125951" y="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ular Callout 25"/>
          <p:cNvSpPr/>
          <p:nvPr/>
        </p:nvSpPr>
        <p:spPr>
          <a:xfrm>
            <a:off x="6750422" y="3398503"/>
            <a:ext cx="3125878" cy="613656"/>
          </a:xfrm>
          <a:prstGeom prst="wedgeRectCallout">
            <a:avLst>
              <a:gd name="adj1" fmla="val -48849"/>
              <a:gd name="adj2" fmla="val -139289"/>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Stop when error smaller than a given threshold</a:t>
            </a:r>
            <a:endParaRPr lang="en-US" b="1" dirty="0">
              <a:solidFill>
                <a:schemeClr val="bg1"/>
              </a:solidFill>
            </a:endParaRPr>
          </a:p>
        </p:txBody>
      </p:sp>
      <p:cxnSp>
        <p:nvCxnSpPr>
          <p:cNvPr id="3" name="Straight Connector 2"/>
          <p:cNvCxnSpPr/>
          <p:nvPr/>
        </p:nvCxnSpPr>
        <p:spPr>
          <a:xfrm>
            <a:off x="2725766" y="3172624"/>
            <a:ext cx="0" cy="180611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524934" y="4978743"/>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524934" y="3172624"/>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75587" y="3013942"/>
            <a:ext cx="0" cy="136470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374755" y="4378651"/>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374755" y="3013942"/>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378915" y="2756079"/>
            <a:ext cx="0" cy="104747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178083" y="3803551"/>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178083" y="2756079"/>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20252" y="2517704"/>
            <a:ext cx="0" cy="74790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919420" y="3281678"/>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919420" y="2517704"/>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799595" y="2423433"/>
            <a:ext cx="0" cy="48017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5598763" y="2919670"/>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598763" y="2423433"/>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416944" y="2374319"/>
            <a:ext cx="0" cy="314111"/>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216112" y="2704495"/>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216112" y="2374319"/>
            <a:ext cx="40166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7191214" y="5538438"/>
            <a:ext cx="1704813" cy="3693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115013" y="5533642"/>
            <a:ext cx="1857213" cy="2962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44083" y="5968182"/>
            <a:ext cx="2014653" cy="461665"/>
          </a:xfrm>
          <a:prstGeom prst="rect">
            <a:avLst/>
          </a:prstGeom>
          <a:noFill/>
        </p:spPr>
        <p:txBody>
          <a:bodyPr wrap="square" rtlCol="0">
            <a:spAutoFit/>
          </a:bodyPr>
          <a:lstStyle/>
          <a:p>
            <a:r>
              <a:rPr lang="en-US" sz="2400" dirty="0" smtClean="0"/>
              <a:t>time</a:t>
            </a:r>
            <a:endParaRPr lang="en-US" sz="2400" dirty="0"/>
          </a:p>
        </p:txBody>
      </p:sp>
    </p:spTree>
    <p:extLst>
      <p:ext uri="{BB962C8B-B14F-4D97-AF65-F5344CB8AC3E}">
        <p14:creationId xmlns:p14="http://schemas.microsoft.com/office/powerpoint/2010/main" xmlns="" val="2504458744"/>
      </p:ext>
    </p:extLst>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515771" y="320843"/>
            <a:ext cx="2949324" cy="882316"/>
          </a:xfrm>
        </p:spPr>
        <p:txBody>
          <a:bodyPr/>
          <a:lstStyle/>
          <a:p>
            <a:r>
              <a:rPr lang="en-US" dirty="0" smtClean="0"/>
              <a:t>Agenda</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7" name="TextBox 6"/>
          <p:cNvSpPr txBox="1"/>
          <p:nvPr/>
        </p:nvSpPr>
        <p:spPr>
          <a:xfrm>
            <a:off x="2402882" y="1530484"/>
            <a:ext cx="3766189"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History of Big Data &amp; Spark</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RDD fundamentals</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Databricks UI demo</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Lab: DevOps 101</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Transformations &amp; Actions</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endParaRPr lang="en-US" sz="1400" dirty="0"/>
          </a:p>
        </p:txBody>
      </p:sp>
      <p:sp>
        <p:nvSpPr>
          <p:cNvPr id="8" name="TextBox 7"/>
          <p:cNvSpPr txBox="1"/>
          <p:nvPr/>
        </p:nvSpPr>
        <p:spPr>
          <a:xfrm>
            <a:off x="3711436" y="1018493"/>
            <a:ext cx="1839622" cy="369332"/>
          </a:xfrm>
          <a:prstGeom prst="rect">
            <a:avLst/>
          </a:prstGeom>
          <a:noFill/>
        </p:spPr>
        <p:txBody>
          <a:bodyPr wrap="square" rtlCol="0">
            <a:spAutoFit/>
          </a:bodyPr>
          <a:lstStyle/>
          <a:p>
            <a:r>
              <a:rPr lang="en-US" dirty="0" smtClean="0">
                <a:solidFill>
                  <a:srgbClr val="FFC000"/>
                </a:solidFill>
              </a:rPr>
              <a:t>Before Lunch</a:t>
            </a:r>
            <a:endParaRPr lang="en-US" dirty="0">
              <a:solidFill>
                <a:srgbClr val="FFC000"/>
              </a:solidFill>
            </a:endParaRPr>
          </a:p>
        </p:txBody>
      </p:sp>
      <p:cxnSp>
        <p:nvCxnSpPr>
          <p:cNvPr id="9" name="Straight Connector 8"/>
          <p:cNvCxnSpPr/>
          <p:nvPr/>
        </p:nvCxnSpPr>
        <p:spPr>
          <a:xfrm>
            <a:off x="6169071" y="1232101"/>
            <a:ext cx="0" cy="336884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321471" y="1530484"/>
            <a:ext cx="3948075"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Transformations &amp; Actions (continued)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Lab: Transformations &amp; Actions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err="1" smtClean="0"/>
              <a:t>Dataframes</a:t>
            </a:r>
            <a:endParaRPr lang="en-US" sz="1400" dirty="0"/>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Lab: </a:t>
            </a:r>
            <a:r>
              <a:rPr lang="en-US" sz="1400" dirty="0" err="1" smtClean="0"/>
              <a:t>Dataframes</a:t>
            </a:r>
            <a:r>
              <a:rPr lang="en-US" sz="1400" dirty="0" smtClean="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Spark UIs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Resource Managers: Local &amp; </a:t>
            </a:r>
            <a:r>
              <a:rPr lang="en-US" sz="1400" dirty="0" err="1" smtClean="0"/>
              <a:t>Stanalone</a:t>
            </a:r>
            <a:endParaRPr lang="en-US" sz="1400" dirty="0" smtClean="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Memory and Persistence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Spark Streaming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Lab: MISC labs</a:t>
            </a:r>
            <a:endParaRPr lang="en-US" sz="1400" dirty="0"/>
          </a:p>
        </p:txBody>
      </p:sp>
      <p:sp>
        <p:nvSpPr>
          <p:cNvPr id="11" name="TextBox 10"/>
          <p:cNvSpPr txBox="1"/>
          <p:nvPr/>
        </p:nvSpPr>
        <p:spPr>
          <a:xfrm>
            <a:off x="7195373" y="1018493"/>
            <a:ext cx="1559293" cy="369332"/>
          </a:xfrm>
          <a:prstGeom prst="rect">
            <a:avLst/>
          </a:prstGeom>
          <a:noFill/>
        </p:spPr>
        <p:txBody>
          <a:bodyPr wrap="square" rtlCol="0">
            <a:spAutoFit/>
          </a:bodyPr>
          <a:lstStyle/>
          <a:p>
            <a:r>
              <a:rPr lang="en-US" dirty="0" smtClean="0">
                <a:solidFill>
                  <a:srgbClr val="FFC000"/>
                </a:solidFill>
              </a:rPr>
              <a:t>After Lunch</a:t>
            </a:r>
            <a:endParaRPr lang="en-US" dirty="0">
              <a:solidFill>
                <a:srgbClr val="FFC000"/>
              </a:solidFill>
            </a:endParaRPr>
          </a:p>
        </p:txBody>
      </p:sp>
      <p:pic>
        <p:nvPicPr>
          <p:cNvPr id="13" name="Picture 12"/>
          <p:cNvPicPr/>
          <p:nvPr/>
        </p:nvPicPr>
        <p:blipFill>
          <a:blip r:embed="rId5">
            <a:extLst>
              <a:ext uri="{28A0092B-C50C-407E-A947-70E740481C1C}">
                <a14:useLocalDpi xmlns:a14="http://schemas.microsoft.com/office/drawing/2010/main" xmlns="" val="0"/>
              </a:ext>
            </a:extLst>
          </a:blip>
          <a:stretch>
            <a:fillRect/>
          </a:stretch>
        </p:blipFill>
        <p:spPr>
          <a:xfrm>
            <a:off x="4365621" y="2716703"/>
            <a:ext cx="428542" cy="428542"/>
          </a:xfrm>
          <a:prstGeom prst="rect">
            <a:avLst/>
          </a:prstGeom>
        </p:spPr>
      </p:pic>
      <p:pic>
        <p:nvPicPr>
          <p:cNvPr id="15" name="Picture 14"/>
          <p:cNvPicPr/>
          <p:nvPr/>
        </p:nvPicPr>
        <p:blipFill>
          <a:blip r:embed="rId5">
            <a:extLst>
              <a:ext uri="{28A0092B-C50C-407E-A947-70E740481C1C}">
                <a14:useLocalDpi xmlns:a14="http://schemas.microsoft.com/office/drawing/2010/main" xmlns="" val="0"/>
              </a:ext>
            </a:extLst>
          </a:blip>
          <a:stretch>
            <a:fillRect/>
          </a:stretch>
        </p:blipFill>
        <p:spPr>
          <a:xfrm>
            <a:off x="9398493" y="1902161"/>
            <a:ext cx="428542" cy="428542"/>
          </a:xfrm>
          <a:prstGeom prst="rect">
            <a:avLst/>
          </a:prstGeom>
        </p:spPr>
      </p:pic>
      <p:pic>
        <p:nvPicPr>
          <p:cNvPr id="16" name="Picture 15"/>
          <p:cNvPicPr/>
          <p:nvPr/>
        </p:nvPicPr>
        <p:blipFill>
          <a:blip r:embed="rId5">
            <a:extLst>
              <a:ext uri="{28A0092B-C50C-407E-A947-70E740481C1C}">
                <a14:useLocalDpi xmlns:a14="http://schemas.microsoft.com/office/drawing/2010/main" xmlns="" val="0"/>
              </a:ext>
            </a:extLst>
          </a:blip>
          <a:stretch>
            <a:fillRect/>
          </a:stretch>
        </p:blipFill>
        <p:spPr>
          <a:xfrm>
            <a:off x="8295508" y="2750886"/>
            <a:ext cx="428542" cy="428542"/>
          </a:xfrm>
          <a:prstGeom prst="rect">
            <a:avLst/>
          </a:prstGeom>
        </p:spPr>
      </p:pic>
      <p:pic>
        <p:nvPicPr>
          <p:cNvPr id="17" name="Picture 16"/>
          <p:cNvPicPr/>
          <p:nvPr/>
        </p:nvPicPr>
        <p:blipFill>
          <a:blip r:embed="rId5">
            <a:extLst>
              <a:ext uri="{28A0092B-C50C-407E-A947-70E740481C1C}">
                <a14:useLocalDpi xmlns:a14="http://schemas.microsoft.com/office/drawing/2010/main" xmlns="" val="0"/>
              </a:ext>
            </a:extLst>
          </a:blip>
          <a:stretch>
            <a:fillRect/>
          </a:stretch>
        </p:blipFill>
        <p:spPr>
          <a:xfrm>
            <a:off x="8081237" y="4879907"/>
            <a:ext cx="428542" cy="428542"/>
          </a:xfrm>
          <a:prstGeom prst="rect">
            <a:avLst/>
          </a:prstGeom>
        </p:spPr>
      </p:pic>
    </p:spTree>
    <p:extLst>
      <p:ext uri="{BB962C8B-B14F-4D97-AF65-F5344CB8AC3E}">
        <p14:creationId xmlns:p14="http://schemas.microsoft.com/office/powerpoint/2010/main" xmlns="" val="3439655758"/>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extBox 2"/>
          <p:cNvSpPr txBox="1"/>
          <p:nvPr/>
        </p:nvSpPr>
        <p:spPr>
          <a:xfrm>
            <a:off x="5943599" y="926432"/>
            <a:ext cx="5871411" cy="584775"/>
          </a:xfrm>
          <a:prstGeom prst="rect">
            <a:avLst/>
          </a:prstGeom>
          <a:noFill/>
        </p:spPr>
        <p:txBody>
          <a:bodyPr wrap="square" rtlCol="0">
            <a:spAutoFit/>
          </a:bodyPr>
          <a:lstStyle/>
          <a:p>
            <a:r>
              <a:rPr lang="en-US" sz="1600" dirty="0">
                <a:hlinkClick r:id="rId4"/>
              </a:rPr>
              <a:t>http://</a:t>
            </a:r>
            <a:r>
              <a:rPr lang="en-US" sz="1600" dirty="0" smtClean="0">
                <a:hlinkClick r:id="rId4"/>
              </a:rPr>
              <a:t>shop.oreilly.com/product/0636920028512.do</a:t>
            </a:r>
            <a:endParaRPr lang="en-US" sz="1600" dirty="0" smtClean="0"/>
          </a:p>
          <a:p>
            <a:endParaRPr lang="en-US" sz="1600" dirty="0"/>
          </a:p>
        </p:txBody>
      </p:sp>
      <p:sp>
        <p:nvSpPr>
          <p:cNvPr id="4" name="TextBox 3"/>
          <p:cNvSpPr txBox="1"/>
          <p:nvPr/>
        </p:nvSpPr>
        <p:spPr>
          <a:xfrm>
            <a:off x="6220327" y="2993125"/>
            <a:ext cx="2514600" cy="830997"/>
          </a:xfrm>
          <a:prstGeom prst="rect">
            <a:avLst/>
          </a:prstGeom>
          <a:noFill/>
        </p:spPr>
        <p:txBody>
          <a:bodyPr wrap="square" rtlCol="0">
            <a:spAutoFit/>
          </a:bodyPr>
          <a:lstStyle/>
          <a:p>
            <a:pPr algn="r"/>
            <a:r>
              <a:rPr lang="en-US" sz="2400" dirty="0" smtClean="0">
                <a:solidFill>
                  <a:schemeClr val="accent3"/>
                </a:solidFill>
              </a:rPr>
              <a:t>eBook: $33.99</a:t>
            </a:r>
          </a:p>
          <a:p>
            <a:pPr algn="r"/>
            <a:r>
              <a:rPr lang="en-US" sz="2400" dirty="0" smtClean="0">
                <a:solidFill>
                  <a:srgbClr val="FFC000"/>
                </a:solidFill>
              </a:rPr>
              <a:t>Print: $39.99</a:t>
            </a:r>
            <a:endParaRPr lang="en-US" sz="2400" dirty="0">
              <a:solidFill>
                <a:srgbClr val="FFC000"/>
              </a:solidFill>
            </a:endParaRPr>
          </a:p>
        </p:txBody>
      </p:sp>
      <p:sp>
        <p:nvSpPr>
          <p:cNvPr id="5" name="TextBox 4"/>
          <p:cNvSpPr txBox="1"/>
          <p:nvPr/>
        </p:nvSpPr>
        <p:spPr>
          <a:xfrm>
            <a:off x="8722895" y="2936888"/>
            <a:ext cx="3392906" cy="923330"/>
          </a:xfrm>
          <a:prstGeom prst="rect">
            <a:avLst/>
          </a:prstGeom>
          <a:noFill/>
        </p:spPr>
        <p:txBody>
          <a:bodyPr wrap="square" rtlCol="0">
            <a:spAutoFit/>
          </a:bodyPr>
          <a:lstStyle/>
          <a:p>
            <a:r>
              <a:rPr lang="en-US" dirty="0" smtClean="0">
                <a:solidFill>
                  <a:schemeClr val="accent3"/>
                </a:solidFill>
              </a:rPr>
              <a:t>PDF, </a:t>
            </a:r>
            <a:r>
              <a:rPr lang="en-US" dirty="0" err="1" smtClean="0">
                <a:solidFill>
                  <a:schemeClr val="accent3"/>
                </a:solidFill>
              </a:rPr>
              <a:t>ePub</a:t>
            </a:r>
            <a:r>
              <a:rPr lang="en-US" dirty="0" smtClean="0">
                <a:solidFill>
                  <a:schemeClr val="accent3"/>
                </a:solidFill>
              </a:rPr>
              <a:t>, </a:t>
            </a:r>
            <a:r>
              <a:rPr lang="en-US" dirty="0" err="1" smtClean="0">
                <a:solidFill>
                  <a:schemeClr val="accent3"/>
                </a:solidFill>
              </a:rPr>
              <a:t>Mobi</a:t>
            </a:r>
            <a:r>
              <a:rPr lang="en-US" dirty="0" smtClean="0">
                <a:solidFill>
                  <a:schemeClr val="accent3"/>
                </a:solidFill>
              </a:rPr>
              <a:t>, DAISY</a:t>
            </a:r>
          </a:p>
          <a:p>
            <a:endParaRPr lang="en-US" dirty="0" smtClean="0">
              <a:solidFill>
                <a:srgbClr val="FFC000"/>
              </a:solidFill>
            </a:endParaRPr>
          </a:p>
          <a:p>
            <a:r>
              <a:rPr lang="en-US" dirty="0" smtClean="0">
                <a:solidFill>
                  <a:srgbClr val="FFC000"/>
                </a:solidFill>
              </a:rPr>
              <a:t>Shipping now!</a:t>
            </a:r>
            <a:endParaRPr lang="en-US" dirty="0">
              <a:solidFill>
                <a:srgbClr val="FFC000"/>
              </a:solidFill>
            </a:endParaRPr>
          </a:p>
        </p:txBody>
      </p:sp>
      <p:pic>
        <p:nvPicPr>
          <p:cNvPr id="6" name="Picture 5"/>
          <p:cNvPicPr>
            <a:picLocks noChangeAspect="1"/>
          </p:cNvPicPr>
          <p:nvPr/>
        </p:nvPicPr>
        <p:blipFill>
          <a:blip r:embed="rId5"/>
          <a:stretch>
            <a:fillRect/>
          </a:stretch>
        </p:blipFill>
        <p:spPr>
          <a:xfrm>
            <a:off x="1415380" y="749386"/>
            <a:ext cx="3809524" cy="5000000"/>
          </a:xfrm>
          <a:prstGeom prst="rect">
            <a:avLst/>
          </a:prstGeom>
        </p:spPr>
      </p:pic>
      <p:sp>
        <p:nvSpPr>
          <p:cNvPr id="7" name="Rectangle 6"/>
          <p:cNvSpPr/>
          <p:nvPr/>
        </p:nvSpPr>
        <p:spPr>
          <a:xfrm>
            <a:off x="5831304" y="5426220"/>
            <a:ext cx="6096000" cy="584775"/>
          </a:xfrm>
          <a:prstGeom prst="rect">
            <a:avLst/>
          </a:prstGeom>
        </p:spPr>
        <p:txBody>
          <a:bodyPr>
            <a:spAutoFit/>
          </a:bodyPr>
          <a:lstStyle/>
          <a:p>
            <a:r>
              <a:rPr lang="en-US" sz="1600" dirty="0">
                <a:hlinkClick r:id="rId6"/>
              </a:rPr>
              <a:t>http://</a:t>
            </a:r>
            <a:r>
              <a:rPr lang="en-US" sz="1600" dirty="0" smtClean="0">
                <a:hlinkClick r:id="rId6"/>
              </a:rPr>
              <a:t>www.amazon.com/Learning-Spark-Lightning-Fast-Data-Analysis/dp/1449358624</a:t>
            </a:r>
            <a:endParaRPr lang="en-US" sz="1600" dirty="0" smtClean="0"/>
          </a:p>
        </p:txBody>
      </p:sp>
      <p:sp>
        <p:nvSpPr>
          <p:cNvPr id="8" name="TextBox 7"/>
          <p:cNvSpPr txBox="1"/>
          <p:nvPr/>
        </p:nvSpPr>
        <p:spPr>
          <a:xfrm>
            <a:off x="5831304" y="5020792"/>
            <a:ext cx="2155372" cy="369332"/>
          </a:xfrm>
          <a:prstGeom prst="rect">
            <a:avLst/>
          </a:prstGeom>
          <a:noFill/>
        </p:spPr>
        <p:txBody>
          <a:bodyPr wrap="square" rtlCol="0">
            <a:spAutoFit/>
          </a:bodyPr>
          <a:lstStyle/>
          <a:p>
            <a:r>
              <a:rPr lang="en-US" dirty="0" smtClean="0"/>
              <a:t>$30 @ Amazon:</a:t>
            </a:r>
            <a:endParaRPr lang="en-US" dirty="0"/>
          </a:p>
        </p:txBody>
      </p:sp>
      <p:pic>
        <p:nvPicPr>
          <p:cNvPr id="9" name="Picture 8"/>
          <p:cNvPicPr>
            <a:picLocks noChangeAspect="1"/>
          </p:cNvPicPr>
          <p:nvPr/>
        </p:nvPicPr>
        <p:blipFill>
          <a:blip r:embed="rId7"/>
          <a:stretch>
            <a:fillRect/>
          </a:stretch>
        </p:blipFill>
        <p:spPr>
          <a:xfrm>
            <a:off x="2462999" y="5958265"/>
            <a:ext cx="2761905" cy="228571"/>
          </a:xfrm>
          <a:prstGeom prst="rect">
            <a:avLst/>
          </a:prstGeom>
        </p:spPr>
      </p:pic>
    </p:spTree>
    <p:extLst>
      <p:ext uri="{BB962C8B-B14F-4D97-AF65-F5344CB8AC3E}">
        <p14:creationId xmlns:p14="http://schemas.microsoft.com/office/powerpoint/2010/main" xmlns="" val="30336390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529732" y="509036"/>
            <a:ext cx="9181956" cy="5878168"/>
          </a:xfrm>
          <a:prstGeom prst="rect">
            <a:avLst/>
          </a:prstGeom>
        </p:spPr>
      </p:pic>
      <p:cxnSp>
        <p:nvCxnSpPr>
          <p:cNvPr id="4" name="Straight Arrow Connector 3"/>
          <p:cNvCxnSpPr/>
          <p:nvPr/>
        </p:nvCxnSpPr>
        <p:spPr>
          <a:xfrm flipH="1">
            <a:off x="3535178" y="3667872"/>
            <a:ext cx="1101436" cy="467591"/>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95322324"/>
      </p:ext>
    </p:extLst>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0067676" y="216065"/>
            <a:ext cx="721586" cy="728802"/>
          </a:xfrm>
          <a:prstGeom prst="rect">
            <a:avLst/>
          </a:prstGeom>
        </p:spPr>
      </p:pic>
      <p:pic>
        <p:nvPicPr>
          <p:cNvPr id="4" name="Picture 3"/>
          <p:cNvPicPr>
            <a:picLocks noChangeAspect="1"/>
          </p:cNvPicPr>
          <p:nvPr/>
        </p:nvPicPr>
        <p:blipFill>
          <a:blip r:embed="rId5"/>
          <a:stretch>
            <a:fillRect/>
          </a:stretch>
        </p:blipFill>
        <p:spPr>
          <a:xfrm>
            <a:off x="1987745" y="216065"/>
            <a:ext cx="6717643" cy="6396507"/>
          </a:xfrm>
          <a:prstGeom prst="rect">
            <a:avLst/>
          </a:prstGeom>
        </p:spPr>
      </p:pic>
    </p:spTree>
    <p:extLst>
      <p:ext uri="{BB962C8B-B14F-4D97-AF65-F5344CB8AC3E}">
        <p14:creationId xmlns:p14="http://schemas.microsoft.com/office/powerpoint/2010/main" xmlns="" val="63493850"/>
      </p:ext>
    </p:extLst>
  </p:cSld>
  <p:clrMapOvr>
    <a:masterClrMapping/>
  </p:clrMapOvr>
  <p:transition>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66255" y="1179072"/>
            <a:ext cx="5238095" cy="4657143"/>
          </a:xfrm>
          <a:prstGeom prst="rect">
            <a:avLst/>
          </a:prstGeom>
        </p:spPr>
      </p:pic>
      <p:sp>
        <p:nvSpPr>
          <p:cNvPr id="3" name="TextBox 2"/>
          <p:cNvSpPr txBox="1"/>
          <p:nvPr/>
        </p:nvSpPr>
        <p:spPr>
          <a:xfrm>
            <a:off x="5570253" y="1241668"/>
            <a:ext cx="6555844" cy="923330"/>
          </a:xfrm>
          <a:prstGeom prst="rect">
            <a:avLst/>
          </a:prstGeom>
          <a:noFill/>
        </p:spPr>
        <p:txBody>
          <a:bodyPr wrap="square" rtlCol="0">
            <a:spAutoFit/>
          </a:bodyPr>
          <a:lstStyle/>
          <a:p>
            <a:r>
              <a:rPr lang="en-US" dirty="0">
                <a:solidFill>
                  <a:schemeClr val="accent3"/>
                </a:solidFill>
              </a:rPr>
              <a:t>Spark sorted the same data </a:t>
            </a:r>
            <a:r>
              <a:rPr lang="en-US" b="1" dirty="0">
                <a:solidFill>
                  <a:schemeClr val="accent3"/>
                </a:solidFill>
              </a:rPr>
              <a:t>3X </a:t>
            </a:r>
            <a:r>
              <a:rPr lang="en-US" b="1" dirty="0" smtClean="0">
                <a:solidFill>
                  <a:schemeClr val="accent3"/>
                </a:solidFill>
              </a:rPr>
              <a:t>faster</a:t>
            </a:r>
          </a:p>
          <a:p>
            <a:r>
              <a:rPr lang="en-US" b="1" dirty="0">
                <a:solidFill>
                  <a:schemeClr val="accent3"/>
                </a:solidFill>
              </a:rPr>
              <a:t> </a:t>
            </a:r>
            <a:r>
              <a:rPr lang="en-US" b="1" dirty="0" smtClean="0">
                <a:solidFill>
                  <a:schemeClr val="accent3"/>
                </a:solidFill>
              </a:rPr>
              <a:t>                                     </a:t>
            </a:r>
            <a:r>
              <a:rPr lang="en-US" dirty="0">
                <a:solidFill>
                  <a:schemeClr val="accent3"/>
                </a:solidFill>
              </a:rPr>
              <a:t> using </a:t>
            </a:r>
            <a:r>
              <a:rPr lang="en-US" b="1" dirty="0">
                <a:solidFill>
                  <a:schemeClr val="accent3"/>
                </a:solidFill>
              </a:rPr>
              <a:t>10X fewer </a:t>
            </a:r>
            <a:r>
              <a:rPr lang="en-US" b="1" dirty="0" smtClean="0">
                <a:solidFill>
                  <a:schemeClr val="accent3"/>
                </a:solidFill>
              </a:rPr>
              <a:t>machines</a:t>
            </a:r>
            <a:endParaRPr lang="en-US" dirty="0">
              <a:solidFill>
                <a:schemeClr val="accent3"/>
              </a:solidFill>
            </a:endParaRPr>
          </a:p>
          <a:p>
            <a:r>
              <a:rPr lang="en-US" dirty="0">
                <a:solidFill>
                  <a:schemeClr val="accent3"/>
                </a:solidFill>
              </a:rPr>
              <a:t> </a:t>
            </a:r>
            <a:r>
              <a:rPr lang="en-US" dirty="0" smtClean="0">
                <a:solidFill>
                  <a:schemeClr val="accent3"/>
                </a:solidFill>
              </a:rPr>
              <a:t>                                                       than Hadoop MR in 2013.</a:t>
            </a:r>
          </a:p>
        </p:txBody>
      </p:sp>
      <p:sp>
        <p:nvSpPr>
          <p:cNvPr id="4" name="TextBox 3"/>
          <p:cNvSpPr txBox="1"/>
          <p:nvPr/>
        </p:nvSpPr>
        <p:spPr>
          <a:xfrm>
            <a:off x="758465" y="6346925"/>
            <a:ext cx="10486184" cy="338554"/>
          </a:xfrm>
          <a:prstGeom prst="rect">
            <a:avLst/>
          </a:prstGeom>
          <a:noFill/>
        </p:spPr>
        <p:txBody>
          <a:bodyPr wrap="square" rtlCol="0">
            <a:spAutoFit/>
          </a:bodyPr>
          <a:lstStyle/>
          <a:p>
            <a:r>
              <a:rPr lang="en-US" sz="1600" dirty="0" smtClean="0">
                <a:solidFill>
                  <a:schemeClr val="tx2"/>
                </a:solidFill>
              </a:rPr>
              <a:t>Work by Databricks engineers: </a:t>
            </a:r>
            <a:r>
              <a:rPr lang="en-US" sz="1600" dirty="0">
                <a:solidFill>
                  <a:schemeClr val="tx2"/>
                </a:solidFill>
              </a:rPr>
              <a:t>Reynold Xin, </a:t>
            </a:r>
            <a:r>
              <a:rPr lang="en-US" sz="1600" dirty="0" err="1">
                <a:solidFill>
                  <a:schemeClr val="tx2"/>
                </a:solidFill>
              </a:rPr>
              <a:t>Parviz</a:t>
            </a:r>
            <a:r>
              <a:rPr lang="en-US" sz="1600" dirty="0">
                <a:solidFill>
                  <a:schemeClr val="tx2"/>
                </a:solidFill>
              </a:rPr>
              <a:t> </a:t>
            </a:r>
            <a:r>
              <a:rPr lang="en-US" sz="1600" dirty="0" err="1">
                <a:solidFill>
                  <a:schemeClr val="tx2"/>
                </a:solidFill>
              </a:rPr>
              <a:t>Deyhim</a:t>
            </a:r>
            <a:r>
              <a:rPr lang="en-US" sz="1600" dirty="0">
                <a:solidFill>
                  <a:schemeClr val="tx2"/>
                </a:solidFill>
              </a:rPr>
              <a:t>, </a:t>
            </a:r>
            <a:r>
              <a:rPr lang="en-US" sz="1600" dirty="0" err="1">
                <a:solidFill>
                  <a:schemeClr val="tx2"/>
                </a:solidFill>
              </a:rPr>
              <a:t>Xiangrui</a:t>
            </a:r>
            <a:r>
              <a:rPr lang="en-US" sz="1600" dirty="0">
                <a:solidFill>
                  <a:schemeClr val="tx2"/>
                </a:solidFill>
              </a:rPr>
              <a:t> </a:t>
            </a:r>
            <a:r>
              <a:rPr lang="en-US" sz="1600" dirty="0" err="1">
                <a:solidFill>
                  <a:schemeClr val="tx2"/>
                </a:solidFill>
              </a:rPr>
              <a:t>Meng</a:t>
            </a:r>
            <a:r>
              <a:rPr lang="en-US" sz="1600" dirty="0" smtClean="0">
                <a:solidFill>
                  <a:schemeClr val="tx2"/>
                </a:solidFill>
              </a:rPr>
              <a:t>, Ali </a:t>
            </a:r>
            <a:r>
              <a:rPr lang="en-US" sz="1600" dirty="0" err="1">
                <a:solidFill>
                  <a:schemeClr val="tx2"/>
                </a:solidFill>
              </a:rPr>
              <a:t>Ghodsi</a:t>
            </a:r>
            <a:r>
              <a:rPr lang="en-US" sz="1600" dirty="0">
                <a:solidFill>
                  <a:schemeClr val="tx2"/>
                </a:solidFill>
              </a:rPr>
              <a:t>, </a:t>
            </a:r>
            <a:r>
              <a:rPr lang="en-US" sz="1600" dirty="0" err="1">
                <a:solidFill>
                  <a:schemeClr val="tx2"/>
                </a:solidFill>
              </a:rPr>
              <a:t>Matei</a:t>
            </a:r>
            <a:r>
              <a:rPr lang="en-US" sz="1600" dirty="0">
                <a:solidFill>
                  <a:schemeClr val="tx2"/>
                </a:solidFill>
              </a:rPr>
              <a:t> </a:t>
            </a:r>
            <a:r>
              <a:rPr lang="en-US" sz="1600" dirty="0" err="1">
                <a:solidFill>
                  <a:schemeClr val="tx2"/>
                </a:solidFill>
              </a:rPr>
              <a:t>Zaharia</a:t>
            </a:r>
            <a:r>
              <a:rPr lang="en-US" sz="1600" dirty="0">
                <a:solidFill>
                  <a:schemeClr val="tx2"/>
                </a:solidFill>
              </a:rPr>
              <a:t> </a:t>
            </a:r>
          </a:p>
        </p:txBody>
      </p:sp>
      <p:pic>
        <p:nvPicPr>
          <p:cNvPr id="5" name="Picture 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9710094" y="206698"/>
            <a:ext cx="2119439" cy="360305"/>
          </a:xfrm>
          <a:prstGeom prst="rect">
            <a:avLst/>
          </a:prstGeom>
        </p:spPr>
      </p:pic>
      <p:sp>
        <p:nvSpPr>
          <p:cNvPr id="6" name="TextBox 5"/>
          <p:cNvSpPr txBox="1"/>
          <p:nvPr/>
        </p:nvSpPr>
        <p:spPr>
          <a:xfrm>
            <a:off x="2706129" y="206698"/>
            <a:ext cx="6128952" cy="461665"/>
          </a:xfrm>
          <a:prstGeom prst="rect">
            <a:avLst/>
          </a:prstGeom>
          <a:noFill/>
        </p:spPr>
        <p:txBody>
          <a:bodyPr wrap="square" rtlCol="0">
            <a:spAutoFit/>
          </a:bodyPr>
          <a:lstStyle/>
          <a:p>
            <a:r>
              <a:rPr lang="en-US" sz="2400" dirty="0" smtClean="0">
                <a:solidFill>
                  <a:schemeClr val="accent1"/>
                </a:solidFill>
              </a:rPr>
              <a:t>100TB Daytona Sort Competition 2014</a:t>
            </a:r>
            <a:endParaRPr lang="en-US" sz="2400" dirty="0">
              <a:solidFill>
                <a:schemeClr val="accent1"/>
              </a:solidFill>
            </a:endParaRPr>
          </a:p>
        </p:txBody>
      </p:sp>
      <p:sp>
        <p:nvSpPr>
          <p:cNvPr id="7" name="Rectangle 6"/>
          <p:cNvSpPr/>
          <p:nvPr/>
        </p:nvSpPr>
        <p:spPr>
          <a:xfrm>
            <a:off x="6046719" y="3792290"/>
            <a:ext cx="5576724" cy="1631216"/>
          </a:xfrm>
          <a:prstGeom prst="rect">
            <a:avLst/>
          </a:prstGeom>
        </p:spPr>
        <p:txBody>
          <a:bodyPr wrap="square">
            <a:spAutoFit/>
          </a:bodyPr>
          <a:lstStyle/>
          <a:p>
            <a:r>
              <a:rPr lang="en-US" dirty="0" smtClean="0">
                <a:solidFill>
                  <a:srgbClr val="FE5224"/>
                </a:solidFill>
              </a:rPr>
              <a:t>More info:</a:t>
            </a:r>
          </a:p>
          <a:p>
            <a:endParaRPr lang="en-US" dirty="0" smtClean="0"/>
          </a:p>
          <a:p>
            <a:r>
              <a:rPr lang="en-US" sz="1600" dirty="0" smtClean="0"/>
              <a:t>http</a:t>
            </a:r>
            <a:r>
              <a:rPr lang="en-US" sz="1600" dirty="0"/>
              <a:t>://</a:t>
            </a:r>
            <a:r>
              <a:rPr lang="en-US" sz="1600" dirty="0" smtClean="0"/>
              <a:t>sortbenchmark.org</a:t>
            </a:r>
          </a:p>
          <a:p>
            <a:endParaRPr lang="en-US" sz="1600" dirty="0" smtClean="0"/>
          </a:p>
          <a:p>
            <a:r>
              <a:rPr lang="en-US" sz="1600" dirty="0"/>
              <a:t>http://databricks.com/blog/2014/11/05/spark-officially-sets-a-new-record-in-large-scale-sorting.html</a:t>
            </a:r>
          </a:p>
        </p:txBody>
      </p:sp>
      <p:sp>
        <p:nvSpPr>
          <p:cNvPr id="8" name="TextBox 7"/>
          <p:cNvSpPr txBox="1"/>
          <p:nvPr/>
        </p:nvSpPr>
        <p:spPr>
          <a:xfrm>
            <a:off x="5570253" y="2505670"/>
            <a:ext cx="5884461" cy="923330"/>
          </a:xfrm>
          <a:prstGeom prst="rect">
            <a:avLst/>
          </a:prstGeom>
          <a:noFill/>
        </p:spPr>
        <p:txBody>
          <a:bodyPr wrap="square" rtlCol="0">
            <a:spAutoFit/>
          </a:bodyPr>
          <a:lstStyle/>
          <a:p>
            <a:r>
              <a:rPr lang="en-US" dirty="0">
                <a:solidFill>
                  <a:srgbClr val="FFC000"/>
                </a:solidFill>
              </a:rPr>
              <a:t>All the sorting took place on disk (HDFS) without using Spark’s in-memory cache!</a:t>
            </a:r>
          </a:p>
          <a:p>
            <a:endParaRPr lang="en-US" dirty="0"/>
          </a:p>
        </p:txBody>
      </p:sp>
    </p:spTree>
    <p:extLst>
      <p:ext uri="{BB962C8B-B14F-4D97-AF65-F5344CB8AC3E}">
        <p14:creationId xmlns:p14="http://schemas.microsoft.com/office/powerpoint/2010/main" xmlns="" val="58995178"/>
      </p:ext>
    </p:extLst>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descr="Screen Shot 2014-11-20 at 11.10.53 AM.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89000" y="495300"/>
            <a:ext cx="7046692" cy="4882280"/>
          </a:xfrm>
          <a:prstGeom prst="rect">
            <a:avLst/>
          </a:prstGeom>
        </p:spPr>
      </p:pic>
      <p:pic>
        <p:nvPicPr>
          <p:cNvPr id="3" name="Picture 2" descr="Screen Shot 2014-11-20 at 11.11.34 AM.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805002" y="3077028"/>
            <a:ext cx="6586898" cy="3184072"/>
          </a:xfrm>
          <a:prstGeom prst="rect">
            <a:avLst/>
          </a:prstGeom>
        </p:spPr>
      </p:pic>
    </p:spTree>
    <p:extLst>
      <p:ext uri="{BB962C8B-B14F-4D97-AF65-F5344CB8AC3E}">
        <p14:creationId xmlns:p14="http://schemas.microsoft.com/office/powerpoint/2010/main" xmlns="" val="1480961977"/>
      </p:ext>
    </p:extLst>
  </p:cSld>
  <p:clrMapOvr>
    <a:masterClrMapping/>
  </p:clrMapOvr>
  <p:transition>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1943099" y="1657350"/>
            <a:ext cx="7781925" cy="1477328"/>
          </a:xfrm>
          <a:prstGeom prst="rect">
            <a:avLst/>
          </a:prstGeom>
          <a:noFill/>
        </p:spPr>
        <p:txBody>
          <a:bodyPr wrap="square" rtlCol="0">
            <a:spAutoFit/>
          </a:bodyPr>
          <a:lstStyle/>
          <a:p>
            <a:r>
              <a:rPr lang="en-US" dirty="0"/>
              <a:t>- </a:t>
            </a:r>
            <a:r>
              <a:rPr lang="en-US" dirty="0" smtClean="0"/>
              <a:t>Stresses </a:t>
            </a:r>
            <a:r>
              <a:rPr lang="en-US" dirty="0"/>
              <a:t>“shuffle” which underpins everything from SQL to </a:t>
            </a:r>
            <a:r>
              <a:rPr lang="en-US" dirty="0" smtClean="0"/>
              <a:t>MLlib</a:t>
            </a:r>
            <a:endParaRPr lang="en-US" dirty="0"/>
          </a:p>
          <a:p>
            <a:endParaRPr lang="en-US" dirty="0"/>
          </a:p>
          <a:p>
            <a:r>
              <a:rPr lang="en-US" dirty="0" smtClean="0"/>
              <a:t>- </a:t>
            </a:r>
            <a:r>
              <a:rPr lang="en-US" dirty="0"/>
              <a:t>Sorting is challenging b/c there is no reduction in data</a:t>
            </a:r>
          </a:p>
          <a:p>
            <a:endParaRPr lang="en-US" dirty="0"/>
          </a:p>
          <a:p>
            <a:r>
              <a:rPr lang="en-US" dirty="0" smtClean="0"/>
              <a:t>- </a:t>
            </a:r>
            <a:r>
              <a:rPr lang="en-US" dirty="0"/>
              <a:t>Sort 100 TB = 500 TB disk I/O and 200 TB </a:t>
            </a:r>
            <a:r>
              <a:rPr lang="en-US" dirty="0" smtClean="0"/>
              <a:t>network</a:t>
            </a:r>
            <a:endParaRPr lang="en-US" dirty="0"/>
          </a:p>
        </p:txBody>
      </p:sp>
      <p:sp>
        <p:nvSpPr>
          <p:cNvPr id="3" name="Title 4"/>
          <p:cNvSpPr txBox="1">
            <a:spLocks/>
          </p:cNvSpPr>
          <p:nvPr/>
        </p:nvSpPr>
        <p:spPr>
          <a:xfrm>
            <a:off x="3201419" y="365466"/>
            <a:ext cx="4388986" cy="68267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Why sorting?</a:t>
            </a:r>
            <a:endParaRPr lang="en-US" sz="4000" dirty="0"/>
          </a:p>
        </p:txBody>
      </p:sp>
      <p:sp>
        <p:nvSpPr>
          <p:cNvPr id="4" name="TextBox 3"/>
          <p:cNvSpPr txBox="1"/>
          <p:nvPr/>
        </p:nvSpPr>
        <p:spPr>
          <a:xfrm>
            <a:off x="2990850" y="3718679"/>
            <a:ext cx="6629399" cy="2862322"/>
          </a:xfrm>
          <a:prstGeom prst="rect">
            <a:avLst/>
          </a:prstGeom>
          <a:noFill/>
        </p:spPr>
        <p:txBody>
          <a:bodyPr wrap="square" rtlCol="0">
            <a:spAutoFit/>
          </a:bodyPr>
          <a:lstStyle/>
          <a:p>
            <a:r>
              <a:rPr lang="en-US" b="1" dirty="0">
                <a:solidFill>
                  <a:srgbClr val="9966FF"/>
                </a:solidFill>
              </a:rPr>
              <a:t>Engineering Investment in Spark:</a:t>
            </a:r>
          </a:p>
          <a:p>
            <a:endParaRPr lang="en-US" b="1" dirty="0"/>
          </a:p>
          <a:p>
            <a:r>
              <a:rPr lang="en-US" b="1" dirty="0"/>
              <a:t>	</a:t>
            </a:r>
            <a:r>
              <a:rPr lang="en-US" dirty="0"/>
              <a:t>- Sort-based shuffle (SPARK-2045)</a:t>
            </a:r>
          </a:p>
          <a:p>
            <a:r>
              <a:rPr lang="en-US" dirty="0"/>
              <a:t>	- Netty native network transport (SPARK-2468)</a:t>
            </a:r>
          </a:p>
          <a:p>
            <a:r>
              <a:rPr lang="en-US" dirty="0"/>
              <a:t>	- External shuffle service (SPARK-3796)</a:t>
            </a:r>
          </a:p>
          <a:p>
            <a:endParaRPr lang="en-US" dirty="0"/>
          </a:p>
          <a:p>
            <a:r>
              <a:rPr lang="en-US" b="1" dirty="0">
                <a:solidFill>
                  <a:srgbClr val="9966FF"/>
                </a:solidFill>
              </a:rPr>
              <a:t>Clever Application level Techniques:</a:t>
            </a:r>
          </a:p>
          <a:p>
            <a:r>
              <a:rPr lang="en-US" dirty="0"/>
              <a:t>	</a:t>
            </a:r>
          </a:p>
          <a:p>
            <a:r>
              <a:rPr lang="en-US" dirty="0"/>
              <a:t>	- GC and cache friendly memory layout</a:t>
            </a:r>
          </a:p>
          <a:p>
            <a:r>
              <a:rPr lang="en-US" dirty="0"/>
              <a:t>	- </a:t>
            </a:r>
            <a:r>
              <a:rPr lang="en-US" dirty="0" smtClean="0"/>
              <a:t>Pipelining</a:t>
            </a:r>
            <a:endParaRPr lang="en-US" dirty="0"/>
          </a:p>
        </p:txBody>
      </p:sp>
      <p:sp>
        <p:nvSpPr>
          <p:cNvPr id="5" name="Rectangle 4"/>
          <p:cNvSpPr/>
          <p:nvPr/>
        </p:nvSpPr>
        <p:spPr>
          <a:xfrm rot="19337722">
            <a:off x="-293625" y="372501"/>
            <a:ext cx="2114681" cy="349955"/>
          </a:xfrm>
          <a:prstGeom prst="rect">
            <a:avLst/>
          </a:prstGeom>
          <a:solidFill>
            <a:srgbClr val="FE5224"/>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Reference</a:t>
            </a:r>
            <a:endParaRPr lang="en-US" b="1" dirty="0"/>
          </a:p>
        </p:txBody>
      </p:sp>
    </p:spTree>
    <p:extLst>
      <p:ext uri="{BB962C8B-B14F-4D97-AF65-F5344CB8AC3E}">
        <p14:creationId xmlns:p14="http://schemas.microsoft.com/office/powerpoint/2010/main" xmlns="" val="170482755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603613" y="1709958"/>
            <a:ext cx="1611959" cy="1615770"/>
          </a:xfrm>
          <a:prstGeom prst="rect">
            <a:avLst/>
          </a:prstGeom>
        </p:spPr>
      </p:pic>
      <p:sp>
        <p:nvSpPr>
          <p:cNvPr id="3" name="Rectangle 2"/>
          <p:cNvSpPr/>
          <p:nvPr/>
        </p:nvSpPr>
        <p:spPr>
          <a:xfrm>
            <a:off x="938050" y="2120818"/>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4" name="Rectangle 3"/>
          <p:cNvSpPr/>
          <p:nvPr/>
        </p:nvSpPr>
        <p:spPr>
          <a:xfrm>
            <a:off x="968867" y="2394740"/>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2"/>
                </a:solidFill>
                <a:latin typeface="Anonymous Pro" panose="02060609030202000504" pitchFamily="49" charset="0"/>
                <a:ea typeface="Anonymous Pro" panose="02060609030202000504" pitchFamily="49" charset="0"/>
              </a:rPr>
              <a:t>RDD</a:t>
            </a:r>
          </a:p>
        </p:txBody>
      </p:sp>
      <p:sp>
        <p:nvSpPr>
          <p:cNvPr id="5" name="Rectangle 4"/>
          <p:cNvSpPr/>
          <p:nvPr/>
        </p:nvSpPr>
        <p:spPr>
          <a:xfrm>
            <a:off x="941074" y="1764914"/>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6" name="Straight Arrow Connector 5"/>
          <p:cNvCxnSpPr>
            <a:stCxn id="5" idx="2"/>
            <a:endCxn id="3" idx="0"/>
          </p:cNvCxnSpPr>
          <p:nvPr/>
        </p:nvCxnSpPr>
        <p:spPr>
          <a:xfrm>
            <a:off x="1153334" y="1926379"/>
            <a:ext cx="138108" cy="194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67594" y="2558483"/>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solidFill>
                  <a:schemeClr val="bg2"/>
                </a:solidFill>
                <a:latin typeface="Anonymous Pro" panose="02060609030202000504" pitchFamily="49" charset="0"/>
                <a:ea typeface="Anonymous Pro" panose="02060609030202000504" pitchFamily="49" charset="0"/>
              </a:rPr>
              <a:t>RDD</a:t>
            </a:r>
          </a:p>
        </p:txBody>
      </p:sp>
      <p:sp>
        <p:nvSpPr>
          <p:cNvPr id="8" name="Oval 7"/>
          <p:cNvSpPr/>
          <p:nvPr/>
        </p:nvSpPr>
        <p:spPr>
          <a:xfrm>
            <a:off x="1378769" y="2344621"/>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t>
            </a:r>
            <a:endParaRPr lang="en-US" sz="1350" dirty="0"/>
          </a:p>
        </p:txBody>
      </p:sp>
      <p:sp>
        <p:nvSpPr>
          <p:cNvPr id="9" name="Oval 8"/>
          <p:cNvSpPr/>
          <p:nvPr/>
        </p:nvSpPr>
        <p:spPr>
          <a:xfrm>
            <a:off x="1370704" y="2542885"/>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t>
            </a:r>
            <a:endParaRPr lang="en-US" sz="1350" dirty="0"/>
          </a:p>
        </p:txBody>
      </p:sp>
      <p:sp>
        <p:nvSpPr>
          <p:cNvPr id="10" name="Title 4"/>
          <p:cNvSpPr txBox="1">
            <a:spLocks/>
          </p:cNvSpPr>
          <p:nvPr/>
        </p:nvSpPr>
        <p:spPr>
          <a:xfrm>
            <a:off x="1991743" y="241641"/>
            <a:ext cx="8628631" cy="68267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Technique used for 100 TB Sort</a:t>
            </a:r>
            <a:endParaRPr lang="en-US" sz="4000" dirty="0"/>
          </a:p>
        </p:txBody>
      </p:sp>
      <p:sp>
        <p:nvSpPr>
          <p:cNvPr id="11" name="TextBox 10"/>
          <p:cNvSpPr txBox="1"/>
          <p:nvPr/>
        </p:nvSpPr>
        <p:spPr>
          <a:xfrm>
            <a:off x="517492" y="3404256"/>
            <a:ext cx="1914525" cy="369332"/>
          </a:xfrm>
          <a:prstGeom prst="rect">
            <a:avLst/>
          </a:prstGeom>
          <a:noFill/>
        </p:spPr>
        <p:txBody>
          <a:bodyPr wrap="square" rtlCol="0">
            <a:spAutoFit/>
          </a:bodyPr>
          <a:lstStyle/>
          <a:p>
            <a:r>
              <a:rPr lang="en-US" dirty="0" smtClean="0">
                <a:solidFill>
                  <a:schemeClr val="accent4"/>
                </a:solidFill>
              </a:rPr>
              <a:t>EC2: i2.8xlarge</a:t>
            </a:r>
            <a:endParaRPr lang="en-US" dirty="0">
              <a:solidFill>
                <a:schemeClr val="accent4"/>
              </a:solidFill>
            </a:endParaRPr>
          </a:p>
        </p:txBody>
      </p:sp>
      <p:sp>
        <p:nvSpPr>
          <p:cNvPr id="12" name="TextBox 11"/>
          <p:cNvSpPr txBox="1"/>
          <p:nvPr/>
        </p:nvSpPr>
        <p:spPr>
          <a:xfrm>
            <a:off x="763716" y="3747795"/>
            <a:ext cx="1405947" cy="307777"/>
          </a:xfrm>
          <a:prstGeom prst="rect">
            <a:avLst/>
          </a:prstGeom>
          <a:noFill/>
        </p:spPr>
        <p:txBody>
          <a:bodyPr wrap="square" rtlCol="0">
            <a:spAutoFit/>
          </a:bodyPr>
          <a:lstStyle/>
          <a:p>
            <a:r>
              <a:rPr lang="en-US" sz="1400" dirty="0" smtClean="0"/>
              <a:t>(206 workers)</a:t>
            </a:r>
            <a:endParaRPr lang="en-US" sz="1400" dirty="0"/>
          </a:p>
        </p:txBody>
      </p:sp>
      <p:sp>
        <p:nvSpPr>
          <p:cNvPr id="13" name="TextBox 12"/>
          <p:cNvSpPr txBox="1"/>
          <p:nvPr/>
        </p:nvSpPr>
        <p:spPr>
          <a:xfrm>
            <a:off x="2340459" y="1035005"/>
            <a:ext cx="6864384" cy="1323439"/>
          </a:xfrm>
          <a:prstGeom prst="rect">
            <a:avLst/>
          </a:prstGeom>
          <a:noFill/>
        </p:spPr>
        <p:txBody>
          <a:bodyPr wrap="square" rtlCol="0">
            <a:spAutoFit/>
          </a:bodyPr>
          <a:lstStyle/>
          <a:p>
            <a:pPr marL="285750" indent="-285750">
              <a:buFontTx/>
              <a:buChar char="-"/>
            </a:pPr>
            <a:r>
              <a:rPr lang="en-US" sz="1600" dirty="0" smtClean="0">
                <a:solidFill>
                  <a:schemeClr val="accent4"/>
                </a:solidFill>
              </a:rPr>
              <a:t>Intel Xeon CPU E5 2670 @ 2.5 GHz w/ 32 cores</a:t>
            </a:r>
          </a:p>
          <a:p>
            <a:pPr marL="285750" indent="-285750">
              <a:buFontTx/>
              <a:buChar char="-"/>
            </a:pPr>
            <a:r>
              <a:rPr lang="en-US" sz="1600" dirty="0" smtClean="0">
                <a:solidFill>
                  <a:schemeClr val="accent4"/>
                </a:solidFill>
              </a:rPr>
              <a:t>244 GB of RAM</a:t>
            </a:r>
          </a:p>
          <a:p>
            <a:pPr marL="285750" indent="-285750">
              <a:buFontTx/>
              <a:buChar char="-"/>
            </a:pPr>
            <a:r>
              <a:rPr lang="en-US" sz="1600" dirty="0" smtClean="0">
                <a:solidFill>
                  <a:schemeClr val="accent4"/>
                </a:solidFill>
              </a:rPr>
              <a:t>8 x 800 GB SSD and RAID 0 setup formatted with /ext4</a:t>
            </a:r>
          </a:p>
          <a:p>
            <a:pPr marL="285750" indent="-285750">
              <a:buFontTx/>
              <a:buChar char="-"/>
            </a:pPr>
            <a:r>
              <a:rPr lang="en-US" sz="1600" dirty="0" smtClean="0">
                <a:solidFill>
                  <a:schemeClr val="accent4"/>
                </a:solidFill>
              </a:rPr>
              <a:t>~9.5 </a:t>
            </a:r>
            <a:r>
              <a:rPr lang="en-US" sz="1600" dirty="0" err="1" smtClean="0">
                <a:solidFill>
                  <a:schemeClr val="accent4"/>
                </a:solidFill>
              </a:rPr>
              <a:t>Gbps</a:t>
            </a:r>
            <a:r>
              <a:rPr lang="en-US" sz="1600" dirty="0" smtClean="0">
                <a:solidFill>
                  <a:schemeClr val="accent4"/>
                </a:solidFill>
              </a:rPr>
              <a:t> (</a:t>
            </a:r>
            <a:r>
              <a:rPr lang="en-US" sz="1600" i="1" dirty="0" smtClean="0">
                <a:solidFill>
                  <a:schemeClr val="accent4"/>
                </a:solidFill>
              </a:rPr>
              <a:t>1.1 </a:t>
            </a:r>
            <a:r>
              <a:rPr lang="en-US" sz="1600" i="1" dirty="0" err="1" smtClean="0">
                <a:solidFill>
                  <a:schemeClr val="accent4"/>
                </a:solidFill>
              </a:rPr>
              <a:t>GBps</a:t>
            </a:r>
            <a:r>
              <a:rPr lang="en-US" sz="1600" dirty="0" smtClean="0">
                <a:solidFill>
                  <a:schemeClr val="accent4"/>
                </a:solidFill>
              </a:rPr>
              <a:t>) bandwidth between 2 random nodes</a:t>
            </a:r>
          </a:p>
          <a:p>
            <a:endParaRPr lang="en-US" sz="1600" dirty="0">
              <a:solidFill>
                <a:schemeClr val="accent4"/>
              </a:solidFill>
            </a:endParaRPr>
          </a:p>
        </p:txBody>
      </p:sp>
      <p:sp>
        <p:nvSpPr>
          <p:cNvPr id="14" name="TextBox 13"/>
          <p:cNvSpPr txBox="1"/>
          <p:nvPr/>
        </p:nvSpPr>
        <p:spPr>
          <a:xfrm>
            <a:off x="4520120" y="2206542"/>
            <a:ext cx="6677025" cy="4524315"/>
          </a:xfrm>
          <a:prstGeom prst="rect">
            <a:avLst/>
          </a:prstGeom>
          <a:noFill/>
        </p:spPr>
        <p:txBody>
          <a:bodyPr wrap="square" rtlCol="0">
            <a:spAutoFit/>
          </a:bodyPr>
          <a:lstStyle/>
          <a:p>
            <a:pPr marL="285750" indent="-285750">
              <a:buFontTx/>
              <a:buChar char="-"/>
            </a:pPr>
            <a:r>
              <a:rPr lang="en-US" dirty="0" smtClean="0"/>
              <a:t>Each record: 100 bytes (</a:t>
            </a:r>
            <a:r>
              <a:rPr lang="en-US" dirty="0" smtClean="0">
                <a:solidFill>
                  <a:srgbClr val="E77215"/>
                </a:solidFill>
              </a:rPr>
              <a:t>10 byte key </a:t>
            </a:r>
            <a:r>
              <a:rPr lang="en-US" dirty="0" smtClean="0"/>
              <a:t>&amp; </a:t>
            </a:r>
            <a:r>
              <a:rPr lang="en-US" dirty="0" smtClean="0">
                <a:solidFill>
                  <a:srgbClr val="E77215"/>
                </a:solidFill>
              </a:rPr>
              <a:t>90 byte value</a:t>
            </a:r>
            <a:r>
              <a:rPr lang="en-US" dirty="0" smtClean="0"/>
              <a:t>)</a:t>
            </a:r>
          </a:p>
          <a:p>
            <a:pPr marL="285750" indent="-285750">
              <a:buFontTx/>
              <a:buChar char="-"/>
            </a:pPr>
            <a:endParaRPr lang="en-US" dirty="0" smtClean="0"/>
          </a:p>
          <a:p>
            <a:pPr marL="285750" indent="-285750">
              <a:buFontTx/>
              <a:buChar char="-"/>
            </a:pPr>
            <a:r>
              <a:rPr lang="en-US" dirty="0" err="1" smtClean="0"/>
              <a:t>OpenJDK</a:t>
            </a:r>
            <a:r>
              <a:rPr lang="en-US" dirty="0" smtClean="0"/>
              <a:t> 1.7</a:t>
            </a:r>
          </a:p>
          <a:p>
            <a:pPr marL="285750" indent="-285750">
              <a:buFontTx/>
              <a:buChar char="-"/>
            </a:pPr>
            <a:endParaRPr lang="en-US" dirty="0" smtClean="0"/>
          </a:p>
          <a:p>
            <a:pPr marL="285750" indent="-285750">
              <a:buFontTx/>
              <a:buChar char="-"/>
            </a:pPr>
            <a:r>
              <a:rPr lang="en-US" dirty="0" smtClean="0"/>
              <a:t>HDFS 2.4.1 w/ short circuit local reads enabled</a:t>
            </a:r>
          </a:p>
          <a:p>
            <a:pPr marL="285750" indent="-285750">
              <a:buFontTx/>
              <a:buChar char="-"/>
            </a:pPr>
            <a:endParaRPr lang="en-US" dirty="0"/>
          </a:p>
          <a:p>
            <a:pPr marL="285750" indent="-285750">
              <a:buFontTx/>
              <a:buChar char="-"/>
            </a:pPr>
            <a:r>
              <a:rPr lang="en-US" dirty="0" smtClean="0"/>
              <a:t>Apache Spark 1.2.0</a:t>
            </a:r>
          </a:p>
          <a:p>
            <a:pPr marL="285750" indent="-285750">
              <a:buFontTx/>
              <a:buChar char="-"/>
            </a:pPr>
            <a:endParaRPr lang="en-US" dirty="0"/>
          </a:p>
          <a:p>
            <a:pPr marL="285750" indent="-285750">
              <a:buFontTx/>
              <a:buChar char="-"/>
            </a:pPr>
            <a:r>
              <a:rPr lang="en-US" dirty="0" smtClean="0"/>
              <a:t>Speculative Execution off</a:t>
            </a:r>
          </a:p>
          <a:p>
            <a:pPr marL="285750" indent="-285750">
              <a:buFontTx/>
              <a:buChar char="-"/>
            </a:pPr>
            <a:endParaRPr lang="en-US" dirty="0"/>
          </a:p>
          <a:p>
            <a:pPr marL="285750" indent="-285750">
              <a:buFontTx/>
              <a:buChar char="-"/>
            </a:pPr>
            <a:r>
              <a:rPr lang="en-US" dirty="0" smtClean="0"/>
              <a:t>Increased Locality Wait to infinite</a:t>
            </a:r>
          </a:p>
          <a:p>
            <a:pPr marL="285750" indent="-285750">
              <a:buFontTx/>
              <a:buChar char="-"/>
            </a:pPr>
            <a:endParaRPr lang="en-US" dirty="0"/>
          </a:p>
          <a:p>
            <a:pPr marL="285750" indent="-285750">
              <a:buFontTx/>
              <a:buChar char="-"/>
            </a:pPr>
            <a:r>
              <a:rPr lang="en-US" dirty="0" smtClean="0"/>
              <a:t>Compression turned off for input, output &amp; network</a:t>
            </a:r>
          </a:p>
          <a:p>
            <a:pPr marL="285750" indent="-285750">
              <a:buFontTx/>
              <a:buChar char="-"/>
            </a:pPr>
            <a:endParaRPr lang="en-US" dirty="0"/>
          </a:p>
          <a:p>
            <a:pPr marL="285750" indent="-285750">
              <a:buFontTx/>
              <a:buChar char="-"/>
            </a:pPr>
            <a:r>
              <a:rPr lang="en-US" dirty="0" smtClean="0"/>
              <a:t>Used Unsafe to put all the data off-heap and managed it manually (i.e. never triggered the GC)</a:t>
            </a:r>
            <a:endParaRPr lang="en-US" dirty="0"/>
          </a:p>
        </p:txBody>
      </p:sp>
      <p:sp>
        <p:nvSpPr>
          <p:cNvPr id="15" name="TextBox 14"/>
          <p:cNvSpPr txBox="1"/>
          <p:nvPr/>
        </p:nvSpPr>
        <p:spPr>
          <a:xfrm>
            <a:off x="474274" y="4055572"/>
            <a:ext cx="2674246" cy="584775"/>
          </a:xfrm>
          <a:prstGeom prst="rect">
            <a:avLst/>
          </a:prstGeom>
          <a:noFill/>
        </p:spPr>
        <p:txBody>
          <a:bodyPr wrap="square" rtlCol="0">
            <a:spAutoFit/>
          </a:bodyPr>
          <a:lstStyle/>
          <a:p>
            <a:pPr marL="285750" indent="-285750">
              <a:buFontTx/>
              <a:buChar char="-"/>
            </a:pPr>
            <a:r>
              <a:rPr lang="en-US" sz="1600" dirty="0" smtClean="0">
                <a:solidFill>
                  <a:schemeClr val="accent3"/>
                </a:solidFill>
              </a:rPr>
              <a:t>32 slots per machine</a:t>
            </a:r>
          </a:p>
          <a:p>
            <a:pPr marL="285750" indent="-285750">
              <a:buFontTx/>
              <a:buChar char="-"/>
            </a:pPr>
            <a:r>
              <a:rPr lang="en-US" sz="1600" dirty="0" smtClean="0">
                <a:solidFill>
                  <a:schemeClr val="accent3"/>
                </a:solidFill>
              </a:rPr>
              <a:t>6,592 slots total</a:t>
            </a:r>
          </a:p>
        </p:txBody>
      </p:sp>
      <p:sp>
        <p:nvSpPr>
          <p:cNvPr id="16" name="Rectangle 15"/>
          <p:cNvSpPr/>
          <p:nvPr/>
        </p:nvSpPr>
        <p:spPr>
          <a:xfrm rot="19337722">
            <a:off x="-293625" y="372501"/>
            <a:ext cx="2114681" cy="349955"/>
          </a:xfrm>
          <a:prstGeom prst="rect">
            <a:avLst/>
          </a:prstGeom>
          <a:solidFill>
            <a:srgbClr val="FE5224"/>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Reference</a:t>
            </a:r>
            <a:endParaRPr lang="en-US" b="1" dirty="0"/>
          </a:p>
        </p:txBody>
      </p:sp>
    </p:spTree>
    <p:extLst>
      <p:ext uri="{BB962C8B-B14F-4D97-AF65-F5344CB8AC3E}">
        <p14:creationId xmlns:p14="http://schemas.microsoft.com/office/powerpoint/2010/main" xmlns="" val="40812461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600155" y="229683"/>
            <a:ext cx="8952231" cy="6235212"/>
          </a:xfrm>
          <a:prstGeom prst="rect">
            <a:avLst/>
          </a:prstGeom>
        </p:spPr>
      </p:pic>
      <p:cxnSp>
        <p:nvCxnSpPr>
          <p:cNvPr id="9" name="Straight Arrow Connector 8"/>
          <p:cNvCxnSpPr/>
          <p:nvPr/>
        </p:nvCxnSpPr>
        <p:spPr>
          <a:xfrm flipH="1">
            <a:off x="6804864" y="4895192"/>
            <a:ext cx="1293542" cy="167268"/>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61273768"/>
      </p:ext>
    </p:extLst>
  </p:cSld>
  <p:clrMapOvr>
    <a:masterClrMapping/>
  </p:clrMapOvr>
  <p:transition>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9" name="Title 1"/>
          <p:cNvSpPr txBox="1">
            <a:spLocks/>
          </p:cNvSpPr>
          <p:nvPr/>
        </p:nvSpPr>
        <p:spPr>
          <a:xfrm>
            <a:off x="3578514" y="4209321"/>
            <a:ext cx="4889212"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RDD Fundamentals</a:t>
            </a:r>
            <a:endParaRPr lang="en-US" sz="3600" dirty="0"/>
          </a:p>
        </p:txBody>
      </p:sp>
      <p:sp>
        <p:nvSpPr>
          <p:cNvPr id="10" name="Rectangle 9"/>
          <p:cNvSpPr/>
          <p:nvPr/>
        </p:nvSpPr>
        <p:spPr>
          <a:xfrm>
            <a:off x="5043298" y="2524034"/>
            <a:ext cx="1520943"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1" name="Straight Connector 10"/>
          <p:cNvCxnSpPr/>
          <p:nvPr/>
        </p:nvCxnSpPr>
        <p:spPr>
          <a:xfrm>
            <a:off x="5833969" y="2541079"/>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60207" y="2789347"/>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68916" y="29939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74160" y="318123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935882" y="2875841"/>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41126" y="3063075"/>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150818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733425" y="533400"/>
            <a:ext cx="8229600" cy="1143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Interactive shell</a:t>
            </a:r>
            <a:endParaRPr lang="en-US" dirty="0"/>
          </a:p>
        </p:txBody>
      </p:sp>
      <p:pic>
        <p:nvPicPr>
          <p:cNvPr id="3" name="Picture 2"/>
          <p:cNvPicPr>
            <a:picLocks noChangeAspect="1"/>
          </p:cNvPicPr>
          <p:nvPr/>
        </p:nvPicPr>
        <p:blipFill>
          <a:blip r:embed="rId4"/>
          <a:stretch>
            <a:fillRect/>
          </a:stretch>
        </p:blipFill>
        <p:spPr>
          <a:xfrm>
            <a:off x="2519802" y="1514737"/>
            <a:ext cx="7038095" cy="4190476"/>
          </a:xfrm>
          <a:prstGeom prst="rect">
            <a:avLst/>
          </a:prstGeom>
        </p:spPr>
      </p:pic>
      <p:sp>
        <p:nvSpPr>
          <p:cNvPr id="4" name="TextBox 3"/>
          <p:cNvSpPr txBox="1"/>
          <p:nvPr/>
        </p:nvSpPr>
        <p:spPr>
          <a:xfrm>
            <a:off x="4657725" y="6124575"/>
            <a:ext cx="2579552" cy="369332"/>
          </a:xfrm>
          <a:prstGeom prst="rect">
            <a:avLst/>
          </a:prstGeom>
          <a:noFill/>
        </p:spPr>
        <p:txBody>
          <a:bodyPr wrap="none" rtlCol="0">
            <a:spAutoFit/>
          </a:bodyPr>
          <a:lstStyle/>
          <a:p>
            <a:r>
              <a:rPr lang="en-US" dirty="0" smtClean="0">
                <a:solidFill>
                  <a:srgbClr val="BBE6FB"/>
                </a:solidFill>
              </a:rPr>
              <a:t>(</a:t>
            </a:r>
            <a:r>
              <a:rPr lang="en-US" dirty="0">
                <a:solidFill>
                  <a:srgbClr val="BBE6FB"/>
                </a:solidFill>
              </a:rPr>
              <a:t>S</a:t>
            </a:r>
            <a:r>
              <a:rPr lang="en-US" dirty="0" smtClean="0">
                <a:solidFill>
                  <a:srgbClr val="BBE6FB"/>
                </a:solidFill>
              </a:rPr>
              <a:t>cala &amp; Python only)</a:t>
            </a:r>
            <a:endParaRPr lang="en-US" dirty="0">
              <a:solidFill>
                <a:srgbClr val="BBE6FB"/>
              </a:solidFill>
            </a:endParaRPr>
          </a:p>
        </p:txBody>
      </p:sp>
    </p:spTree>
    <p:extLst>
      <p:ext uri="{BB962C8B-B14F-4D97-AF65-F5344CB8AC3E}">
        <p14:creationId xmlns:p14="http://schemas.microsoft.com/office/powerpoint/2010/main" xmlns="" val="2993245296"/>
      </p:ext>
    </p:extLst>
  </p:cSld>
  <p:clrMapOvr>
    <a:masterClrMapping/>
  </p:clrMapOvr>
  <p:transition>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extBox 2"/>
          <p:cNvSpPr txBox="1"/>
          <p:nvPr/>
        </p:nvSpPr>
        <p:spPr>
          <a:xfrm>
            <a:off x="2404533" y="1016000"/>
            <a:ext cx="8128000" cy="4832092"/>
          </a:xfrm>
          <a:prstGeom prst="rect">
            <a:avLst/>
          </a:prstGeom>
          <a:noFill/>
        </p:spPr>
        <p:txBody>
          <a:bodyPr wrap="square" rtlCol="0">
            <a:spAutoFit/>
          </a:bodyPr>
          <a:lstStyle/>
          <a:p>
            <a:r>
              <a:rPr lang="en-US" sz="2800" dirty="0" smtClean="0"/>
              <a:t>Some slides will be skipped</a:t>
            </a:r>
          </a:p>
          <a:p>
            <a:endParaRPr lang="en-US" sz="2800" dirty="0"/>
          </a:p>
          <a:p>
            <a:r>
              <a:rPr lang="en-US" sz="2800" dirty="0" smtClean="0"/>
              <a:t>Please keep Q&amp;A low during class</a:t>
            </a:r>
          </a:p>
          <a:p>
            <a:endParaRPr lang="en-US" sz="2800" dirty="0"/>
          </a:p>
          <a:p>
            <a:r>
              <a:rPr lang="en-US" sz="2800" dirty="0" smtClean="0"/>
              <a:t>(5pm – 5:30pm for Q&amp;A with instructor)</a:t>
            </a:r>
          </a:p>
          <a:p>
            <a:endParaRPr lang="en-US" sz="2800" dirty="0"/>
          </a:p>
          <a:p>
            <a:r>
              <a:rPr lang="en-US" sz="2800" dirty="0" smtClean="0"/>
              <a:t>2 anonymous surveys: Pre and Post class</a:t>
            </a:r>
          </a:p>
          <a:p>
            <a:endParaRPr lang="en-US" sz="2800" dirty="0"/>
          </a:p>
          <a:p>
            <a:r>
              <a:rPr lang="en-US" sz="2800" dirty="0" smtClean="0"/>
              <a:t>Lunch: noon – 1pm</a:t>
            </a:r>
          </a:p>
          <a:p>
            <a:endParaRPr lang="en-US" sz="2800" dirty="0"/>
          </a:p>
          <a:p>
            <a:r>
              <a:rPr lang="en-US" sz="2800" dirty="0" smtClean="0"/>
              <a:t>2 breaks </a:t>
            </a:r>
            <a:r>
              <a:rPr lang="en-US" sz="2400" dirty="0" smtClean="0"/>
              <a:t>(sometime before lunch and after lunch)</a:t>
            </a:r>
            <a:endParaRPr lang="en-US" sz="2800" dirty="0"/>
          </a:p>
        </p:txBody>
      </p:sp>
    </p:spTree>
    <p:extLst>
      <p:ext uri="{BB962C8B-B14F-4D97-AF65-F5344CB8AC3E}">
        <p14:creationId xmlns:p14="http://schemas.microsoft.com/office/powerpoint/2010/main" xmlns="" val="1812749592"/>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380694" y="2797844"/>
            <a:ext cx="2583750" cy="1664495"/>
          </a:xfrm>
          <a:prstGeom prst="rect">
            <a:avLst/>
          </a:prstGeom>
        </p:spPr>
      </p:pic>
      <p:sp>
        <p:nvSpPr>
          <p:cNvPr id="6" name="TextBox 5"/>
          <p:cNvSpPr txBox="1"/>
          <p:nvPr/>
        </p:nvSpPr>
        <p:spPr>
          <a:xfrm>
            <a:off x="1464915" y="2336179"/>
            <a:ext cx="2415308" cy="461665"/>
          </a:xfrm>
          <a:prstGeom prst="rect">
            <a:avLst/>
          </a:prstGeom>
          <a:noFill/>
        </p:spPr>
        <p:txBody>
          <a:bodyPr wrap="square" rtlCol="0">
            <a:spAutoFit/>
          </a:bodyPr>
          <a:lstStyle/>
          <a:p>
            <a:pPr algn="ctr"/>
            <a:r>
              <a:rPr lang="en-US" sz="2400" dirty="0" smtClean="0"/>
              <a:t>Driver Program</a:t>
            </a:r>
          </a:p>
        </p:txBody>
      </p:sp>
      <p:pic>
        <p:nvPicPr>
          <p:cNvPr id="7" name="Picture 6"/>
          <p:cNvPicPr>
            <a:picLocks noChangeAspect="1"/>
          </p:cNvPicPr>
          <p:nvPr/>
        </p:nvPicPr>
        <p:blipFill>
          <a:blip r:embed="rId5"/>
          <a:stretch>
            <a:fillRect/>
          </a:stretch>
        </p:blipFill>
        <p:spPr>
          <a:xfrm>
            <a:off x="6506104" y="1371570"/>
            <a:ext cx="1611959" cy="1615770"/>
          </a:xfrm>
          <a:prstGeom prst="rect">
            <a:avLst/>
          </a:prstGeom>
        </p:spPr>
      </p:pic>
      <p:sp>
        <p:nvSpPr>
          <p:cNvPr id="8" name="Rectangle 7"/>
          <p:cNvSpPr/>
          <p:nvPr/>
        </p:nvSpPr>
        <p:spPr>
          <a:xfrm>
            <a:off x="6840541" y="1782430"/>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9" name="Rectangle 8"/>
          <p:cNvSpPr/>
          <p:nvPr/>
        </p:nvSpPr>
        <p:spPr>
          <a:xfrm>
            <a:off x="6871358" y="2056352"/>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10" name="Rectangle 9"/>
          <p:cNvSpPr/>
          <p:nvPr/>
        </p:nvSpPr>
        <p:spPr>
          <a:xfrm>
            <a:off x="6843565" y="1426526"/>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1" name="Straight Arrow Connector 10"/>
          <p:cNvCxnSpPr>
            <a:stCxn id="10" idx="2"/>
            <a:endCxn id="8" idx="0"/>
          </p:cNvCxnSpPr>
          <p:nvPr/>
        </p:nvCxnSpPr>
        <p:spPr>
          <a:xfrm>
            <a:off x="7055825" y="1587991"/>
            <a:ext cx="138108" cy="194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70085" y="2220095"/>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13" name="Oval 12"/>
          <p:cNvSpPr/>
          <p:nvPr/>
        </p:nvSpPr>
        <p:spPr>
          <a:xfrm>
            <a:off x="7281260" y="2006233"/>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T</a:t>
            </a:r>
            <a:endParaRPr lang="en-US" sz="1350" dirty="0">
              <a:solidFill>
                <a:schemeClr val="bg1"/>
              </a:solidFill>
            </a:endParaRPr>
          </a:p>
        </p:txBody>
      </p:sp>
      <p:sp>
        <p:nvSpPr>
          <p:cNvPr id="14" name="Oval 13"/>
          <p:cNvSpPr/>
          <p:nvPr/>
        </p:nvSpPr>
        <p:spPr>
          <a:xfrm>
            <a:off x="7273195" y="2204497"/>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smtClean="0">
                <a:solidFill>
                  <a:schemeClr val="bg1"/>
                </a:solidFill>
              </a:rPr>
              <a:t>T</a:t>
            </a:r>
            <a:endParaRPr lang="en-US" sz="1350" dirty="0">
              <a:solidFill>
                <a:schemeClr val="bg1"/>
              </a:solidFill>
            </a:endParaRPr>
          </a:p>
        </p:txBody>
      </p:sp>
      <p:pic>
        <p:nvPicPr>
          <p:cNvPr id="15" name="Picture 14"/>
          <p:cNvPicPr>
            <a:picLocks noChangeAspect="1"/>
          </p:cNvPicPr>
          <p:nvPr/>
        </p:nvPicPr>
        <p:blipFill>
          <a:blip r:embed="rId5"/>
          <a:stretch>
            <a:fillRect/>
          </a:stretch>
        </p:blipFill>
        <p:spPr>
          <a:xfrm>
            <a:off x="6506104" y="3654454"/>
            <a:ext cx="1611959" cy="1615770"/>
          </a:xfrm>
          <a:prstGeom prst="rect">
            <a:avLst/>
          </a:prstGeom>
        </p:spPr>
      </p:pic>
      <p:sp>
        <p:nvSpPr>
          <p:cNvPr id="16" name="Rectangle 15"/>
          <p:cNvSpPr/>
          <p:nvPr/>
        </p:nvSpPr>
        <p:spPr>
          <a:xfrm>
            <a:off x="6840541" y="406531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7" name="Rectangle 16"/>
          <p:cNvSpPr/>
          <p:nvPr/>
        </p:nvSpPr>
        <p:spPr>
          <a:xfrm>
            <a:off x="6871358" y="4339236"/>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18" name="Rectangle 17"/>
          <p:cNvSpPr/>
          <p:nvPr/>
        </p:nvSpPr>
        <p:spPr>
          <a:xfrm>
            <a:off x="6843565" y="370941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9" name="Straight Arrow Connector 18"/>
          <p:cNvCxnSpPr>
            <a:stCxn id="18" idx="2"/>
            <a:endCxn id="16" idx="0"/>
          </p:cNvCxnSpPr>
          <p:nvPr/>
        </p:nvCxnSpPr>
        <p:spPr>
          <a:xfrm>
            <a:off x="7055825" y="3870875"/>
            <a:ext cx="138108" cy="1944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870085" y="4502979"/>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21" name="Oval 20"/>
          <p:cNvSpPr/>
          <p:nvPr/>
        </p:nvSpPr>
        <p:spPr>
          <a:xfrm>
            <a:off x="7281260" y="4289117"/>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a:t>
            </a:r>
            <a:endParaRPr lang="en-US" sz="1350" dirty="0">
              <a:solidFill>
                <a:schemeClr val="bg1"/>
              </a:solidFill>
            </a:endParaRPr>
          </a:p>
        </p:txBody>
      </p:sp>
      <p:sp>
        <p:nvSpPr>
          <p:cNvPr id="22" name="Oval 21"/>
          <p:cNvSpPr/>
          <p:nvPr/>
        </p:nvSpPr>
        <p:spPr>
          <a:xfrm>
            <a:off x="7273195" y="4487381"/>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a:t>
            </a:r>
            <a:endParaRPr lang="en-US" sz="1350" dirty="0">
              <a:solidFill>
                <a:schemeClr val="bg1"/>
              </a:solidFill>
            </a:endParaRPr>
          </a:p>
        </p:txBody>
      </p:sp>
      <p:cxnSp>
        <p:nvCxnSpPr>
          <p:cNvPr id="23" name="Straight Arrow Connector 22"/>
          <p:cNvCxnSpPr>
            <a:stCxn id="5" idx="3"/>
          </p:cNvCxnSpPr>
          <p:nvPr/>
        </p:nvCxnSpPr>
        <p:spPr>
          <a:xfrm flipV="1">
            <a:off x="3964444" y="2220095"/>
            <a:ext cx="2352134" cy="1409997"/>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972509" y="3649290"/>
            <a:ext cx="2459440" cy="689946"/>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76010" y="2662521"/>
            <a:ext cx="2182390" cy="369332"/>
          </a:xfrm>
          <a:prstGeom prst="rect">
            <a:avLst/>
          </a:prstGeom>
          <a:noFill/>
        </p:spPr>
        <p:txBody>
          <a:bodyPr wrap="square" rtlCol="0">
            <a:spAutoFit/>
          </a:bodyPr>
          <a:lstStyle/>
          <a:p>
            <a:r>
              <a:rPr lang="en-US" dirty="0" smtClean="0"/>
              <a:t>Worker Machine</a:t>
            </a:r>
            <a:endParaRPr lang="en-US" dirty="0"/>
          </a:p>
        </p:txBody>
      </p:sp>
      <p:sp>
        <p:nvSpPr>
          <p:cNvPr id="26" name="TextBox 25"/>
          <p:cNvSpPr txBox="1"/>
          <p:nvPr/>
        </p:nvSpPr>
        <p:spPr>
          <a:xfrm>
            <a:off x="7822227" y="4918822"/>
            <a:ext cx="2036148" cy="369332"/>
          </a:xfrm>
          <a:prstGeom prst="rect">
            <a:avLst/>
          </a:prstGeom>
          <a:noFill/>
        </p:spPr>
        <p:txBody>
          <a:bodyPr wrap="square" rtlCol="0">
            <a:spAutoFit/>
          </a:bodyPr>
          <a:lstStyle/>
          <a:p>
            <a:r>
              <a:rPr lang="en-US" dirty="0" smtClean="0"/>
              <a:t>Worker Machine</a:t>
            </a:r>
            <a:endParaRPr lang="en-US" dirty="0"/>
          </a:p>
        </p:txBody>
      </p:sp>
    </p:spTree>
    <p:extLst>
      <p:ext uri="{BB962C8B-B14F-4D97-AF65-F5344CB8AC3E}">
        <p14:creationId xmlns:p14="http://schemas.microsoft.com/office/powerpoint/2010/main" xmlns="" val="223028347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6" grpId="0" animBg="1"/>
      <p:bldP spid="17" grpId="0" animBg="1"/>
      <p:bldP spid="18" grpId="0" animBg="1"/>
      <p:bldP spid="20" grpId="0" animBg="1"/>
      <p:bldP spid="21" grpId="0" animBg="1"/>
      <p:bldP spid="22" grpId="0" animBg="1"/>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3793402" y="1593410"/>
            <a:ext cx="4454305" cy="1874067"/>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 name="Straight Connector 2"/>
          <p:cNvCxnSpPr/>
          <p:nvPr/>
        </p:nvCxnSpPr>
        <p:spPr>
          <a:xfrm>
            <a:off x="4671587" y="1593410"/>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557317" y="1593410"/>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461153" y="1593410"/>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355937" y="1611517"/>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74128" y="1848932"/>
            <a:ext cx="805758" cy="1384995"/>
          </a:xfrm>
          <a:prstGeom prst="rect">
            <a:avLst/>
          </a:prstGeom>
          <a:noFill/>
        </p:spPr>
        <p:txBody>
          <a:bodyPr wrap="square" rtlCol="0">
            <a:spAutoFit/>
          </a:bodyPr>
          <a:lstStyle/>
          <a:p>
            <a:r>
              <a:rPr lang="en-US" sz="1400" dirty="0" smtClean="0">
                <a:latin typeface="Candara" panose="020E0502030303020204" pitchFamily="34" charset="0"/>
              </a:rPr>
              <a:t>item-1</a:t>
            </a:r>
          </a:p>
          <a:p>
            <a:r>
              <a:rPr lang="en-US" sz="1400" dirty="0" smtClean="0">
                <a:latin typeface="Candara" panose="020E0502030303020204" pitchFamily="34" charset="0"/>
              </a:rPr>
              <a:t>item-2</a:t>
            </a:r>
            <a:endParaRPr lang="en-US" sz="1400" dirty="0">
              <a:latin typeface="Candara" panose="020E0502030303020204" pitchFamily="34" charset="0"/>
            </a:endParaRPr>
          </a:p>
          <a:p>
            <a:r>
              <a:rPr lang="en-US" sz="1400" dirty="0" smtClean="0">
                <a:latin typeface="Candara" panose="020E0502030303020204" pitchFamily="34" charset="0"/>
              </a:rPr>
              <a:t>item-3</a:t>
            </a:r>
            <a:endParaRPr lang="en-US" sz="1400" dirty="0">
              <a:latin typeface="Candara" panose="020E0502030303020204" pitchFamily="34" charset="0"/>
            </a:endParaRPr>
          </a:p>
          <a:p>
            <a:r>
              <a:rPr lang="en-US" sz="1400" dirty="0" smtClean="0">
                <a:latin typeface="Candara" panose="020E0502030303020204" pitchFamily="34" charset="0"/>
              </a:rPr>
              <a:t>item-4</a:t>
            </a:r>
            <a:endParaRPr lang="en-US" sz="1400" dirty="0">
              <a:latin typeface="Candara" panose="020E0502030303020204" pitchFamily="34" charset="0"/>
            </a:endParaRPr>
          </a:p>
          <a:p>
            <a:r>
              <a:rPr lang="en-US" sz="1400" dirty="0" smtClean="0">
                <a:latin typeface="Candara" panose="020E0502030303020204" pitchFamily="34" charset="0"/>
              </a:rPr>
              <a:t>item-5</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8" name="TextBox 7"/>
          <p:cNvSpPr txBox="1"/>
          <p:nvPr/>
        </p:nvSpPr>
        <p:spPr>
          <a:xfrm>
            <a:off x="4798337" y="1848932"/>
            <a:ext cx="805758" cy="1384995"/>
          </a:xfrm>
          <a:prstGeom prst="rect">
            <a:avLst/>
          </a:prstGeom>
          <a:noFill/>
        </p:spPr>
        <p:txBody>
          <a:bodyPr wrap="square" rtlCol="0">
            <a:spAutoFit/>
          </a:bodyPr>
          <a:lstStyle/>
          <a:p>
            <a:r>
              <a:rPr lang="en-US" sz="1400" dirty="0" smtClean="0">
                <a:latin typeface="Candara" panose="020E0502030303020204" pitchFamily="34" charset="0"/>
              </a:rPr>
              <a:t>item-6</a:t>
            </a:r>
          </a:p>
          <a:p>
            <a:r>
              <a:rPr lang="en-US" sz="1400" dirty="0" smtClean="0">
                <a:latin typeface="Candara" panose="020E0502030303020204" pitchFamily="34" charset="0"/>
              </a:rPr>
              <a:t>item-7</a:t>
            </a:r>
            <a:endParaRPr lang="en-US" sz="1400" dirty="0">
              <a:latin typeface="Candara" panose="020E0502030303020204" pitchFamily="34" charset="0"/>
            </a:endParaRPr>
          </a:p>
          <a:p>
            <a:r>
              <a:rPr lang="en-US" sz="1400" dirty="0" smtClean="0">
                <a:latin typeface="Candara" panose="020E0502030303020204" pitchFamily="34" charset="0"/>
              </a:rPr>
              <a:t>item-8</a:t>
            </a:r>
            <a:endParaRPr lang="en-US" sz="1400" dirty="0">
              <a:latin typeface="Candara" panose="020E0502030303020204" pitchFamily="34" charset="0"/>
            </a:endParaRPr>
          </a:p>
          <a:p>
            <a:r>
              <a:rPr lang="en-US" sz="1400" dirty="0" smtClean="0">
                <a:latin typeface="Candara" panose="020E0502030303020204" pitchFamily="34" charset="0"/>
              </a:rPr>
              <a:t>item-9</a:t>
            </a:r>
            <a:endParaRPr lang="en-US" sz="1400" dirty="0">
              <a:latin typeface="Candara" panose="020E0502030303020204" pitchFamily="34" charset="0"/>
            </a:endParaRPr>
          </a:p>
          <a:p>
            <a:r>
              <a:rPr lang="en-US" sz="1400" dirty="0" smtClean="0">
                <a:latin typeface="Candara" panose="020E0502030303020204" pitchFamily="34" charset="0"/>
              </a:rPr>
              <a:t>item-10</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9" name="TextBox 8"/>
          <p:cNvSpPr txBox="1"/>
          <p:nvPr/>
        </p:nvSpPr>
        <p:spPr>
          <a:xfrm>
            <a:off x="5664449" y="1848932"/>
            <a:ext cx="805758" cy="1384995"/>
          </a:xfrm>
          <a:prstGeom prst="rect">
            <a:avLst/>
          </a:prstGeom>
          <a:noFill/>
        </p:spPr>
        <p:txBody>
          <a:bodyPr wrap="square" rtlCol="0">
            <a:spAutoFit/>
          </a:bodyPr>
          <a:lstStyle/>
          <a:p>
            <a:r>
              <a:rPr lang="en-US" sz="1400" dirty="0" smtClean="0">
                <a:latin typeface="Candara" panose="020E0502030303020204" pitchFamily="34" charset="0"/>
              </a:rPr>
              <a:t>item-11</a:t>
            </a:r>
          </a:p>
          <a:p>
            <a:r>
              <a:rPr lang="en-US" sz="1400" dirty="0" smtClean="0">
                <a:latin typeface="Candara" panose="020E0502030303020204" pitchFamily="34" charset="0"/>
              </a:rPr>
              <a:t>item-12</a:t>
            </a:r>
            <a:endParaRPr lang="en-US" sz="1400" dirty="0">
              <a:latin typeface="Candara" panose="020E0502030303020204" pitchFamily="34" charset="0"/>
            </a:endParaRPr>
          </a:p>
          <a:p>
            <a:r>
              <a:rPr lang="en-US" sz="1400" dirty="0" smtClean="0">
                <a:latin typeface="Candara" panose="020E0502030303020204" pitchFamily="34" charset="0"/>
              </a:rPr>
              <a:t>item-13</a:t>
            </a:r>
            <a:endParaRPr lang="en-US" sz="1400" dirty="0">
              <a:latin typeface="Candara" panose="020E0502030303020204" pitchFamily="34" charset="0"/>
            </a:endParaRPr>
          </a:p>
          <a:p>
            <a:r>
              <a:rPr lang="en-US" sz="1400" dirty="0" smtClean="0">
                <a:latin typeface="Candara" panose="020E0502030303020204" pitchFamily="34" charset="0"/>
              </a:rPr>
              <a:t>item-14</a:t>
            </a:r>
            <a:endParaRPr lang="en-US" sz="1400" dirty="0">
              <a:latin typeface="Candara" panose="020E0502030303020204" pitchFamily="34" charset="0"/>
            </a:endParaRPr>
          </a:p>
          <a:p>
            <a:r>
              <a:rPr lang="en-US" sz="1400" dirty="0" smtClean="0">
                <a:latin typeface="Candara" panose="020E0502030303020204" pitchFamily="34" charset="0"/>
              </a:rPr>
              <a:t>item-15</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10" name="TextBox 9"/>
          <p:cNvSpPr txBox="1"/>
          <p:nvPr/>
        </p:nvSpPr>
        <p:spPr>
          <a:xfrm>
            <a:off x="6568284" y="1837945"/>
            <a:ext cx="805758" cy="1384995"/>
          </a:xfrm>
          <a:prstGeom prst="rect">
            <a:avLst/>
          </a:prstGeom>
          <a:noFill/>
        </p:spPr>
        <p:txBody>
          <a:bodyPr wrap="square" rtlCol="0">
            <a:spAutoFit/>
          </a:bodyPr>
          <a:lstStyle/>
          <a:p>
            <a:r>
              <a:rPr lang="en-US" sz="1400" dirty="0" smtClean="0">
                <a:latin typeface="Candara" panose="020E0502030303020204" pitchFamily="34" charset="0"/>
              </a:rPr>
              <a:t>item-16</a:t>
            </a:r>
          </a:p>
          <a:p>
            <a:r>
              <a:rPr lang="en-US" sz="1400" dirty="0" smtClean="0">
                <a:latin typeface="Candara" panose="020E0502030303020204" pitchFamily="34" charset="0"/>
              </a:rPr>
              <a:t>item-17</a:t>
            </a:r>
            <a:endParaRPr lang="en-US" sz="1400" dirty="0">
              <a:latin typeface="Candara" panose="020E0502030303020204" pitchFamily="34" charset="0"/>
            </a:endParaRPr>
          </a:p>
          <a:p>
            <a:r>
              <a:rPr lang="en-US" sz="1400" dirty="0" smtClean="0">
                <a:latin typeface="Candara" panose="020E0502030303020204" pitchFamily="34" charset="0"/>
              </a:rPr>
              <a:t>item-18</a:t>
            </a:r>
            <a:endParaRPr lang="en-US" sz="1400" dirty="0">
              <a:latin typeface="Candara" panose="020E0502030303020204" pitchFamily="34" charset="0"/>
            </a:endParaRPr>
          </a:p>
          <a:p>
            <a:r>
              <a:rPr lang="en-US" sz="1400" dirty="0" smtClean="0">
                <a:latin typeface="Candara" panose="020E0502030303020204" pitchFamily="34" charset="0"/>
              </a:rPr>
              <a:t>item-19</a:t>
            </a:r>
            <a:endParaRPr lang="en-US" sz="1400" dirty="0">
              <a:latin typeface="Candara" panose="020E0502030303020204" pitchFamily="34" charset="0"/>
            </a:endParaRPr>
          </a:p>
          <a:p>
            <a:r>
              <a:rPr lang="en-US" sz="1400" dirty="0" smtClean="0">
                <a:latin typeface="Candara" panose="020E0502030303020204" pitchFamily="34" charset="0"/>
              </a:rPr>
              <a:t>item-20</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11" name="TextBox 10"/>
          <p:cNvSpPr txBox="1"/>
          <p:nvPr/>
        </p:nvSpPr>
        <p:spPr>
          <a:xfrm>
            <a:off x="7472119" y="1828892"/>
            <a:ext cx="805758" cy="1384995"/>
          </a:xfrm>
          <a:prstGeom prst="rect">
            <a:avLst/>
          </a:prstGeom>
          <a:noFill/>
        </p:spPr>
        <p:txBody>
          <a:bodyPr wrap="square" rtlCol="0">
            <a:spAutoFit/>
          </a:bodyPr>
          <a:lstStyle/>
          <a:p>
            <a:r>
              <a:rPr lang="en-US" sz="1400" dirty="0" smtClean="0">
                <a:latin typeface="Candara" panose="020E0502030303020204" pitchFamily="34" charset="0"/>
              </a:rPr>
              <a:t>item-21</a:t>
            </a:r>
          </a:p>
          <a:p>
            <a:r>
              <a:rPr lang="en-US" sz="1400" dirty="0" smtClean="0">
                <a:latin typeface="Candara" panose="020E0502030303020204" pitchFamily="34" charset="0"/>
              </a:rPr>
              <a:t>item-22</a:t>
            </a:r>
            <a:endParaRPr lang="en-US" sz="1400" dirty="0">
              <a:latin typeface="Candara" panose="020E0502030303020204" pitchFamily="34" charset="0"/>
            </a:endParaRPr>
          </a:p>
          <a:p>
            <a:r>
              <a:rPr lang="en-US" sz="1400" dirty="0" smtClean="0">
                <a:latin typeface="Candara" panose="020E0502030303020204" pitchFamily="34" charset="0"/>
              </a:rPr>
              <a:t>item-23</a:t>
            </a:r>
            <a:endParaRPr lang="en-US" sz="1400" dirty="0">
              <a:latin typeface="Candara" panose="020E0502030303020204" pitchFamily="34" charset="0"/>
            </a:endParaRPr>
          </a:p>
          <a:p>
            <a:r>
              <a:rPr lang="en-US" sz="1400" dirty="0" smtClean="0">
                <a:latin typeface="Candara" panose="020E0502030303020204" pitchFamily="34" charset="0"/>
              </a:rPr>
              <a:t>item-24</a:t>
            </a:r>
            <a:endParaRPr lang="en-US" sz="1400" dirty="0">
              <a:latin typeface="Candara" panose="020E0502030303020204" pitchFamily="34" charset="0"/>
            </a:endParaRPr>
          </a:p>
          <a:p>
            <a:r>
              <a:rPr lang="en-US" sz="1400" dirty="0" smtClean="0">
                <a:latin typeface="Candara" panose="020E0502030303020204" pitchFamily="34" charset="0"/>
              </a:rPr>
              <a:t>item-25</a:t>
            </a:r>
            <a:endParaRPr lang="en-US" sz="1400" dirty="0">
              <a:latin typeface="Candara" panose="020E0502030303020204" pitchFamily="34" charset="0"/>
            </a:endParaRPr>
          </a:p>
          <a:p>
            <a:endParaRPr lang="en-US" sz="1400" dirty="0">
              <a:latin typeface="Candara" panose="020E0502030303020204" pitchFamily="34" charset="0"/>
            </a:endParaRPr>
          </a:p>
        </p:txBody>
      </p:sp>
      <p:sp>
        <p:nvSpPr>
          <p:cNvPr id="12" name="TextBox 11"/>
          <p:cNvSpPr txBox="1"/>
          <p:nvPr/>
        </p:nvSpPr>
        <p:spPr>
          <a:xfrm>
            <a:off x="5604095" y="916302"/>
            <a:ext cx="1208638" cy="461665"/>
          </a:xfrm>
          <a:prstGeom prst="rect">
            <a:avLst/>
          </a:prstGeom>
          <a:noFill/>
        </p:spPr>
        <p:txBody>
          <a:bodyPr wrap="square" rtlCol="0">
            <a:spAutoFit/>
          </a:bodyPr>
          <a:lstStyle/>
          <a:p>
            <a:r>
              <a:rPr lang="en-US" sz="2400" dirty="0" smtClean="0">
                <a:latin typeface="Candara" panose="020E0502030303020204" pitchFamily="34" charset="0"/>
              </a:rPr>
              <a:t>RDD</a:t>
            </a:r>
            <a:endParaRPr lang="en-US" sz="2400" dirty="0">
              <a:latin typeface="Candara" panose="020E0502030303020204" pitchFamily="34" charset="0"/>
            </a:endParaRPr>
          </a:p>
        </p:txBody>
      </p:sp>
      <p:pic>
        <p:nvPicPr>
          <p:cNvPr id="13" name="Picture 12"/>
          <p:cNvPicPr>
            <a:picLocks noChangeAspect="1"/>
          </p:cNvPicPr>
          <p:nvPr/>
        </p:nvPicPr>
        <p:blipFill>
          <a:blip r:embed="rId4"/>
          <a:stretch>
            <a:fillRect/>
          </a:stretch>
        </p:blipFill>
        <p:spPr>
          <a:xfrm>
            <a:off x="2821342" y="4505477"/>
            <a:ext cx="1611959" cy="1615770"/>
          </a:xfrm>
          <a:prstGeom prst="rect">
            <a:avLst/>
          </a:prstGeom>
        </p:spPr>
      </p:pic>
      <p:sp>
        <p:nvSpPr>
          <p:cNvPr id="14" name="Rectangle 13"/>
          <p:cNvSpPr/>
          <p:nvPr/>
        </p:nvSpPr>
        <p:spPr>
          <a:xfrm>
            <a:off x="3155779" y="4916337"/>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5" name="Rectangle 14"/>
          <p:cNvSpPr/>
          <p:nvPr/>
        </p:nvSpPr>
        <p:spPr>
          <a:xfrm>
            <a:off x="3186596" y="5190259"/>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16" name="Rectangle 15"/>
          <p:cNvSpPr/>
          <p:nvPr/>
        </p:nvSpPr>
        <p:spPr>
          <a:xfrm>
            <a:off x="3158803" y="4560433"/>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17" name="Rectangle 16"/>
          <p:cNvSpPr/>
          <p:nvPr/>
        </p:nvSpPr>
        <p:spPr>
          <a:xfrm>
            <a:off x="3185323" y="5354002"/>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pic>
        <p:nvPicPr>
          <p:cNvPr id="18" name="Picture 17"/>
          <p:cNvPicPr>
            <a:picLocks noChangeAspect="1"/>
          </p:cNvPicPr>
          <p:nvPr/>
        </p:nvPicPr>
        <p:blipFill>
          <a:blip r:embed="rId4"/>
          <a:stretch>
            <a:fillRect/>
          </a:stretch>
        </p:blipFill>
        <p:spPr>
          <a:xfrm>
            <a:off x="5191841" y="4505477"/>
            <a:ext cx="1611959" cy="1615770"/>
          </a:xfrm>
          <a:prstGeom prst="rect">
            <a:avLst/>
          </a:prstGeom>
        </p:spPr>
      </p:pic>
      <p:sp>
        <p:nvSpPr>
          <p:cNvPr id="19" name="Rectangle 18"/>
          <p:cNvSpPr/>
          <p:nvPr/>
        </p:nvSpPr>
        <p:spPr>
          <a:xfrm>
            <a:off x="5526278" y="4916337"/>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0" name="Rectangle 19"/>
          <p:cNvSpPr/>
          <p:nvPr/>
        </p:nvSpPr>
        <p:spPr>
          <a:xfrm>
            <a:off x="5557095" y="5190259"/>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21" name="Rectangle 20"/>
          <p:cNvSpPr/>
          <p:nvPr/>
        </p:nvSpPr>
        <p:spPr>
          <a:xfrm>
            <a:off x="5529302" y="4560433"/>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22" name="Rectangle 21"/>
          <p:cNvSpPr/>
          <p:nvPr/>
        </p:nvSpPr>
        <p:spPr>
          <a:xfrm>
            <a:off x="5555822" y="5354002"/>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pic>
        <p:nvPicPr>
          <p:cNvPr id="23" name="Picture 22"/>
          <p:cNvPicPr>
            <a:picLocks noChangeAspect="1"/>
          </p:cNvPicPr>
          <p:nvPr/>
        </p:nvPicPr>
        <p:blipFill>
          <a:blip r:embed="rId4"/>
          <a:stretch>
            <a:fillRect/>
          </a:stretch>
        </p:blipFill>
        <p:spPr>
          <a:xfrm>
            <a:off x="7781452" y="4505477"/>
            <a:ext cx="1611959" cy="1615770"/>
          </a:xfrm>
          <a:prstGeom prst="rect">
            <a:avLst/>
          </a:prstGeom>
        </p:spPr>
      </p:pic>
      <p:sp>
        <p:nvSpPr>
          <p:cNvPr id="24" name="Rectangle 23"/>
          <p:cNvSpPr/>
          <p:nvPr/>
        </p:nvSpPr>
        <p:spPr>
          <a:xfrm>
            <a:off x="8115889" y="4916337"/>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5" name="Rectangle 24"/>
          <p:cNvSpPr/>
          <p:nvPr/>
        </p:nvSpPr>
        <p:spPr>
          <a:xfrm>
            <a:off x="8146706" y="5190259"/>
            <a:ext cx="357890"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bg2"/>
                </a:solidFill>
                <a:latin typeface="Anonymous Pro" panose="02060609030202000504" pitchFamily="49" charset="0"/>
                <a:ea typeface="Anonymous Pro" panose="02060609030202000504" pitchFamily="49" charset="0"/>
              </a:rPr>
              <a:t>RDD</a:t>
            </a:r>
          </a:p>
        </p:txBody>
      </p:sp>
      <p:sp>
        <p:nvSpPr>
          <p:cNvPr id="26" name="Rectangle 25"/>
          <p:cNvSpPr/>
          <p:nvPr/>
        </p:nvSpPr>
        <p:spPr>
          <a:xfrm>
            <a:off x="8118913" y="4560433"/>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27" name="Straight Arrow Connector 26"/>
          <p:cNvCxnSpPr/>
          <p:nvPr/>
        </p:nvCxnSpPr>
        <p:spPr>
          <a:xfrm flipH="1">
            <a:off x="3583326" y="3467477"/>
            <a:ext cx="680856" cy="1722782"/>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70442" y="3489449"/>
            <a:ext cx="433653" cy="170081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565222" y="3450914"/>
            <a:ext cx="2466102" cy="1972366"/>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904098" y="3467475"/>
            <a:ext cx="1181621" cy="172278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2" idx="3"/>
          </p:cNvCxnSpPr>
          <p:nvPr/>
        </p:nvCxnSpPr>
        <p:spPr>
          <a:xfrm flipH="1">
            <a:off x="5913712" y="3469641"/>
            <a:ext cx="1895221" cy="195364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821095" y="370744"/>
            <a:ext cx="3951723" cy="369332"/>
          </a:xfrm>
          <a:prstGeom prst="rect">
            <a:avLst/>
          </a:prstGeom>
        </p:spPr>
        <p:txBody>
          <a:bodyPr wrap="none">
            <a:spAutoFit/>
          </a:bodyPr>
          <a:lstStyle/>
          <a:p>
            <a:r>
              <a:rPr lang="en-US" i="1" dirty="0"/>
              <a:t>more partitions = more parallelism</a:t>
            </a:r>
            <a:endParaRPr lang="en-US" dirty="0"/>
          </a:p>
        </p:txBody>
      </p:sp>
    </p:spTree>
    <p:extLst>
      <p:ext uri="{BB962C8B-B14F-4D97-AF65-F5344CB8AC3E}">
        <p14:creationId xmlns:p14="http://schemas.microsoft.com/office/powerpoint/2010/main" xmlns="" val="102732826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P spid="20" grpId="0" animBg="1"/>
      <p:bldP spid="21" grpId="0" animBg="1"/>
      <p:bldP spid="22" grpId="0" animBg="1"/>
      <p:bldP spid="24" grpId="0" animBg="1"/>
      <p:bldP spid="25" grpId="0" animBg="1"/>
      <p:bldP spid="26" grpId="0" animBg="1"/>
      <p:bldP spid="3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3" name="Rectangle 32"/>
          <p:cNvSpPr/>
          <p:nvPr/>
        </p:nvSpPr>
        <p:spPr>
          <a:xfrm>
            <a:off x="2635623" y="1604167"/>
            <a:ext cx="6970956" cy="175221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4" name="Straight Connector 33"/>
          <p:cNvCxnSpPr/>
          <p:nvPr/>
        </p:nvCxnSpPr>
        <p:spPr>
          <a:xfrm>
            <a:off x="4327342" y="1622274"/>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66107" y="1613219"/>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816616" y="1613219"/>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29445" y="1971836"/>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Error, ts, msg1 </a:t>
            </a:r>
          </a:p>
        </p:txBody>
      </p:sp>
      <p:sp>
        <p:nvSpPr>
          <p:cNvPr id="38" name="TextBox 37"/>
          <p:cNvSpPr txBox="1"/>
          <p:nvPr/>
        </p:nvSpPr>
        <p:spPr>
          <a:xfrm>
            <a:off x="4679038" y="916196"/>
            <a:ext cx="2987644" cy="461665"/>
          </a:xfrm>
          <a:prstGeom prst="rect">
            <a:avLst/>
          </a:prstGeom>
          <a:noFill/>
        </p:spPr>
        <p:txBody>
          <a:bodyPr wrap="square" rtlCol="0">
            <a:spAutoFit/>
          </a:bodyPr>
          <a:lstStyle/>
          <a:p>
            <a:r>
              <a:rPr lang="en-US" sz="2400" dirty="0" smtClean="0">
                <a:latin typeface="Candara" panose="020E0502030303020204" pitchFamily="34" charset="0"/>
              </a:rPr>
              <a:t>RDD w/ 4 partitions</a:t>
            </a:r>
            <a:endParaRPr lang="en-US" sz="2400" dirty="0">
              <a:latin typeface="Candara" panose="020E0502030303020204" pitchFamily="34" charset="0"/>
            </a:endParaRPr>
          </a:p>
        </p:txBody>
      </p:sp>
      <p:sp>
        <p:nvSpPr>
          <p:cNvPr id="39" name="TextBox 38"/>
          <p:cNvSpPr txBox="1"/>
          <p:nvPr/>
        </p:nvSpPr>
        <p:spPr>
          <a:xfrm>
            <a:off x="4454951" y="1971836"/>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Info, ts, msg8</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Info, ts, msg8 </a:t>
            </a:r>
          </a:p>
        </p:txBody>
      </p:sp>
      <p:sp>
        <p:nvSpPr>
          <p:cNvPr id="40" name="TextBox 39"/>
          <p:cNvSpPr txBox="1"/>
          <p:nvPr/>
        </p:nvSpPr>
        <p:spPr>
          <a:xfrm>
            <a:off x="6172860" y="1971836"/>
            <a:ext cx="1492498"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msg3</a:t>
            </a:r>
          </a:p>
          <a:p>
            <a:r>
              <a:rPr lang="en-US" sz="1600" dirty="0" smtClean="0">
                <a:latin typeface="Candara" panose="020E0502030303020204" pitchFamily="34" charset="0"/>
                <a:cs typeface="Consolas" panose="020B0609020204030204" pitchFamily="49" charset="0"/>
              </a:rPr>
              <a:t>Info, ts, msg5</a:t>
            </a:r>
          </a:p>
          <a:p>
            <a:r>
              <a:rPr lang="en-US" sz="1600" dirty="0" smtClean="0">
                <a:latin typeface="Candara" panose="020E0502030303020204" pitchFamily="34" charset="0"/>
                <a:cs typeface="Consolas" panose="020B0609020204030204" pitchFamily="49" charset="0"/>
              </a:rPr>
              <a:t>Info, ts, msg5 </a:t>
            </a:r>
            <a:endParaRPr lang="en-US" sz="1600" dirty="0">
              <a:latin typeface="Candara" panose="020E0502030303020204" pitchFamily="34" charset="0"/>
              <a:cs typeface="Consolas" panose="020B0609020204030204" pitchFamily="49" charset="0"/>
            </a:endParaRPr>
          </a:p>
        </p:txBody>
      </p:sp>
      <p:sp>
        <p:nvSpPr>
          <p:cNvPr id="41" name="TextBox 40"/>
          <p:cNvSpPr txBox="1"/>
          <p:nvPr/>
        </p:nvSpPr>
        <p:spPr>
          <a:xfrm>
            <a:off x="8019369" y="2018002"/>
            <a:ext cx="1890587"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msg4</a:t>
            </a:r>
          </a:p>
          <a:p>
            <a:r>
              <a:rPr lang="en-US" sz="1600" dirty="0" smtClean="0">
                <a:latin typeface="Candara" panose="020E0502030303020204" pitchFamily="34" charset="0"/>
                <a:cs typeface="Consolas" panose="020B0609020204030204" pitchFamily="49" charset="0"/>
              </a:rPr>
              <a:t>Warn, ts, msg9</a:t>
            </a:r>
          </a:p>
          <a:p>
            <a:r>
              <a:rPr lang="en-US" sz="1600" dirty="0" smtClean="0">
                <a:latin typeface="Candara" panose="020E0502030303020204" pitchFamily="34" charset="0"/>
                <a:cs typeface="Consolas" panose="020B0609020204030204" pitchFamily="49" charset="0"/>
              </a:rPr>
              <a:t>Error, ts, msg1 </a:t>
            </a:r>
            <a:endParaRPr lang="en-US" sz="1600" dirty="0">
              <a:latin typeface="Candara" panose="020E0502030303020204" pitchFamily="34" charset="0"/>
              <a:cs typeface="Consolas" panose="020B0609020204030204" pitchFamily="49" charset="0"/>
            </a:endParaRPr>
          </a:p>
        </p:txBody>
      </p:sp>
      <p:sp>
        <p:nvSpPr>
          <p:cNvPr id="42" name="TextBox 41"/>
          <p:cNvSpPr txBox="1"/>
          <p:nvPr/>
        </p:nvSpPr>
        <p:spPr>
          <a:xfrm>
            <a:off x="601396" y="4166896"/>
            <a:ext cx="11142927" cy="1569660"/>
          </a:xfrm>
          <a:prstGeom prst="rect">
            <a:avLst/>
          </a:prstGeom>
          <a:noFill/>
        </p:spPr>
        <p:txBody>
          <a:bodyPr wrap="square" rtlCol="0">
            <a:spAutoFit/>
          </a:bodyPr>
          <a:lstStyle/>
          <a:p>
            <a:r>
              <a:rPr lang="en-US" sz="2400" dirty="0" smtClean="0"/>
              <a:t>An RDD can be created 2 ways:</a:t>
            </a:r>
          </a:p>
          <a:p>
            <a:endParaRPr lang="en-US" sz="2400" dirty="0" smtClean="0"/>
          </a:p>
          <a:p>
            <a:r>
              <a:rPr lang="en-US" sz="2400" dirty="0"/>
              <a:t>	</a:t>
            </a:r>
            <a:r>
              <a:rPr lang="en-US" sz="2400" dirty="0" smtClean="0"/>
              <a:t>			- Parallelize a collection</a:t>
            </a:r>
          </a:p>
          <a:p>
            <a:r>
              <a:rPr lang="en-US" sz="2400" dirty="0"/>
              <a:t>	</a:t>
            </a:r>
            <a:r>
              <a:rPr lang="en-US" sz="2400" dirty="0" smtClean="0"/>
              <a:t>			- Read data from an external source (S3, C*, HDFS, </a:t>
            </a:r>
            <a:r>
              <a:rPr lang="en-US" sz="2400" dirty="0" err="1" smtClean="0"/>
              <a:t>etc</a:t>
            </a:r>
            <a:r>
              <a:rPr lang="en-US" sz="2400" dirty="0" smtClean="0"/>
              <a:t>)</a:t>
            </a:r>
          </a:p>
        </p:txBody>
      </p:sp>
      <p:sp>
        <p:nvSpPr>
          <p:cNvPr id="43" name="TextBox 42"/>
          <p:cNvSpPr txBox="1"/>
          <p:nvPr/>
        </p:nvSpPr>
        <p:spPr>
          <a:xfrm>
            <a:off x="9628810" y="3078168"/>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Tree>
    <p:extLst>
      <p:ext uri="{BB962C8B-B14F-4D97-AF65-F5344CB8AC3E}">
        <p14:creationId xmlns:p14="http://schemas.microsoft.com/office/powerpoint/2010/main" xmlns="" val="184152733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9356042" y="286763"/>
            <a:ext cx="2384185" cy="55050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Parallelize</a:t>
            </a:r>
            <a:endParaRPr lang="en-US" sz="2800" dirty="0"/>
          </a:p>
        </p:txBody>
      </p:sp>
      <p:sp>
        <p:nvSpPr>
          <p:cNvPr id="3" name="TextBox 2"/>
          <p:cNvSpPr txBox="1"/>
          <p:nvPr/>
        </p:nvSpPr>
        <p:spPr>
          <a:xfrm>
            <a:off x="1921268" y="756160"/>
            <a:ext cx="7582328"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Parallelize in Python</a:t>
            </a:r>
            <a:endParaRPr lang="en-US" sz="1400" dirty="0">
              <a:solidFill>
                <a:schemeClr val="accent1"/>
              </a:solidFill>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wordsRDD</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([“fish", “cats“, “dogs”])</a:t>
            </a:r>
            <a:endParaRPr lang="en-US" sz="14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09625" y="2908351"/>
            <a:ext cx="440413" cy="64875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71533" y="837264"/>
            <a:ext cx="564230" cy="56423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59156" y="5236279"/>
            <a:ext cx="695657" cy="695657"/>
          </a:xfrm>
          <a:prstGeom prst="rect">
            <a:avLst/>
          </a:prstGeom>
        </p:spPr>
      </p:pic>
      <p:sp>
        <p:nvSpPr>
          <p:cNvPr id="7" name="TextBox 6"/>
          <p:cNvSpPr txBox="1"/>
          <p:nvPr/>
        </p:nvSpPr>
        <p:spPr>
          <a:xfrm>
            <a:off x="1921268" y="3033883"/>
            <a:ext cx="7582328"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Parallelize in Scala</a:t>
            </a:r>
            <a:endParaRPr lang="en-US" sz="1400" dirty="0">
              <a:solidFill>
                <a:schemeClr val="accent1"/>
              </a:solidFill>
              <a:latin typeface="Consolas" panose="020B0609020204030204" pitchFamily="49" charset="0"/>
              <a:cs typeface="Consolas" panose="020B0609020204030204" pitchFamily="49" charset="0"/>
            </a:endParaRPr>
          </a:p>
          <a:p>
            <a:r>
              <a:rPr lang="nn-NO" sz="1400" dirty="0">
                <a:latin typeface="Consolas" panose="020B0609020204030204" pitchFamily="49" charset="0"/>
                <a:cs typeface="Consolas" panose="020B0609020204030204" pitchFamily="49" charset="0"/>
              </a:rPr>
              <a:t>val </a:t>
            </a:r>
            <a:r>
              <a:rPr lang="nn-NO" sz="1400" dirty="0" smtClean="0">
                <a:latin typeface="Consolas" panose="020B0609020204030204" pitchFamily="49" charset="0"/>
                <a:cs typeface="Consolas" panose="020B0609020204030204" pitchFamily="49" charset="0"/>
              </a:rPr>
              <a:t>wordsRDD= sc.parallelize(List(</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fish", </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cats</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 </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dogs</a:t>
            </a:r>
            <a:r>
              <a:rPr lang="nn-NO" sz="1400" dirty="0">
                <a:latin typeface="Consolas" panose="020B0609020204030204" pitchFamily="49" charset="0"/>
                <a:cs typeface="Consolas" panose="020B0609020204030204" pitchFamily="49" charset="0"/>
              </a:rPr>
              <a:t>"</a:t>
            </a:r>
            <a:r>
              <a:rPr lang="nn-NO"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sp>
        <p:nvSpPr>
          <p:cNvPr id="8" name="TextBox 7"/>
          <p:cNvSpPr txBox="1"/>
          <p:nvPr/>
        </p:nvSpPr>
        <p:spPr>
          <a:xfrm>
            <a:off x="1921268" y="5305686"/>
            <a:ext cx="9424065"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Parallelize in Java</a:t>
            </a:r>
            <a:endParaRPr lang="en-US" sz="1400" dirty="0">
              <a:solidFill>
                <a:schemeClr val="accent1"/>
              </a:solidFill>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JavaRDD</a:t>
            </a:r>
            <a:r>
              <a:rPr lang="en-US" sz="1400" dirty="0">
                <a:latin typeface="Consolas" panose="020B0609020204030204" pitchFamily="49" charset="0"/>
                <a:cs typeface="Consolas" panose="020B0609020204030204" pitchFamily="49" charset="0"/>
              </a:rPr>
              <a:t>&lt;String&gt; </a:t>
            </a:r>
            <a:r>
              <a:rPr lang="en-US" sz="1400" dirty="0" err="1" smtClean="0">
                <a:latin typeface="Consolas" panose="020B0609020204030204" pitchFamily="49" charset="0"/>
                <a:cs typeface="Consolas" panose="020B0609020204030204" pitchFamily="49" charset="0"/>
              </a:rPr>
              <a:t>wordsRDD</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Arrays.asList</a:t>
            </a:r>
            <a:r>
              <a:rPr lang="en-US" sz="1400" dirty="0" smtClean="0">
                <a:latin typeface="Consolas" panose="020B0609020204030204" pitchFamily="49" charset="0"/>
                <a:cs typeface="Consolas" panose="020B0609020204030204" pitchFamily="49" charset="0"/>
              </a:rPr>
              <a:t>(“fish", “cats“, “dogs”));</a:t>
            </a:r>
            <a:endParaRPr lang="en-US" sz="1400" dirty="0">
              <a:latin typeface="Consolas" panose="020B0609020204030204" pitchFamily="49" charset="0"/>
              <a:cs typeface="Consolas" panose="020B0609020204030204" pitchFamily="49" charset="0"/>
            </a:endParaRPr>
          </a:p>
        </p:txBody>
      </p:sp>
      <p:cxnSp>
        <p:nvCxnSpPr>
          <p:cNvPr id="9" name="Straight Connector 8"/>
          <p:cNvCxnSpPr/>
          <p:nvPr/>
        </p:nvCxnSpPr>
        <p:spPr>
          <a:xfrm>
            <a:off x="1993187"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a:off x="1993187"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8658225" y="1162237"/>
            <a:ext cx="3533776" cy="2308324"/>
          </a:xfrm>
          <a:prstGeom prst="rect">
            <a:avLst/>
          </a:prstGeom>
          <a:noFill/>
        </p:spPr>
        <p:txBody>
          <a:bodyPr wrap="square" rtlCol="0">
            <a:spAutoFit/>
          </a:bodyPr>
          <a:lstStyle/>
          <a:p>
            <a:pPr marL="285750" indent="-285750">
              <a:buFontTx/>
              <a:buChar char="-"/>
            </a:pPr>
            <a:r>
              <a:rPr lang="en-US" sz="1600" dirty="0" smtClean="0"/>
              <a:t>Take an existing in-memory collection and pass it to </a:t>
            </a:r>
            <a:r>
              <a:rPr lang="en-US" sz="1600" dirty="0" err="1" smtClean="0"/>
              <a:t>SparkContext’s</a:t>
            </a:r>
            <a:r>
              <a:rPr lang="en-US" sz="1600" dirty="0" smtClean="0"/>
              <a:t> parallelize method</a:t>
            </a:r>
          </a:p>
          <a:p>
            <a:pPr marL="285750" indent="-285750">
              <a:buFontTx/>
              <a:buChar char="-"/>
            </a:pPr>
            <a:endParaRPr lang="en-US" sz="1600" dirty="0">
              <a:cs typeface="Consolas" panose="020B0609020204030204" pitchFamily="49" charset="0"/>
            </a:endParaRPr>
          </a:p>
          <a:p>
            <a:pPr marL="285750" indent="-285750">
              <a:buFontTx/>
              <a:buChar char="-"/>
            </a:pPr>
            <a:r>
              <a:rPr lang="en-US" sz="1600" dirty="0" smtClean="0">
                <a:cs typeface="Consolas" panose="020B0609020204030204" pitchFamily="49" charset="0"/>
              </a:rPr>
              <a:t>Not generally used outside of prototyping and testing since it requires entire dataset in memory on one machine</a:t>
            </a:r>
            <a:endParaRPr lang="en-US" sz="1600" dirty="0">
              <a:cs typeface="Consolas" panose="020B0609020204030204" pitchFamily="49" charset="0"/>
            </a:endParaRPr>
          </a:p>
        </p:txBody>
      </p:sp>
    </p:spTree>
    <p:extLst>
      <p:ext uri="{BB962C8B-B14F-4D97-AF65-F5344CB8AC3E}">
        <p14:creationId xmlns:p14="http://schemas.microsoft.com/office/powerpoint/2010/main" xmlns="" val="1751879991"/>
      </p:ext>
    </p:extLst>
  </p:cSld>
  <p:clrMapOvr>
    <a:masterClrMapping/>
  </p:clrMapOvr>
  <p:transition>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7914987" y="298125"/>
            <a:ext cx="4277013" cy="550501"/>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Read from text file</a:t>
            </a:r>
            <a:endParaRPr lang="en-US" sz="2800" dirty="0"/>
          </a:p>
        </p:txBody>
      </p:sp>
      <p:sp>
        <p:nvSpPr>
          <p:cNvPr id="3" name="TextBox 2"/>
          <p:cNvSpPr txBox="1"/>
          <p:nvPr/>
        </p:nvSpPr>
        <p:spPr>
          <a:xfrm>
            <a:off x="1921268" y="756160"/>
            <a:ext cx="7582328"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Read a local txt file in Python</a:t>
            </a:r>
            <a:endParaRPr lang="en-US" sz="1400" dirty="0">
              <a:solidFill>
                <a:schemeClr val="accent1"/>
              </a:solidFill>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linesRDD</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sc.textFile</a:t>
            </a:r>
            <a:r>
              <a:rPr lang="en-US" sz="1400" dirty="0">
                <a:latin typeface="Consolas" panose="020B0609020204030204" pitchFamily="49" charset="0"/>
                <a:cs typeface="Consolas" panose="020B0609020204030204" pitchFamily="49" charset="0"/>
              </a:rPr>
              <a:t>("/path/to/README.md")</a:t>
            </a:r>
          </a:p>
        </p:txBody>
      </p:sp>
      <p:sp>
        <p:nvSpPr>
          <p:cNvPr id="4" name="TextBox 3"/>
          <p:cNvSpPr txBox="1"/>
          <p:nvPr/>
        </p:nvSpPr>
        <p:spPr>
          <a:xfrm>
            <a:off x="1921268" y="3033883"/>
            <a:ext cx="7582328"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Read a local txt file in Scala</a:t>
            </a:r>
            <a:endParaRPr lang="en-US" sz="1400" dirty="0">
              <a:solidFill>
                <a:schemeClr val="accent1"/>
              </a:solidFill>
              <a:latin typeface="Consolas" panose="020B0609020204030204" pitchFamily="49" charset="0"/>
              <a:cs typeface="Consolas" panose="020B0609020204030204" pitchFamily="49" charset="0"/>
            </a:endParaRPr>
          </a:p>
          <a:p>
            <a:r>
              <a:rPr lang="nn-NO" sz="1400" dirty="0">
                <a:latin typeface="Consolas" panose="020B0609020204030204" pitchFamily="49" charset="0"/>
                <a:cs typeface="Consolas" panose="020B0609020204030204" pitchFamily="49" charset="0"/>
              </a:rPr>
              <a:t>val </a:t>
            </a:r>
            <a:r>
              <a:rPr lang="nn-NO" sz="1400" dirty="0" smtClean="0">
                <a:latin typeface="Consolas" panose="020B0609020204030204" pitchFamily="49" charset="0"/>
                <a:cs typeface="Consolas" panose="020B0609020204030204" pitchFamily="49" charset="0"/>
              </a:rPr>
              <a:t>linesRDD </a:t>
            </a:r>
            <a:r>
              <a:rPr lang="nn-NO" sz="1400" dirty="0">
                <a:latin typeface="Consolas" panose="020B0609020204030204" pitchFamily="49" charset="0"/>
                <a:cs typeface="Consolas" panose="020B0609020204030204" pitchFamily="49" charset="0"/>
              </a:rPr>
              <a:t>= sc.textFile("/path/to/README.md")</a:t>
            </a:r>
            <a:endParaRPr lang="en-US" sz="1400" dirty="0">
              <a:latin typeface="Consolas" panose="020B0609020204030204" pitchFamily="49" charset="0"/>
              <a:cs typeface="Consolas" panose="020B0609020204030204" pitchFamily="49" charset="0"/>
            </a:endParaRPr>
          </a:p>
        </p:txBody>
      </p:sp>
      <p:sp>
        <p:nvSpPr>
          <p:cNvPr id="5" name="TextBox 4"/>
          <p:cNvSpPr txBox="1"/>
          <p:nvPr/>
        </p:nvSpPr>
        <p:spPr>
          <a:xfrm>
            <a:off x="1921268" y="5305686"/>
            <a:ext cx="9424065" cy="523220"/>
          </a:xfrm>
          <a:prstGeom prst="rect">
            <a:avLst/>
          </a:prstGeom>
          <a:noFill/>
        </p:spPr>
        <p:txBody>
          <a:bodyPr wrap="square" rtlCol="0">
            <a:spAutoFit/>
          </a:bodyPr>
          <a:lstStyle/>
          <a:p>
            <a:r>
              <a:rPr lang="en-US" sz="1400" dirty="0">
                <a:solidFill>
                  <a:schemeClr val="accent1"/>
                </a:solidFill>
                <a:latin typeface="Consolas" panose="020B0609020204030204" pitchFamily="49" charset="0"/>
                <a:cs typeface="Consolas" panose="020B0609020204030204" pitchFamily="49" charset="0"/>
              </a:rPr>
              <a:t>// </a:t>
            </a:r>
            <a:r>
              <a:rPr lang="en-US" sz="1400" dirty="0" smtClean="0">
                <a:solidFill>
                  <a:schemeClr val="accent1"/>
                </a:solidFill>
                <a:latin typeface="Consolas" panose="020B0609020204030204" pitchFamily="49" charset="0"/>
                <a:cs typeface="Consolas" panose="020B0609020204030204" pitchFamily="49" charset="0"/>
              </a:rPr>
              <a:t>Read a local txt file in Java</a:t>
            </a:r>
            <a:endParaRPr lang="en-US" sz="1400" dirty="0">
              <a:solidFill>
                <a:schemeClr val="accent1"/>
              </a:solidFill>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JavaRDD</a:t>
            </a:r>
            <a:r>
              <a:rPr lang="en-US" sz="1400" dirty="0">
                <a:latin typeface="Consolas" panose="020B0609020204030204" pitchFamily="49" charset="0"/>
                <a:cs typeface="Consolas" panose="020B0609020204030204" pitchFamily="49" charset="0"/>
              </a:rPr>
              <a:t>&lt;String&gt; lines = </a:t>
            </a:r>
            <a:r>
              <a:rPr lang="en-US" sz="1400" dirty="0" err="1">
                <a:latin typeface="Consolas" panose="020B0609020204030204" pitchFamily="49" charset="0"/>
                <a:cs typeface="Consolas" panose="020B0609020204030204" pitchFamily="49" charset="0"/>
              </a:rPr>
              <a:t>sc.textFile</a:t>
            </a:r>
            <a:r>
              <a:rPr lang="en-US" sz="1400" dirty="0">
                <a:latin typeface="Consolas" panose="020B0609020204030204" pitchFamily="49" charset="0"/>
                <a:cs typeface="Consolas" panose="020B0609020204030204" pitchFamily="49" charset="0"/>
              </a:rPr>
              <a:t>("/path/to/README.md");</a:t>
            </a:r>
          </a:p>
        </p:txBody>
      </p:sp>
      <p:cxnSp>
        <p:nvCxnSpPr>
          <p:cNvPr id="6" name="Straight Connector 5"/>
          <p:cNvCxnSpPr/>
          <p:nvPr/>
        </p:nvCxnSpPr>
        <p:spPr>
          <a:xfrm>
            <a:off x="1993187"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a:off x="1993187"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8780446" y="1119379"/>
            <a:ext cx="3287729" cy="923330"/>
          </a:xfrm>
          <a:prstGeom prst="rect">
            <a:avLst/>
          </a:prstGeom>
          <a:noFill/>
        </p:spPr>
        <p:txBody>
          <a:bodyPr wrap="square" rtlCol="0">
            <a:spAutoFit/>
          </a:bodyPr>
          <a:lstStyle/>
          <a:p>
            <a:pPr marL="285750" indent="-285750">
              <a:buFontTx/>
              <a:buChar char="-"/>
            </a:pPr>
            <a:r>
              <a:rPr lang="en-US" dirty="0" smtClean="0"/>
              <a:t>There are other methods to read data from HDFS, C*, S3, </a:t>
            </a:r>
            <a:r>
              <a:rPr lang="en-US" dirty="0" err="1" smtClean="0"/>
              <a:t>HBase</a:t>
            </a:r>
            <a:r>
              <a:rPr lang="en-US" dirty="0" smtClean="0"/>
              <a:t>, etc.</a:t>
            </a:r>
            <a:endParaRPr lang="en-US" dirty="0">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09625" y="2908351"/>
            <a:ext cx="440413" cy="64875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71533" y="837264"/>
            <a:ext cx="564230" cy="56423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59156" y="5236279"/>
            <a:ext cx="695657" cy="695657"/>
          </a:xfrm>
          <a:prstGeom prst="rect">
            <a:avLst/>
          </a:prstGeom>
        </p:spPr>
      </p:pic>
    </p:spTree>
    <p:extLst>
      <p:ext uri="{BB962C8B-B14F-4D97-AF65-F5344CB8AC3E}">
        <p14:creationId xmlns:p14="http://schemas.microsoft.com/office/powerpoint/2010/main" xmlns="" val="3006697856"/>
      </p:ext>
    </p:extLst>
  </p:cSld>
  <p:clrMapOvr>
    <a:masterClrMapping/>
  </p:clrMapOvr>
  <p:transition spd="med">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2635623" y="1604167"/>
            <a:ext cx="6970956" cy="175221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 name="Straight Connector 2"/>
          <p:cNvCxnSpPr/>
          <p:nvPr/>
        </p:nvCxnSpPr>
        <p:spPr>
          <a:xfrm>
            <a:off x="4327342" y="1622274"/>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1613219"/>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1613219"/>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29445" y="1971836"/>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Error, ts, msg1 </a:t>
            </a:r>
          </a:p>
        </p:txBody>
      </p:sp>
      <p:sp>
        <p:nvSpPr>
          <p:cNvPr id="7" name="TextBox 6"/>
          <p:cNvSpPr txBox="1"/>
          <p:nvPr/>
        </p:nvSpPr>
        <p:spPr>
          <a:xfrm>
            <a:off x="4454951" y="1971836"/>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Info, ts, msg8</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Info, ts, msg8 </a:t>
            </a:r>
          </a:p>
        </p:txBody>
      </p:sp>
      <p:sp>
        <p:nvSpPr>
          <p:cNvPr id="8" name="TextBox 7"/>
          <p:cNvSpPr txBox="1"/>
          <p:nvPr/>
        </p:nvSpPr>
        <p:spPr>
          <a:xfrm>
            <a:off x="6172860" y="1971836"/>
            <a:ext cx="1492498"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msg3</a:t>
            </a:r>
          </a:p>
          <a:p>
            <a:r>
              <a:rPr lang="en-US" sz="1600" dirty="0" smtClean="0">
                <a:latin typeface="Candara" panose="020E0502030303020204" pitchFamily="34" charset="0"/>
                <a:cs typeface="Consolas" panose="020B0609020204030204" pitchFamily="49" charset="0"/>
              </a:rPr>
              <a:t>Info, ts, msg5</a:t>
            </a:r>
          </a:p>
          <a:p>
            <a:r>
              <a:rPr lang="en-US" sz="1600" dirty="0" smtClean="0">
                <a:latin typeface="Candara" panose="020E0502030303020204" pitchFamily="34" charset="0"/>
                <a:cs typeface="Consolas" panose="020B0609020204030204" pitchFamily="49" charset="0"/>
              </a:rPr>
              <a:t>Info, ts, msg5 </a:t>
            </a:r>
            <a:endParaRPr lang="en-US" sz="1600" dirty="0">
              <a:latin typeface="Candara" panose="020E0502030303020204" pitchFamily="34" charset="0"/>
              <a:cs typeface="Consolas" panose="020B0609020204030204" pitchFamily="49" charset="0"/>
            </a:endParaRPr>
          </a:p>
        </p:txBody>
      </p:sp>
      <p:sp>
        <p:nvSpPr>
          <p:cNvPr id="9" name="TextBox 8"/>
          <p:cNvSpPr txBox="1"/>
          <p:nvPr/>
        </p:nvSpPr>
        <p:spPr>
          <a:xfrm>
            <a:off x="8019369" y="2018002"/>
            <a:ext cx="1890587"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msg4</a:t>
            </a:r>
          </a:p>
          <a:p>
            <a:r>
              <a:rPr lang="en-US" sz="1600" dirty="0" smtClean="0">
                <a:latin typeface="Candara" panose="020E0502030303020204" pitchFamily="34" charset="0"/>
                <a:cs typeface="Consolas" panose="020B0609020204030204" pitchFamily="49" charset="0"/>
              </a:rPr>
              <a:t>Warn, ts, msg9</a:t>
            </a:r>
          </a:p>
          <a:p>
            <a:r>
              <a:rPr lang="en-US" sz="1600" dirty="0" smtClean="0">
                <a:latin typeface="Candara" panose="020E0502030303020204" pitchFamily="34" charset="0"/>
                <a:cs typeface="Consolas" panose="020B0609020204030204" pitchFamily="49" charset="0"/>
              </a:rPr>
              <a:t>Error, ts, msg1 </a:t>
            </a:r>
            <a:endParaRPr lang="en-US" sz="1600" dirty="0">
              <a:latin typeface="Candara" panose="020E0502030303020204" pitchFamily="34" charset="0"/>
              <a:cs typeface="Consolas" panose="020B0609020204030204" pitchFamily="49" charset="0"/>
            </a:endParaRPr>
          </a:p>
        </p:txBody>
      </p:sp>
      <p:sp>
        <p:nvSpPr>
          <p:cNvPr id="10" name="TextBox 9"/>
          <p:cNvSpPr txBox="1"/>
          <p:nvPr/>
        </p:nvSpPr>
        <p:spPr>
          <a:xfrm>
            <a:off x="9667125" y="2664333"/>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050912" y="3593426"/>
            <a:ext cx="419556" cy="58737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28650" y="484783"/>
            <a:ext cx="1618615" cy="505817"/>
          </a:xfrm>
          <a:prstGeom prst="rect">
            <a:avLst/>
          </a:prstGeom>
        </p:spPr>
      </p:pic>
      <p:cxnSp>
        <p:nvCxnSpPr>
          <p:cNvPr id="13" name="Straight Arrow Connector 12"/>
          <p:cNvCxnSpPr/>
          <p:nvPr/>
        </p:nvCxnSpPr>
        <p:spPr>
          <a:xfrm flipH="1">
            <a:off x="3454743" y="1147722"/>
            <a:ext cx="1745" cy="43777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182205" y="1144693"/>
            <a:ext cx="1745" cy="43777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19109" y="1156911"/>
            <a:ext cx="1745" cy="43777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665253" y="1143461"/>
            <a:ext cx="1745" cy="43777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stretch>
            <a:fillRect/>
          </a:stretch>
        </p:blipFill>
        <p:spPr>
          <a:xfrm>
            <a:off x="8456753" y="664128"/>
            <a:ext cx="451215" cy="514385"/>
          </a:xfrm>
          <a:prstGeom prst="rect">
            <a:avLst/>
          </a:prstGeom>
        </p:spPr>
      </p:pic>
      <p:pic>
        <p:nvPicPr>
          <p:cNvPr id="18" name="Picture 17"/>
          <p:cNvPicPr>
            <a:picLocks noChangeAspect="1"/>
          </p:cNvPicPr>
          <p:nvPr/>
        </p:nvPicPr>
        <p:blipFill>
          <a:blip r:embed="rId6"/>
          <a:stretch>
            <a:fillRect/>
          </a:stretch>
        </p:blipFill>
        <p:spPr>
          <a:xfrm>
            <a:off x="6715279" y="660659"/>
            <a:ext cx="451215" cy="514385"/>
          </a:xfrm>
          <a:prstGeom prst="rect">
            <a:avLst/>
          </a:prstGeom>
        </p:spPr>
      </p:pic>
      <p:pic>
        <p:nvPicPr>
          <p:cNvPr id="19" name="Picture 18"/>
          <p:cNvPicPr>
            <a:picLocks noChangeAspect="1"/>
          </p:cNvPicPr>
          <p:nvPr/>
        </p:nvPicPr>
        <p:blipFill>
          <a:blip r:embed="rId6"/>
          <a:stretch>
            <a:fillRect/>
          </a:stretch>
        </p:blipFill>
        <p:spPr>
          <a:xfrm>
            <a:off x="4973805" y="632084"/>
            <a:ext cx="451215" cy="514385"/>
          </a:xfrm>
          <a:prstGeom prst="rect">
            <a:avLst/>
          </a:prstGeom>
        </p:spPr>
      </p:pic>
      <p:pic>
        <p:nvPicPr>
          <p:cNvPr id="20" name="Picture 19"/>
          <p:cNvPicPr>
            <a:picLocks noChangeAspect="1"/>
          </p:cNvPicPr>
          <p:nvPr/>
        </p:nvPicPr>
        <p:blipFill>
          <a:blip r:embed="rId6"/>
          <a:stretch>
            <a:fillRect/>
          </a:stretch>
        </p:blipFill>
        <p:spPr>
          <a:xfrm>
            <a:off x="3248299" y="648755"/>
            <a:ext cx="451215" cy="514385"/>
          </a:xfrm>
          <a:prstGeom prst="rect">
            <a:avLst/>
          </a:prstGeom>
        </p:spPr>
      </p:pic>
      <p:cxnSp>
        <p:nvCxnSpPr>
          <p:cNvPr id="21" name="Straight Arrow Connector 20"/>
          <p:cNvCxnSpPr/>
          <p:nvPr/>
        </p:nvCxnSpPr>
        <p:spPr>
          <a:xfrm flipH="1">
            <a:off x="5966108" y="3378438"/>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635623" y="4428536"/>
            <a:ext cx="6970956" cy="175221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3" name="Straight Connector 22"/>
          <p:cNvCxnSpPr/>
          <p:nvPr/>
        </p:nvCxnSpPr>
        <p:spPr>
          <a:xfrm>
            <a:off x="4327342" y="4446643"/>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966107" y="4437588"/>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816616" y="4437588"/>
            <a:ext cx="0" cy="1743166"/>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29445" y="4796205"/>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a:t>
            </a:r>
            <a:r>
              <a:rPr lang="en-US" sz="1600" dirty="0">
                <a:latin typeface="Candara" panose="020E0502030303020204" pitchFamily="34" charset="0"/>
                <a:cs typeface="Consolas" panose="020B0609020204030204" pitchFamily="49" charset="0"/>
              </a:rPr>
              <a:t>, ts, msg1 </a:t>
            </a:r>
          </a:p>
        </p:txBody>
      </p:sp>
      <p:sp>
        <p:nvSpPr>
          <p:cNvPr id="27" name="TextBox 26"/>
          <p:cNvSpPr txBox="1"/>
          <p:nvPr/>
        </p:nvSpPr>
        <p:spPr>
          <a:xfrm>
            <a:off x="6172860" y="4796205"/>
            <a:ext cx="1492498" cy="338554"/>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msg3</a:t>
            </a:r>
          </a:p>
        </p:txBody>
      </p:sp>
      <p:sp>
        <p:nvSpPr>
          <p:cNvPr id="28" name="TextBox 27"/>
          <p:cNvSpPr txBox="1"/>
          <p:nvPr/>
        </p:nvSpPr>
        <p:spPr>
          <a:xfrm>
            <a:off x="8019369" y="4824953"/>
            <a:ext cx="1890587"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msg4</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 ts, msg1 </a:t>
            </a:r>
            <a:endParaRPr lang="en-US" sz="1600" dirty="0">
              <a:latin typeface="Candara" panose="020E0502030303020204" pitchFamily="34" charset="0"/>
              <a:cs typeface="Consolas" panose="020B0609020204030204" pitchFamily="49" charset="0"/>
            </a:endParaRPr>
          </a:p>
        </p:txBody>
      </p:sp>
      <p:sp>
        <p:nvSpPr>
          <p:cNvPr id="29" name="TextBox 28"/>
          <p:cNvSpPr txBox="1"/>
          <p:nvPr/>
        </p:nvSpPr>
        <p:spPr>
          <a:xfrm>
            <a:off x="9667125" y="5742395"/>
            <a:ext cx="1462894" cy="369332"/>
          </a:xfrm>
          <a:prstGeom prst="rect">
            <a:avLst/>
          </a:prstGeom>
          <a:noFill/>
        </p:spPr>
        <p:txBody>
          <a:bodyPr wrap="square" rtlCol="0">
            <a:spAutoFit/>
          </a:bodyPr>
          <a:lstStyle/>
          <a:p>
            <a:r>
              <a:rPr lang="en-US" dirty="0" err="1"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sp>
        <p:nvSpPr>
          <p:cNvPr id="30" name="TextBox 29"/>
          <p:cNvSpPr txBox="1"/>
          <p:nvPr/>
        </p:nvSpPr>
        <p:spPr>
          <a:xfrm>
            <a:off x="4778062" y="3612762"/>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31" name="Picture 30"/>
          <p:cNvPicPr>
            <a:picLocks noChangeAspect="1"/>
          </p:cNvPicPr>
          <p:nvPr/>
        </p:nvPicPr>
        <p:blipFill>
          <a:blip r:embed="rId7"/>
          <a:stretch>
            <a:fillRect/>
          </a:stretch>
        </p:blipFill>
        <p:spPr>
          <a:xfrm>
            <a:off x="5419154" y="3659353"/>
            <a:ext cx="245404" cy="245404"/>
          </a:xfrm>
          <a:prstGeom prst="rect">
            <a:avLst/>
          </a:prstGeom>
        </p:spPr>
      </p:pic>
      <p:cxnSp>
        <p:nvCxnSpPr>
          <p:cNvPr id="32" name="Straight Arrow Connector 31"/>
          <p:cNvCxnSpPr/>
          <p:nvPr/>
        </p:nvCxnSpPr>
        <p:spPr>
          <a:xfrm flipH="1">
            <a:off x="5966106" y="6251445"/>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843281" y="2937639"/>
            <a:ext cx="1613806" cy="307777"/>
          </a:xfrm>
          <a:prstGeom prst="rect">
            <a:avLst/>
          </a:prstGeom>
          <a:noFill/>
        </p:spPr>
        <p:txBody>
          <a:bodyPr wrap="square" rtlCol="0">
            <a:spAutoFit/>
          </a:bodyPr>
          <a:lstStyle/>
          <a:p>
            <a:r>
              <a:rPr lang="en-US" sz="1400" dirty="0" smtClean="0">
                <a:solidFill>
                  <a:schemeClr val="tx1">
                    <a:lumMod val="95000"/>
                  </a:schemeClr>
                </a:solidFill>
                <a:latin typeface="Candara" panose="020E0502030303020204" pitchFamily="34" charset="0"/>
              </a:rPr>
              <a:t>(input/base RDD)</a:t>
            </a:r>
            <a:endParaRPr lang="en-US" sz="1400" dirty="0">
              <a:solidFill>
                <a:schemeClr val="tx1">
                  <a:lumMod val="95000"/>
                </a:schemeClr>
              </a:solidFill>
              <a:latin typeface="Candara" panose="020E0502030303020204" pitchFamily="34" charset="0"/>
            </a:endParaRPr>
          </a:p>
        </p:txBody>
      </p:sp>
    </p:spTree>
    <p:extLst>
      <p:ext uri="{BB962C8B-B14F-4D97-AF65-F5344CB8AC3E}">
        <p14:creationId xmlns:p14="http://schemas.microsoft.com/office/powerpoint/2010/main" xmlns="" val="21407315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p:bldP spid="28" grpId="0"/>
      <p:bldP spid="29" grpId="0"/>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Rectangle 1"/>
          <p:cNvSpPr/>
          <p:nvPr/>
        </p:nvSpPr>
        <p:spPr>
          <a:xfrm>
            <a:off x="2635623" y="561930"/>
            <a:ext cx="6970956" cy="1313859"/>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 name="Straight Connector 2"/>
          <p:cNvCxnSpPr/>
          <p:nvPr/>
        </p:nvCxnSpPr>
        <p:spPr>
          <a:xfrm>
            <a:off x="4327342" y="580037"/>
            <a:ext cx="0" cy="1295752"/>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570982"/>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570982"/>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67125" y="1506457"/>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cxnSp>
        <p:nvCxnSpPr>
          <p:cNvPr id="7" name="Straight Arrow Connector 6"/>
          <p:cNvCxnSpPr/>
          <p:nvPr/>
        </p:nvCxnSpPr>
        <p:spPr>
          <a:xfrm flipH="1">
            <a:off x="5966107" y="0"/>
            <a:ext cx="1" cy="497698"/>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039929" y="2083450"/>
            <a:ext cx="419556" cy="587379"/>
          </a:xfrm>
          <a:prstGeom prst="rect">
            <a:avLst/>
          </a:prstGeom>
        </p:spPr>
      </p:pic>
      <p:cxnSp>
        <p:nvCxnSpPr>
          <p:cNvPr id="9" name="Straight Arrow Connector 8"/>
          <p:cNvCxnSpPr/>
          <p:nvPr/>
        </p:nvCxnSpPr>
        <p:spPr>
          <a:xfrm flipH="1">
            <a:off x="5955125" y="1868462"/>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8550" y="2105713"/>
            <a:ext cx="1508429"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.coalesce( 2 )</a:t>
            </a:r>
            <a:endParaRPr lang="en-US" sz="1600" dirty="0">
              <a:solidFill>
                <a:srgbClr val="FE5224"/>
              </a:solidFill>
              <a:latin typeface="Candara" panose="020E0502030303020204" pitchFamily="34" charset="0"/>
            </a:endParaRPr>
          </a:p>
        </p:txBody>
      </p:sp>
      <p:sp>
        <p:nvSpPr>
          <p:cNvPr id="11" name="Rectangle 10"/>
          <p:cNvSpPr/>
          <p:nvPr/>
        </p:nvSpPr>
        <p:spPr>
          <a:xfrm>
            <a:off x="4267651" y="2772360"/>
            <a:ext cx="3330484" cy="1288004"/>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2" name="Straight Connector 11"/>
          <p:cNvCxnSpPr/>
          <p:nvPr/>
        </p:nvCxnSpPr>
        <p:spPr>
          <a:xfrm flipH="1">
            <a:off x="5955124" y="2790467"/>
            <a:ext cx="4246"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61473" y="2991980"/>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msg3</a:t>
            </a:r>
            <a:endParaRPr lang="en-US" sz="1600" dirty="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 ts, msg1 </a:t>
            </a:r>
          </a:p>
        </p:txBody>
      </p:sp>
      <p:sp>
        <p:nvSpPr>
          <p:cNvPr id="14" name="TextBox 13"/>
          <p:cNvSpPr txBox="1"/>
          <p:nvPr/>
        </p:nvSpPr>
        <p:spPr>
          <a:xfrm>
            <a:off x="6086979" y="2991980"/>
            <a:ext cx="1488925"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msg4</a:t>
            </a:r>
            <a:endParaRPr lang="en-US" sz="1600" dirty="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15" name="TextBox 14"/>
          <p:cNvSpPr txBox="1"/>
          <p:nvPr/>
        </p:nvSpPr>
        <p:spPr>
          <a:xfrm>
            <a:off x="7725744" y="3726262"/>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sp>
        <p:nvSpPr>
          <p:cNvPr id="16" name="TextBox 15"/>
          <p:cNvSpPr txBox="1"/>
          <p:nvPr/>
        </p:nvSpPr>
        <p:spPr>
          <a:xfrm>
            <a:off x="2754873" y="770562"/>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a:t>
            </a:r>
            <a:r>
              <a:rPr lang="en-US" sz="1600" dirty="0">
                <a:latin typeface="Candara" panose="020E0502030303020204" pitchFamily="34" charset="0"/>
                <a:cs typeface="Consolas" panose="020B0609020204030204" pitchFamily="49" charset="0"/>
              </a:rPr>
              <a:t>, ts, msg1 </a:t>
            </a:r>
          </a:p>
        </p:txBody>
      </p:sp>
      <p:sp>
        <p:nvSpPr>
          <p:cNvPr id="17" name="TextBox 16"/>
          <p:cNvSpPr txBox="1"/>
          <p:nvPr/>
        </p:nvSpPr>
        <p:spPr>
          <a:xfrm>
            <a:off x="6198288" y="770562"/>
            <a:ext cx="1492498" cy="338554"/>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msg3</a:t>
            </a:r>
          </a:p>
        </p:txBody>
      </p:sp>
      <p:sp>
        <p:nvSpPr>
          <p:cNvPr id="18" name="TextBox 17"/>
          <p:cNvSpPr txBox="1"/>
          <p:nvPr/>
        </p:nvSpPr>
        <p:spPr>
          <a:xfrm>
            <a:off x="8044797" y="790601"/>
            <a:ext cx="1890587"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ts, msg4</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 ts, msg1 </a:t>
            </a:r>
            <a:endParaRPr lang="en-US" sz="1600" dirty="0">
              <a:latin typeface="Candara" panose="020E0502030303020204" pitchFamily="34" charset="0"/>
              <a:cs typeface="Consolas" panose="020B0609020204030204" pitchFamily="49" charset="0"/>
            </a:endParaRPr>
          </a:p>
        </p:txBody>
      </p:sp>
      <p:cxnSp>
        <p:nvCxnSpPr>
          <p:cNvPr id="19" name="Straight Arrow Connector 18"/>
          <p:cNvCxnSpPr/>
          <p:nvPr/>
        </p:nvCxnSpPr>
        <p:spPr>
          <a:xfrm flipH="1">
            <a:off x="5948795" y="4095594"/>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057331" y="4279984"/>
            <a:ext cx="402154" cy="402154"/>
          </a:xfrm>
          <a:prstGeom prst="rect">
            <a:avLst/>
          </a:prstGeom>
        </p:spPr>
      </p:pic>
      <p:sp>
        <p:nvSpPr>
          <p:cNvPr id="21" name="TextBox 20"/>
          <p:cNvSpPr txBox="1"/>
          <p:nvPr/>
        </p:nvSpPr>
        <p:spPr>
          <a:xfrm>
            <a:off x="4704139" y="4311784"/>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22" name="Picture 21"/>
          <p:cNvPicPr>
            <a:picLocks noChangeAspect="1"/>
          </p:cNvPicPr>
          <p:nvPr/>
        </p:nvPicPr>
        <p:blipFill>
          <a:blip r:embed="rId6"/>
          <a:stretch>
            <a:fillRect/>
          </a:stretch>
        </p:blipFill>
        <p:spPr>
          <a:xfrm>
            <a:off x="4871722" y="5160070"/>
            <a:ext cx="2241373" cy="1443929"/>
          </a:xfrm>
          <a:prstGeom prst="rect">
            <a:avLst/>
          </a:prstGeom>
        </p:spPr>
      </p:pic>
      <p:sp>
        <p:nvSpPr>
          <p:cNvPr id="23" name="TextBox 22"/>
          <p:cNvSpPr txBox="1"/>
          <p:nvPr/>
        </p:nvSpPr>
        <p:spPr>
          <a:xfrm>
            <a:off x="6783175" y="6213841"/>
            <a:ext cx="1454504" cy="369332"/>
          </a:xfrm>
          <a:prstGeom prst="rect">
            <a:avLst/>
          </a:prstGeom>
          <a:noFill/>
        </p:spPr>
        <p:txBody>
          <a:bodyPr wrap="square" rtlCol="0">
            <a:spAutoFit/>
          </a:bodyPr>
          <a:lstStyle/>
          <a:p>
            <a:pPr algn="ctr"/>
            <a:r>
              <a:rPr lang="en-US" dirty="0" smtClean="0"/>
              <a:t>Driver</a:t>
            </a:r>
          </a:p>
        </p:txBody>
      </p:sp>
    </p:spTree>
    <p:extLst>
      <p:ext uri="{BB962C8B-B14F-4D97-AF65-F5344CB8AC3E}">
        <p14:creationId xmlns:p14="http://schemas.microsoft.com/office/powerpoint/2010/main" xmlns="" val="23395204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P spid="14" grpId="0"/>
      <p:bldP spid="15" grpId="0"/>
      <p:bldP spid="21" grpId="0"/>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Arrow Connector 1"/>
          <p:cNvCxnSpPr/>
          <p:nvPr/>
        </p:nvCxnSpPr>
        <p:spPr>
          <a:xfrm flipH="1">
            <a:off x="5948795" y="4095594"/>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057331" y="4279984"/>
            <a:ext cx="402154" cy="402154"/>
          </a:xfrm>
          <a:prstGeom prst="rect">
            <a:avLst/>
          </a:prstGeom>
        </p:spPr>
      </p:pic>
      <p:sp>
        <p:nvSpPr>
          <p:cNvPr id="4" name="TextBox 3"/>
          <p:cNvSpPr txBox="1"/>
          <p:nvPr/>
        </p:nvSpPr>
        <p:spPr>
          <a:xfrm>
            <a:off x="4704139" y="4311784"/>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sp>
        <p:nvSpPr>
          <p:cNvPr id="7" name="Explosion 1 6"/>
          <p:cNvSpPr/>
          <p:nvPr/>
        </p:nvSpPr>
        <p:spPr>
          <a:xfrm>
            <a:off x="3805918" y="509556"/>
            <a:ext cx="4285753" cy="3586038"/>
          </a:xfrm>
          <a:prstGeom prst="irregularSeal1">
            <a:avLst/>
          </a:prstGeom>
          <a:solidFill>
            <a:srgbClr val="FE5224"/>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Execute DAG!</a:t>
            </a:r>
            <a:endParaRPr lang="en-US" sz="2400" dirty="0"/>
          </a:p>
        </p:txBody>
      </p:sp>
      <p:pic>
        <p:nvPicPr>
          <p:cNvPr id="8" name="Picture 7"/>
          <p:cNvPicPr>
            <a:picLocks noChangeAspect="1"/>
          </p:cNvPicPr>
          <p:nvPr/>
        </p:nvPicPr>
        <p:blipFill>
          <a:blip r:embed="rId5"/>
          <a:stretch>
            <a:fillRect/>
          </a:stretch>
        </p:blipFill>
        <p:spPr>
          <a:xfrm>
            <a:off x="4871722" y="5160070"/>
            <a:ext cx="2241373" cy="1443929"/>
          </a:xfrm>
          <a:prstGeom prst="rect">
            <a:avLst/>
          </a:prstGeom>
        </p:spPr>
      </p:pic>
      <p:sp>
        <p:nvSpPr>
          <p:cNvPr id="9" name="TextBox 8"/>
          <p:cNvSpPr txBox="1"/>
          <p:nvPr/>
        </p:nvSpPr>
        <p:spPr>
          <a:xfrm>
            <a:off x="6783175" y="6213841"/>
            <a:ext cx="1454504" cy="369332"/>
          </a:xfrm>
          <a:prstGeom prst="rect">
            <a:avLst/>
          </a:prstGeom>
          <a:noFill/>
        </p:spPr>
        <p:txBody>
          <a:bodyPr wrap="square" rtlCol="0">
            <a:spAutoFit/>
          </a:bodyPr>
          <a:lstStyle/>
          <a:p>
            <a:pPr algn="ctr"/>
            <a:r>
              <a:rPr lang="en-US" dirty="0" smtClean="0"/>
              <a:t>Driver</a:t>
            </a:r>
          </a:p>
        </p:txBody>
      </p:sp>
    </p:spTree>
    <p:extLst>
      <p:ext uri="{BB962C8B-B14F-4D97-AF65-F5344CB8AC3E}">
        <p14:creationId xmlns:p14="http://schemas.microsoft.com/office/powerpoint/2010/main" xmlns="" val="382527032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10" name="Straight Arrow Connector 9"/>
          <p:cNvCxnSpPr/>
          <p:nvPr/>
        </p:nvCxnSpPr>
        <p:spPr>
          <a:xfrm flipH="1">
            <a:off x="5956746" y="4778422"/>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065282" y="4962812"/>
            <a:ext cx="402154" cy="402154"/>
          </a:xfrm>
          <a:prstGeom prst="rect">
            <a:avLst/>
          </a:prstGeom>
        </p:spPr>
      </p:pic>
      <p:sp>
        <p:nvSpPr>
          <p:cNvPr id="12" name="TextBox 11"/>
          <p:cNvSpPr txBox="1"/>
          <p:nvPr/>
        </p:nvSpPr>
        <p:spPr>
          <a:xfrm>
            <a:off x="4712090" y="4994612"/>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13" name="Picture 12"/>
          <p:cNvPicPr>
            <a:picLocks noChangeAspect="1"/>
          </p:cNvPicPr>
          <p:nvPr/>
        </p:nvPicPr>
        <p:blipFill>
          <a:blip r:embed="rId5"/>
          <a:stretch>
            <a:fillRect/>
          </a:stretch>
        </p:blipFill>
        <p:spPr>
          <a:xfrm>
            <a:off x="5227104" y="5591479"/>
            <a:ext cx="1443381" cy="929850"/>
          </a:xfrm>
          <a:prstGeom prst="rect">
            <a:avLst/>
          </a:prstGeom>
        </p:spPr>
      </p:pic>
      <p:sp>
        <p:nvSpPr>
          <p:cNvPr id="14" name="TextBox 13"/>
          <p:cNvSpPr txBox="1"/>
          <p:nvPr/>
        </p:nvSpPr>
        <p:spPr>
          <a:xfrm>
            <a:off x="5238855" y="6151997"/>
            <a:ext cx="1454504" cy="369332"/>
          </a:xfrm>
          <a:prstGeom prst="rect">
            <a:avLst/>
          </a:prstGeom>
          <a:noFill/>
        </p:spPr>
        <p:txBody>
          <a:bodyPr wrap="square" rtlCol="0">
            <a:spAutoFit/>
          </a:bodyPr>
          <a:lstStyle/>
          <a:p>
            <a:pPr algn="ctr"/>
            <a:r>
              <a:rPr lang="en-US" dirty="0" smtClean="0"/>
              <a:t>Driver</a:t>
            </a:r>
          </a:p>
        </p:txBody>
      </p:sp>
      <p:cxnSp>
        <p:nvCxnSpPr>
          <p:cNvPr id="15" name="Straight Arrow Connector 14"/>
          <p:cNvCxnSpPr/>
          <p:nvPr/>
        </p:nvCxnSpPr>
        <p:spPr>
          <a:xfrm flipH="1">
            <a:off x="4780819" y="485296"/>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a:stretch>
            <a:fillRect/>
          </a:stretch>
        </p:blipFill>
        <p:spPr>
          <a:xfrm>
            <a:off x="4639779" y="163725"/>
            <a:ext cx="282080" cy="321571"/>
          </a:xfrm>
          <a:prstGeom prst="rect">
            <a:avLst/>
          </a:prstGeom>
        </p:spPr>
      </p:pic>
      <p:cxnSp>
        <p:nvCxnSpPr>
          <p:cNvPr id="17" name="Straight Arrow Connector 16"/>
          <p:cNvCxnSpPr/>
          <p:nvPr/>
        </p:nvCxnSpPr>
        <p:spPr>
          <a:xfrm flipH="1">
            <a:off x="5481859" y="50146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a:stretch>
            <a:fillRect/>
          </a:stretch>
        </p:blipFill>
        <p:spPr>
          <a:xfrm>
            <a:off x="5340819" y="179894"/>
            <a:ext cx="282080" cy="321571"/>
          </a:xfrm>
          <a:prstGeom prst="rect">
            <a:avLst/>
          </a:prstGeom>
        </p:spPr>
      </p:pic>
      <p:cxnSp>
        <p:nvCxnSpPr>
          <p:cNvPr id="19" name="Straight Arrow Connector 18"/>
          <p:cNvCxnSpPr/>
          <p:nvPr/>
        </p:nvCxnSpPr>
        <p:spPr>
          <a:xfrm flipH="1">
            <a:off x="6206276" y="52558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6065236" y="204014"/>
            <a:ext cx="282080" cy="321571"/>
          </a:xfrm>
          <a:prstGeom prst="rect">
            <a:avLst/>
          </a:prstGeom>
        </p:spPr>
      </p:pic>
      <p:cxnSp>
        <p:nvCxnSpPr>
          <p:cNvPr id="21" name="Straight Arrow Connector 20"/>
          <p:cNvCxnSpPr/>
          <p:nvPr/>
        </p:nvCxnSpPr>
        <p:spPr>
          <a:xfrm flipH="1">
            <a:off x="6958934" y="541754"/>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stretch>
            <a:fillRect/>
          </a:stretch>
        </p:blipFill>
        <p:spPr>
          <a:xfrm>
            <a:off x="6817894" y="220183"/>
            <a:ext cx="282080" cy="321571"/>
          </a:xfrm>
          <a:prstGeom prst="rect">
            <a:avLst/>
          </a:prstGeom>
        </p:spPr>
      </p:pic>
      <p:sp>
        <p:nvSpPr>
          <p:cNvPr id="23" name="Rectangle 22"/>
          <p:cNvSpPr/>
          <p:nvPr/>
        </p:nvSpPr>
        <p:spPr>
          <a:xfrm>
            <a:off x="4397591" y="995029"/>
            <a:ext cx="2975191" cy="955091"/>
          </a:xfrm>
          <a:prstGeom prst="rect">
            <a:avLst/>
          </a:prstGeom>
          <a:solidFill>
            <a:schemeClr val="accent6">
              <a:lumMod val="75000"/>
            </a:schemeClr>
          </a:solidFill>
          <a:ln>
            <a:solidFill>
              <a:schemeClr val="tx2">
                <a:lumMod val="90000"/>
              </a:schemeClr>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4" name="Straight Connector 23"/>
          <p:cNvCxnSpPr/>
          <p:nvPr/>
        </p:nvCxnSpPr>
        <p:spPr>
          <a:xfrm>
            <a:off x="5114522" y="1012074"/>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870333" y="995029"/>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05293" y="1012074"/>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410994" y="1641955"/>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Tree>
    <p:extLst>
      <p:ext uri="{BB962C8B-B14F-4D97-AF65-F5344CB8AC3E}">
        <p14:creationId xmlns:p14="http://schemas.microsoft.com/office/powerpoint/2010/main" xmlns="" val="283733697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Arrow Connector 1"/>
          <p:cNvCxnSpPr/>
          <p:nvPr/>
        </p:nvCxnSpPr>
        <p:spPr>
          <a:xfrm flipH="1">
            <a:off x="6301263" y="344192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6189494" y="194428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4781467" y="3447011"/>
            <a:ext cx="758726" cy="42928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596949" y="3447011"/>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780819" y="1903994"/>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481859" y="192016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1998" y="4854506"/>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065282" y="4962812"/>
            <a:ext cx="402154" cy="402154"/>
          </a:xfrm>
          <a:prstGeom prst="rect">
            <a:avLst/>
          </a:prstGeom>
        </p:spPr>
      </p:pic>
      <p:sp>
        <p:nvSpPr>
          <p:cNvPr id="10" name="TextBox 9"/>
          <p:cNvSpPr txBox="1"/>
          <p:nvPr/>
        </p:nvSpPr>
        <p:spPr>
          <a:xfrm>
            <a:off x="4712090" y="4994612"/>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cxnSp>
        <p:nvCxnSpPr>
          <p:cNvPr id="13" name="Straight Arrow Connector 12"/>
          <p:cNvCxnSpPr/>
          <p:nvPr/>
        </p:nvCxnSpPr>
        <p:spPr>
          <a:xfrm flipH="1">
            <a:off x="4780819" y="485296"/>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4639779" y="163725"/>
            <a:ext cx="282080" cy="321571"/>
          </a:xfrm>
          <a:prstGeom prst="rect">
            <a:avLst/>
          </a:prstGeom>
        </p:spPr>
      </p:pic>
      <p:cxnSp>
        <p:nvCxnSpPr>
          <p:cNvPr id="15" name="Straight Arrow Connector 14"/>
          <p:cNvCxnSpPr/>
          <p:nvPr/>
        </p:nvCxnSpPr>
        <p:spPr>
          <a:xfrm flipH="1">
            <a:off x="5481859" y="50146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5340819" y="179894"/>
            <a:ext cx="282080" cy="321571"/>
          </a:xfrm>
          <a:prstGeom prst="rect">
            <a:avLst/>
          </a:prstGeom>
        </p:spPr>
      </p:pic>
      <p:cxnSp>
        <p:nvCxnSpPr>
          <p:cNvPr id="17" name="Straight Arrow Connector 16"/>
          <p:cNvCxnSpPr/>
          <p:nvPr/>
        </p:nvCxnSpPr>
        <p:spPr>
          <a:xfrm flipH="1">
            <a:off x="6206276" y="52558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stretch>
            <a:fillRect/>
          </a:stretch>
        </p:blipFill>
        <p:spPr>
          <a:xfrm>
            <a:off x="6065236" y="204014"/>
            <a:ext cx="282080" cy="321571"/>
          </a:xfrm>
          <a:prstGeom prst="rect">
            <a:avLst/>
          </a:prstGeom>
        </p:spPr>
      </p:pic>
      <p:cxnSp>
        <p:nvCxnSpPr>
          <p:cNvPr id="19" name="Straight Arrow Connector 18"/>
          <p:cNvCxnSpPr/>
          <p:nvPr/>
        </p:nvCxnSpPr>
        <p:spPr>
          <a:xfrm flipH="1">
            <a:off x="6958934" y="541754"/>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stretch>
            <a:fillRect/>
          </a:stretch>
        </p:blipFill>
        <p:spPr>
          <a:xfrm>
            <a:off x="6817894" y="220183"/>
            <a:ext cx="282080" cy="321571"/>
          </a:xfrm>
          <a:prstGeom prst="rect">
            <a:avLst/>
          </a:prstGeom>
        </p:spPr>
      </p:pic>
      <p:sp>
        <p:nvSpPr>
          <p:cNvPr id="21" name="Rectangle 20"/>
          <p:cNvSpPr/>
          <p:nvPr/>
        </p:nvSpPr>
        <p:spPr>
          <a:xfrm>
            <a:off x="4397591" y="995029"/>
            <a:ext cx="2975191"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2" name="Straight Connector 21"/>
          <p:cNvCxnSpPr/>
          <p:nvPr/>
        </p:nvCxnSpPr>
        <p:spPr>
          <a:xfrm>
            <a:off x="5114522" y="1012074"/>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870333" y="995029"/>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605293" y="1012074"/>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10994" y="1641955"/>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26" name="TextBox 25"/>
          <p:cNvSpPr txBox="1"/>
          <p:nvPr/>
        </p:nvSpPr>
        <p:spPr>
          <a:xfrm>
            <a:off x="7410994" y="3045722"/>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cxnSp>
        <p:nvCxnSpPr>
          <p:cNvPr id="27" name="Straight Arrow Connector 26"/>
          <p:cNvCxnSpPr/>
          <p:nvPr/>
        </p:nvCxnSpPr>
        <p:spPr>
          <a:xfrm flipH="1">
            <a:off x="6966308" y="1960452"/>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435803" y="2504993"/>
            <a:ext cx="2975191"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9" name="Straight Connector 28"/>
          <p:cNvCxnSpPr/>
          <p:nvPr/>
        </p:nvCxnSpPr>
        <p:spPr>
          <a:xfrm>
            <a:off x="5152734" y="2522038"/>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08545" y="2504993"/>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43505" y="2522038"/>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148073" y="3884785"/>
            <a:ext cx="1520943"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3" name="Straight Connector 32"/>
          <p:cNvCxnSpPr/>
          <p:nvPr/>
        </p:nvCxnSpPr>
        <p:spPr>
          <a:xfrm>
            <a:off x="5938744" y="3901830"/>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347316" y="3460084"/>
            <a:ext cx="705447" cy="410071"/>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729416" y="4449489"/>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cxnSp>
        <p:nvCxnSpPr>
          <p:cNvPr id="36" name="Straight Connector 35"/>
          <p:cNvCxnSpPr/>
          <p:nvPr/>
        </p:nvCxnSpPr>
        <p:spPr>
          <a:xfrm>
            <a:off x="5264982" y="41500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273691"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278935"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40657"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45901" y="4423826"/>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29851" y="2011287"/>
            <a:ext cx="316053" cy="442474"/>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32647" y="3464701"/>
            <a:ext cx="316053" cy="442474"/>
          </a:xfrm>
          <a:prstGeom prst="rect">
            <a:avLst/>
          </a:prstGeom>
        </p:spPr>
      </p:pic>
      <p:sp>
        <p:nvSpPr>
          <p:cNvPr id="44" name="TextBox 43"/>
          <p:cNvSpPr txBox="1"/>
          <p:nvPr/>
        </p:nvSpPr>
        <p:spPr>
          <a:xfrm>
            <a:off x="3009652" y="2043503"/>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45" name="Picture 44"/>
          <p:cNvPicPr>
            <a:picLocks noChangeAspect="1"/>
          </p:cNvPicPr>
          <p:nvPr/>
        </p:nvPicPr>
        <p:blipFill>
          <a:blip r:embed="rId7"/>
          <a:stretch>
            <a:fillRect/>
          </a:stretch>
        </p:blipFill>
        <p:spPr>
          <a:xfrm>
            <a:off x="3650744" y="2090094"/>
            <a:ext cx="245404" cy="245404"/>
          </a:xfrm>
          <a:prstGeom prst="rect">
            <a:avLst/>
          </a:prstGeom>
        </p:spPr>
      </p:pic>
      <p:sp>
        <p:nvSpPr>
          <p:cNvPr id="46" name="TextBox 45"/>
          <p:cNvSpPr txBox="1"/>
          <p:nvPr/>
        </p:nvSpPr>
        <p:spPr>
          <a:xfrm>
            <a:off x="2793745" y="3531601"/>
            <a:ext cx="1508429"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.coalesce( 2 )</a:t>
            </a:r>
            <a:endParaRPr lang="en-US" sz="1600" dirty="0">
              <a:solidFill>
                <a:srgbClr val="FE5224"/>
              </a:solidFill>
              <a:latin typeface="Candara" panose="020E0502030303020204" pitchFamily="34" charset="0"/>
            </a:endParaRPr>
          </a:p>
        </p:txBody>
      </p:sp>
      <p:pic>
        <p:nvPicPr>
          <p:cNvPr id="47" name="Picture 46"/>
          <p:cNvPicPr>
            <a:picLocks noChangeAspect="1"/>
          </p:cNvPicPr>
          <p:nvPr/>
        </p:nvPicPr>
        <p:blipFill>
          <a:blip r:embed="rId8"/>
          <a:stretch>
            <a:fillRect/>
          </a:stretch>
        </p:blipFill>
        <p:spPr>
          <a:xfrm>
            <a:off x="4821265" y="5519702"/>
            <a:ext cx="2315408" cy="1116795"/>
          </a:xfrm>
          <a:prstGeom prst="rect">
            <a:avLst/>
          </a:prstGeom>
        </p:spPr>
      </p:pic>
      <p:sp>
        <p:nvSpPr>
          <p:cNvPr id="48" name="TextBox 47"/>
          <p:cNvSpPr txBox="1"/>
          <p:nvPr/>
        </p:nvSpPr>
        <p:spPr>
          <a:xfrm>
            <a:off x="6783175" y="6213841"/>
            <a:ext cx="1454504" cy="369332"/>
          </a:xfrm>
          <a:prstGeom prst="rect">
            <a:avLst/>
          </a:prstGeom>
          <a:noFill/>
        </p:spPr>
        <p:txBody>
          <a:bodyPr wrap="square" rtlCol="0">
            <a:spAutoFit/>
          </a:bodyPr>
          <a:lstStyle/>
          <a:p>
            <a:pPr algn="ctr"/>
            <a:r>
              <a:rPr lang="en-US" dirty="0" smtClean="0"/>
              <a:t>Driver</a:t>
            </a:r>
          </a:p>
        </p:txBody>
      </p:sp>
      <p:sp>
        <p:nvSpPr>
          <p:cNvPr id="49" name="TextBox 48"/>
          <p:cNvSpPr txBox="1"/>
          <p:nvPr/>
        </p:nvSpPr>
        <p:spPr>
          <a:xfrm>
            <a:off x="4927053" y="5684586"/>
            <a:ext cx="1162404" cy="577081"/>
          </a:xfrm>
          <a:prstGeom prst="rect">
            <a:avLst/>
          </a:prstGeom>
          <a:noFill/>
        </p:spPr>
        <p:txBody>
          <a:bodyPr wrap="square" rtlCol="0">
            <a:spAutoFit/>
          </a:bodyPr>
          <a:lstStyle/>
          <a:p>
            <a:r>
              <a:rPr lang="en-US" sz="1050" dirty="0">
                <a:latin typeface="Candara" panose="020E0502030303020204" pitchFamily="34" charset="0"/>
                <a:cs typeface="Consolas" panose="020B0609020204030204" pitchFamily="49" charset="0"/>
              </a:rPr>
              <a:t>Error, ts, msg1</a:t>
            </a:r>
          </a:p>
          <a:p>
            <a:r>
              <a:rPr lang="en-US" sz="1050" dirty="0" smtClean="0">
                <a:latin typeface="Candara" panose="020E0502030303020204" pitchFamily="34" charset="0"/>
                <a:cs typeface="Consolas" panose="020B0609020204030204" pitchFamily="49" charset="0"/>
              </a:rPr>
              <a:t>Error, </a:t>
            </a:r>
            <a:r>
              <a:rPr lang="en-US" sz="1050" dirty="0">
                <a:latin typeface="Candara" panose="020E0502030303020204" pitchFamily="34" charset="0"/>
                <a:cs typeface="Consolas" panose="020B0609020204030204" pitchFamily="49" charset="0"/>
              </a:rPr>
              <a:t>ts, </a:t>
            </a:r>
            <a:r>
              <a:rPr lang="en-US" sz="1050" dirty="0" smtClean="0">
                <a:latin typeface="Candara" panose="020E0502030303020204" pitchFamily="34" charset="0"/>
                <a:cs typeface="Consolas" panose="020B0609020204030204" pitchFamily="49" charset="0"/>
              </a:rPr>
              <a:t>msg3</a:t>
            </a:r>
            <a:endParaRPr lang="en-US" sz="1050" dirty="0">
              <a:latin typeface="Candara" panose="020E0502030303020204" pitchFamily="34" charset="0"/>
              <a:cs typeface="Consolas" panose="020B0609020204030204" pitchFamily="49" charset="0"/>
            </a:endParaRPr>
          </a:p>
          <a:p>
            <a:r>
              <a:rPr lang="en-US" sz="1050" dirty="0">
                <a:latin typeface="Candara" panose="020E0502030303020204" pitchFamily="34" charset="0"/>
                <a:cs typeface="Consolas" panose="020B0609020204030204" pitchFamily="49" charset="0"/>
              </a:rPr>
              <a:t>Error, ts, msg1 </a:t>
            </a:r>
          </a:p>
        </p:txBody>
      </p:sp>
      <p:sp>
        <p:nvSpPr>
          <p:cNvPr id="50" name="TextBox 49"/>
          <p:cNvSpPr txBox="1"/>
          <p:nvPr/>
        </p:nvSpPr>
        <p:spPr>
          <a:xfrm>
            <a:off x="5978969" y="5684586"/>
            <a:ext cx="1095298" cy="577081"/>
          </a:xfrm>
          <a:prstGeom prst="rect">
            <a:avLst/>
          </a:prstGeom>
          <a:noFill/>
        </p:spPr>
        <p:txBody>
          <a:bodyPr wrap="square" rtlCol="0">
            <a:spAutoFit/>
          </a:bodyPr>
          <a:lstStyle/>
          <a:p>
            <a:r>
              <a:rPr lang="en-US" sz="1050" dirty="0" smtClean="0">
                <a:latin typeface="Candara" panose="020E0502030303020204" pitchFamily="34" charset="0"/>
                <a:cs typeface="Consolas" panose="020B0609020204030204" pitchFamily="49" charset="0"/>
              </a:rPr>
              <a:t>Error, </a:t>
            </a:r>
            <a:r>
              <a:rPr lang="en-US" sz="1050" dirty="0">
                <a:latin typeface="Candara" panose="020E0502030303020204" pitchFamily="34" charset="0"/>
                <a:cs typeface="Consolas" panose="020B0609020204030204" pitchFamily="49" charset="0"/>
              </a:rPr>
              <a:t>ts, </a:t>
            </a:r>
            <a:r>
              <a:rPr lang="en-US" sz="1050" dirty="0" smtClean="0">
                <a:latin typeface="Candara" panose="020E0502030303020204" pitchFamily="34" charset="0"/>
                <a:cs typeface="Consolas" panose="020B0609020204030204" pitchFamily="49" charset="0"/>
              </a:rPr>
              <a:t>msg4</a:t>
            </a:r>
            <a:endParaRPr lang="en-US" sz="1050" dirty="0">
              <a:latin typeface="Candara" panose="020E0502030303020204" pitchFamily="34" charset="0"/>
              <a:cs typeface="Consolas" panose="020B0609020204030204" pitchFamily="49" charset="0"/>
            </a:endParaRPr>
          </a:p>
          <a:p>
            <a:endParaRPr lang="en-US" sz="1050" dirty="0" smtClean="0">
              <a:latin typeface="Candara" panose="020E0502030303020204" pitchFamily="34" charset="0"/>
              <a:cs typeface="Consolas" panose="020B0609020204030204" pitchFamily="49" charset="0"/>
            </a:endParaRPr>
          </a:p>
          <a:p>
            <a:r>
              <a:rPr lang="en-US" sz="1050" dirty="0">
                <a:latin typeface="Candara" panose="020E0502030303020204" pitchFamily="34" charset="0"/>
                <a:cs typeface="Consolas" panose="020B0609020204030204" pitchFamily="49" charset="0"/>
              </a:rPr>
              <a:t>Error</a:t>
            </a:r>
            <a:r>
              <a:rPr lang="en-US" sz="1050" dirty="0" smtClean="0">
                <a:latin typeface="Candara" panose="020E0502030303020204" pitchFamily="34" charset="0"/>
                <a:cs typeface="Consolas" panose="020B0609020204030204" pitchFamily="49" charset="0"/>
              </a:rPr>
              <a:t>, </a:t>
            </a:r>
            <a:r>
              <a:rPr lang="en-US" sz="1050" dirty="0">
                <a:latin typeface="Candara" panose="020E0502030303020204" pitchFamily="34" charset="0"/>
                <a:cs typeface="Consolas" panose="020B0609020204030204" pitchFamily="49" charset="0"/>
              </a:rPr>
              <a:t>ts, </a:t>
            </a:r>
            <a:r>
              <a:rPr lang="en-US" sz="1050" dirty="0" smtClean="0">
                <a:latin typeface="Candara" panose="020E0502030303020204" pitchFamily="34" charset="0"/>
                <a:cs typeface="Consolas" panose="020B0609020204030204" pitchFamily="49" charset="0"/>
              </a:rPr>
              <a:t>msg1 </a:t>
            </a:r>
            <a:endParaRPr lang="en-US" sz="1050" dirty="0">
              <a:latin typeface="Candara" panose="020E0502030303020204" pitchFamily="34" charset="0"/>
              <a:cs typeface="Consolas" panose="020B0609020204030204" pitchFamily="49" charset="0"/>
            </a:endParaRPr>
          </a:p>
        </p:txBody>
      </p:sp>
    </p:spTree>
    <p:extLst>
      <p:ext uri="{BB962C8B-B14F-4D97-AF65-F5344CB8AC3E}">
        <p14:creationId xmlns:p14="http://schemas.microsoft.com/office/powerpoint/2010/main" xmlns="" val="5559616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8" grpId="0" animBg="1"/>
      <p:bldP spid="32" grpId="0" animBg="1"/>
      <p:bldP spid="35" grpId="0"/>
      <p:bldP spid="44" grpId="0"/>
      <p:bldP spid="46" grpId="0"/>
      <p:bldP spid="48" grpId="0"/>
      <p:bldP spid="49"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4092498" y="1720927"/>
            <a:ext cx="6947209" cy="4247317"/>
          </a:xfrm>
          <a:prstGeom prst="rect">
            <a:avLst/>
          </a:prstGeom>
          <a:noFill/>
        </p:spPr>
        <p:txBody>
          <a:bodyPr wrap="square" rtlCol="0">
            <a:spAutoFit/>
          </a:bodyPr>
          <a:lstStyle/>
          <a:p>
            <a:r>
              <a:rPr lang="en-US" dirty="0" smtClean="0"/>
              <a:t>Homepage: 	</a:t>
            </a:r>
            <a:r>
              <a:rPr lang="en-US" dirty="0" smtClean="0">
                <a:hlinkClick r:id="rId4"/>
              </a:rPr>
              <a:t>http</a:t>
            </a:r>
            <a:r>
              <a:rPr lang="en-US" dirty="0">
                <a:hlinkClick r:id="rId4"/>
              </a:rPr>
              <a:t>:/</a:t>
            </a:r>
            <a:r>
              <a:rPr lang="en-US" dirty="0" smtClean="0">
                <a:hlinkClick r:id="rId4"/>
              </a:rPr>
              <a:t>/</a:t>
            </a:r>
            <a:r>
              <a:rPr lang="en-US" dirty="0" err="1" smtClean="0">
                <a:hlinkClick r:id="rId4"/>
              </a:rPr>
              <a:t>www.ardentex.com</a:t>
            </a:r>
            <a:r>
              <a:rPr lang="en-US" dirty="0" smtClean="0">
                <a:hlinkClick r:id="rId4"/>
              </a:rPr>
              <a:t>/</a:t>
            </a:r>
            <a:endParaRPr lang="en-US" dirty="0" smtClean="0"/>
          </a:p>
          <a:p>
            <a:r>
              <a:rPr lang="en-US" dirty="0" smtClean="0"/>
              <a:t>LinkedIn: </a:t>
            </a:r>
            <a:r>
              <a:rPr lang="en-US" dirty="0"/>
              <a:t>	</a:t>
            </a:r>
            <a:r>
              <a:rPr lang="en-US" dirty="0" smtClean="0"/>
              <a:t>	</a:t>
            </a:r>
            <a:r>
              <a:rPr lang="en-US" dirty="0" smtClean="0">
                <a:hlinkClick r:id="rId5"/>
              </a:rPr>
              <a:t>https</a:t>
            </a:r>
            <a:r>
              <a:rPr lang="en-US" dirty="0">
                <a:hlinkClick r:id="rId5"/>
              </a:rPr>
              <a:t>://</a:t>
            </a:r>
            <a:r>
              <a:rPr lang="en-US" dirty="0" smtClean="0">
                <a:hlinkClick r:id="rId5"/>
              </a:rPr>
              <a:t>www.linkedin.com/in/bclapper</a:t>
            </a:r>
            <a:endParaRPr lang="en-US" dirty="0" smtClean="0"/>
          </a:p>
          <a:p>
            <a:endParaRPr lang="en-US" dirty="0" smtClean="0"/>
          </a:p>
          <a:p>
            <a:r>
              <a:rPr lang="en-US" dirty="0" smtClean="0"/>
              <a:t>				</a:t>
            </a:r>
            <a:r>
              <a:rPr lang="en-US" dirty="0" smtClean="0">
                <a:hlinkClick r:id="rId6"/>
              </a:rPr>
              <a:t>@brianclapper</a:t>
            </a:r>
            <a:endParaRPr lang="en-US" dirty="0" smtClean="0"/>
          </a:p>
          <a:p>
            <a:endParaRPr lang="en-US" dirty="0"/>
          </a:p>
          <a:p>
            <a:endParaRPr lang="en-US" dirty="0" smtClean="0"/>
          </a:p>
          <a:p>
            <a:pPr marL="285750" indent="-285750">
              <a:buFontTx/>
              <a:buChar char="-"/>
            </a:pPr>
            <a:r>
              <a:rPr lang="en-US" dirty="0" smtClean="0"/>
              <a:t>30 years experience building &amp; maintaining software systems</a:t>
            </a:r>
          </a:p>
          <a:p>
            <a:pPr marL="285750" indent="-285750">
              <a:buFontTx/>
              <a:buChar char="-"/>
            </a:pPr>
            <a:endParaRPr lang="en-US" dirty="0"/>
          </a:p>
          <a:p>
            <a:pPr marL="285750" indent="-285750">
              <a:buFontTx/>
              <a:buChar char="-"/>
            </a:pPr>
            <a:r>
              <a:rPr lang="en-US" dirty="0" smtClean="0"/>
              <a:t>Scala, Python, Ruby, Java, C, C#</a:t>
            </a:r>
          </a:p>
          <a:p>
            <a:pPr marL="285750" indent="-285750">
              <a:buFontTx/>
              <a:buChar char="-"/>
            </a:pPr>
            <a:endParaRPr lang="en-US" dirty="0"/>
          </a:p>
          <a:p>
            <a:pPr marL="285750" indent="-285750">
              <a:buFontTx/>
              <a:buChar char="-"/>
            </a:pPr>
            <a:r>
              <a:rPr lang="en-US" dirty="0" smtClean="0"/>
              <a:t>Founder of Philadelphia area Scala user group (PHASE)</a:t>
            </a:r>
          </a:p>
          <a:p>
            <a:pPr marL="285750" indent="-285750">
              <a:buFontTx/>
              <a:buChar char="-"/>
            </a:pPr>
            <a:endParaRPr lang="en-US" dirty="0"/>
          </a:p>
          <a:p>
            <a:pPr marL="285750" indent="-285750">
              <a:buFontTx/>
              <a:buChar char="-"/>
            </a:pPr>
            <a:r>
              <a:rPr lang="en-US" dirty="0" smtClean="0"/>
              <a:t>Spark instructor for Databricks</a:t>
            </a:r>
          </a:p>
          <a:p>
            <a:pPr marL="285750" indent="-285750">
              <a:buFontTx/>
              <a:buChar char="-"/>
            </a:pPr>
            <a:endParaRPr lang="en-US" dirty="0"/>
          </a:p>
        </p:txBody>
      </p:sp>
      <p:pic>
        <p:nvPicPr>
          <p:cNvPr id="6" name="Picture 5"/>
          <p:cNvPicPr>
            <a:picLocks noChangeAspect="1"/>
          </p:cNvPicPr>
          <p:nvPr/>
        </p:nvPicPr>
        <p:blipFill>
          <a:blip r:embed="rId7"/>
          <a:stretch>
            <a:fillRect/>
          </a:stretch>
        </p:blipFill>
        <p:spPr>
          <a:xfrm>
            <a:off x="797360" y="2386030"/>
            <a:ext cx="2634646" cy="2640112"/>
          </a:xfrm>
          <a:prstGeom prst="rect">
            <a:avLst/>
          </a:prstGeom>
        </p:spPr>
      </p:pic>
      <p:sp>
        <p:nvSpPr>
          <p:cNvPr id="7" name="Title 1"/>
          <p:cNvSpPr txBox="1">
            <a:spLocks/>
          </p:cNvSpPr>
          <p:nvPr/>
        </p:nvSpPr>
        <p:spPr>
          <a:xfrm>
            <a:off x="510401" y="466493"/>
            <a:ext cx="8229600" cy="114300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Instructor: Brian Clapper</a:t>
            </a:r>
            <a:endParaRPr lang="en-US" dirty="0"/>
          </a:p>
        </p:txBody>
      </p:sp>
    </p:spTree>
    <p:extLst>
      <p:ext uri="{BB962C8B-B14F-4D97-AF65-F5344CB8AC3E}">
        <p14:creationId xmlns:p14="http://schemas.microsoft.com/office/powerpoint/2010/main" xmlns="" val="2560999640"/>
      </p:ext>
    </p:extLst>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7" name="Straight Arrow Connector 26"/>
          <p:cNvCxnSpPr/>
          <p:nvPr/>
        </p:nvCxnSpPr>
        <p:spPr>
          <a:xfrm flipH="1">
            <a:off x="6301263" y="344192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189494" y="194428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781467" y="3447011"/>
            <a:ext cx="758726" cy="42928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596949" y="3447011"/>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780819" y="1903994"/>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481859" y="1920163"/>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41998" y="4854506"/>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34" name="Picture 3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065282" y="4962812"/>
            <a:ext cx="402154" cy="402154"/>
          </a:xfrm>
          <a:prstGeom prst="rect">
            <a:avLst/>
          </a:prstGeom>
        </p:spPr>
      </p:pic>
      <p:sp>
        <p:nvSpPr>
          <p:cNvPr id="35" name="TextBox 34"/>
          <p:cNvSpPr txBox="1"/>
          <p:nvPr/>
        </p:nvSpPr>
        <p:spPr>
          <a:xfrm>
            <a:off x="4712090" y="4994612"/>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36" name="Picture 35"/>
          <p:cNvPicPr>
            <a:picLocks noChangeAspect="1"/>
          </p:cNvPicPr>
          <p:nvPr/>
        </p:nvPicPr>
        <p:blipFill>
          <a:blip r:embed="rId5"/>
          <a:stretch>
            <a:fillRect/>
          </a:stretch>
        </p:blipFill>
        <p:spPr>
          <a:xfrm>
            <a:off x="5227104" y="5591479"/>
            <a:ext cx="1443381" cy="929850"/>
          </a:xfrm>
          <a:prstGeom prst="rect">
            <a:avLst/>
          </a:prstGeom>
        </p:spPr>
      </p:pic>
      <p:sp>
        <p:nvSpPr>
          <p:cNvPr id="37" name="TextBox 36"/>
          <p:cNvSpPr txBox="1"/>
          <p:nvPr/>
        </p:nvSpPr>
        <p:spPr>
          <a:xfrm>
            <a:off x="5238855" y="6151997"/>
            <a:ext cx="1454504" cy="369332"/>
          </a:xfrm>
          <a:prstGeom prst="rect">
            <a:avLst/>
          </a:prstGeom>
          <a:noFill/>
        </p:spPr>
        <p:txBody>
          <a:bodyPr wrap="square" rtlCol="0">
            <a:spAutoFit/>
          </a:bodyPr>
          <a:lstStyle/>
          <a:p>
            <a:pPr algn="ctr"/>
            <a:r>
              <a:rPr lang="en-US" dirty="0" smtClean="0"/>
              <a:t>Driver</a:t>
            </a:r>
          </a:p>
        </p:txBody>
      </p:sp>
      <p:cxnSp>
        <p:nvCxnSpPr>
          <p:cNvPr id="38" name="Straight Arrow Connector 37"/>
          <p:cNvCxnSpPr/>
          <p:nvPr/>
        </p:nvCxnSpPr>
        <p:spPr>
          <a:xfrm flipH="1">
            <a:off x="4780819" y="485296"/>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6"/>
          <a:stretch>
            <a:fillRect/>
          </a:stretch>
        </p:blipFill>
        <p:spPr>
          <a:xfrm>
            <a:off x="4639779" y="163725"/>
            <a:ext cx="282080" cy="321571"/>
          </a:xfrm>
          <a:prstGeom prst="rect">
            <a:avLst/>
          </a:prstGeom>
        </p:spPr>
      </p:pic>
      <p:cxnSp>
        <p:nvCxnSpPr>
          <p:cNvPr id="40" name="Straight Arrow Connector 39"/>
          <p:cNvCxnSpPr/>
          <p:nvPr/>
        </p:nvCxnSpPr>
        <p:spPr>
          <a:xfrm flipH="1">
            <a:off x="5481859" y="50146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6"/>
          <a:stretch>
            <a:fillRect/>
          </a:stretch>
        </p:blipFill>
        <p:spPr>
          <a:xfrm>
            <a:off x="5340819" y="179894"/>
            <a:ext cx="282080" cy="321571"/>
          </a:xfrm>
          <a:prstGeom prst="rect">
            <a:avLst/>
          </a:prstGeom>
        </p:spPr>
      </p:pic>
      <p:cxnSp>
        <p:nvCxnSpPr>
          <p:cNvPr id="42" name="Straight Arrow Connector 41"/>
          <p:cNvCxnSpPr/>
          <p:nvPr/>
        </p:nvCxnSpPr>
        <p:spPr>
          <a:xfrm flipH="1">
            <a:off x="6206276" y="525585"/>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6"/>
          <a:stretch>
            <a:fillRect/>
          </a:stretch>
        </p:blipFill>
        <p:spPr>
          <a:xfrm>
            <a:off x="6065236" y="204014"/>
            <a:ext cx="282080" cy="321571"/>
          </a:xfrm>
          <a:prstGeom prst="rect">
            <a:avLst/>
          </a:prstGeom>
        </p:spPr>
      </p:pic>
      <p:cxnSp>
        <p:nvCxnSpPr>
          <p:cNvPr id="44" name="Straight Arrow Connector 43"/>
          <p:cNvCxnSpPr/>
          <p:nvPr/>
        </p:nvCxnSpPr>
        <p:spPr>
          <a:xfrm flipH="1">
            <a:off x="6958934" y="541754"/>
            <a:ext cx="1745" cy="43777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6"/>
          <a:stretch>
            <a:fillRect/>
          </a:stretch>
        </p:blipFill>
        <p:spPr>
          <a:xfrm>
            <a:off x="6817894" y="220183"/>
            <a:ext cx="282080" cy="321571"/>
          </a:xfrm>
          <a:prstGeom prst="rect">
            <a:avLst/>
          </a:prstGeom>
        </p:spPr>
      </p:pic>
      <p:sp>
        <p:nvSpPr>
          <p:cNvPr id="46" name="Rectangle 45"/>
          <p:cNvSpPr/>
          <p:nvPr/>
        </p:nvSpPr>
        <p:spPr>
          <a:xfrm>
            <a:off x="4397591" y="995029"/>
            <a:ext cx="2975191"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7" name="Straight Connector 46"/>
          <p:cNvCxnSpPr/>
          <p:nvPr/>
        </p:nvCxnSpPr>
        <p:spPr>
          <a:xfrm>
            <a:off x="5114522" y="1012074"/>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870333" y="995029"/>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605293" y="1012074"/>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410994" y="1641955"/>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53" name="TextBox 52"/>
          <p:cNvSpPr txBox="1"/>
          <p:nvPr/>
        </p:nvSpPr>
        <p:spPr>
          <a:xfrm>
            <a:off x="7410994" y="3045722"/>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cxnSp>
        <p:nvCxnSpPr>
          <p:cNvPr id="55" name="Straight Arrow Connector 54"/>
          <p:cNvCxnSpPr/>
          <p:nvPr/>
        </p:nvCxnSpPr>
        <p:spPr>
          <a:xfrm flipH="1">
            <a:off x="6966308" y="1960452"/>
            <a:ext cx="1745" cy="437774"/>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435803" y="2504993"/>
            <a:ext cx="2975191"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9" name="Straight Connector 58"/>
          <p:cNvCxnSpPr/>
          <p:nvPr/>
        </p:nvCxnSpPr>
        <p:spPr>
          <a:xfrm>
            <a:off x="5152734" y="2522038"/>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908545" y="2504993"/>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643505" y="2522038"/>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5148073" y="3884785"/>
            <a:ext cx="1520943" cy="955091"/>
          </a:xfrm>
          <a:prstGeom prst="rect">
            <a:avLst/>
          </a:prstGeom>
          <a:solidFill>
            <a:schemeClr val="accent6">
              <a:lumMod val="75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83" name="Straight Connector 82"/>
          <p:cNvCxnSpPr/>
          <p:nvPr/>
        </p:nvCxnSpPr>
        <p:spPr>
          <a:xfrm>
            <a:off x="5938744" y="3901830"/>
            <a:ext cx="0" cy="938046"/>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6347316" y="3460084"/>
            <a:ext cx="705447" cy="410071"/>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729416" y="4449489"/>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cxnSp>
        <p:nvCxnSpPr>
          <p:cNvPr id="86" name="Straight Connector 85"/>
          <p:cNvCxnSpPr/>
          <p:nvPr/>
        </p:nvCxnSpPr>
        <p:spPr>
          <a:xfrm>
            <a:off x="5264982" y="41500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273691"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278935"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40657"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045901" y="4423826"/>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485915" y="5700223"/>
            <a:ext cx="1039106" cy="523220"/>
          </a:xfrm>
          <a:prstGeom prst="rect">
            <a:avLst/>
          </a:prstGeom>
          <a:noFill/>
        </p:spPr>
        <p:txBody>
          <a:bodyPr wrap="square" rtlCol="0">
            <a:spAutoFit/>
          </a:bodyPr>
          <a:lstStyle/>
          <a:p>
            <a:r>
              <a:rPr lang="en-US" sz="2800" dirty="0" smtClean="0">
                <a:solidFill>
                  <a:schemeClr val="accent3"/>
                </a:solidFill>
                <a:latin typeface="Candara" panose="020E0502030303020204" pitchFamily="34" charset="0"/>
              </a:rPr>
              <a:t>data</a:t>
            </a:r>
            <a:endParaRPr lang="en-US" sz="2800" dirty="0">
              <a:solidFill>
                <a:schemeClr val="accent3"/>
              </a:solidFill>
              <a:latin typeface="Candara" panose="020E0502030303020204" pitchFamily="34" charset="0"/>
            </a:endParaRPr>
          </a:p>
        </p:txBody>
      </p:sp>
      <p:pic>
        <p:nvPicPr>
          <p:cNvPr id="92" name="Picture 9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029851" y="2011287"/>
            <a:ext cx="316053" cy="442474"/>
          </a:xfrm>
          <a:prstGeom prst="rect">
            <a:avLst/>
          </a:prstGeom>
        </p:spPr>
      </p:pic>
      <p:pic>
        <p:nvPicPr>
          <p:cNvPr id="93" name="Picture 92"/>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4032647" y="3464701"/>
            <a:ext cx="316053" cy="442474"/>
          </a:xfrm>
          <a:prstGeom prst="rect">
            <a:avLst/>
          </a:prstGeom>
        </p:spPr>
      </p:pic>
      <p:sp>
        <p:nvSpPr>
          <p:cNvPr id="94" name="TextBox 93"/>
          <p:cNvSpPr txBox="1"/>
          <p:nvPr/>
        </p:nvSpPr>
        <p:spPr>
          <a:xfrm>
            <a:off x="3009652" y="2043503"/>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95" name="Picture 94"/>
          <p:cNvPicPr>
            <a:picLocks noChangeAspect="1"/>
          </p:cNvPicPr>
          <p:nvPr/>
        </p:nvPicPr>
        <p:blipFill>
          <a:blip r:embed="rId8"/>
          <a:stretch>
            <a:fillRect/>
          </a:stretch>
        </p:blipFill>
        <p:spPr>
          <a:xfrm>
            <a:off x="3650744" y="2090094"/>
            <a:ext cx="245404" cy="245404"/>
          </a:xfrm>
          <a:prstGeom prst="rect">
            <a:avLst/>
          </a:prstGeom>
        </p:spPr>
      </p:pic>
      <p:sp>
        <p:nvSpPr>
          <p:cNvPr id="96" name="TextBox 95"/>
          <p:cNvSpPr txBox="1"/>
          <p:nvPr/>
        </p:nvSpPr>
        <p:spPr>
          <a:xfrm>
            <a:off x="1563625" y="3531601"/>
            <a:ext cx="2738550"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.coalesce( 2, shuffle= False)</a:t>
            </a:r>
            <a:endParaRPr lang="en-US" sz="1600" dirty="0">
              <a:solidFill>
                <a:srgbClr val="FE5224"/>
              </a:solidFill>
              <a:latin typeface="Candara" panose="020E0502030303020204" pitchFamily="34" charset="0"/>
            </a:endParaRPr>
          </a:p>
        </p:txBody>
      </p:sp>
      <p:sp>
        <p:nvSpPr>
          <p:cNvPr id="97" name="Rectangle 96"/>
          <p:cNvSpPr/>
          <p:nvPr/>
        </p:nvSpPr>
        <p:spPr>
          <a:xfrm>
            <a:off x="1490472" y="722376"/>
            <a:ext cx="7790688" cy="4240436"/>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9349086" y="4310989"/>
            <a:ext cx="1462894" cy="646331"/>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Pipelined</a:t>
            </a:r>
          </a:p>
          <a:p>
            <a:r>
              <a:rPr lang="en-US" dirty="0" smtClean="0">
                <a:solidFill>
                  <a:schemeClr val="tx1">
                    <a:lumMod val="95000"/>
                  </a:schemeClr>
                </a:solidFill>
                <a:latin typeface="Candara" panose="020E0502030303020204" pitchFamily="34" charset="0"/>
              </a:rPr>
              <a:t>Stage-1</a:t>
            </a:r>
            <a:endParaRPr lang="en-US" dirty="0">
              <a:solidFill>
                <a:schemeClr val="tx1">
                  <a:lumMod val="95000"/>
                </a:schemeClr>
              </a:solidFill>
              <a:latin typeface="Candara" panose="020E0502030303020204" pitchFamily="34" charset="0"/>
            </a:endParaRPr>
          </a:p>
        </p:txBody>
      </p:sp>
    </p:spTree>
    <p:extLst>
      <p:ext uri="{BB962C8B-B14F-4D97-AF65-F5344CB8AC3E}">
        <p14:creationId xmlns:p14="http://schemas.microsoft.com/office/powerpoint/2010/main" xmlns="" val="279608048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1" name="Picture 50"/>
          <p:cNvPicPr>
            <a:picLocks noChangeAspect="1"/>
          </p:cNvPicPr>
          <p:nvPr/>
        </p:nvPicPr>
        <p:blipFill>
          <a:blip r:embed="rId4"/>
          <a:stretch>
            <a:fillRect/>
          </a:stretch>
        </p:blipFill>
        <p:spPr>
          <a:xfrm>
            <a:off x="5227104" y="5591479"/>
            <a:ext cx="1443381" cy="929850"/>
          </a:xfrm>
          <a:prstGeom prst="rect">
            <a:avLst/>
          </a:prstGeom>
        </p:spPr>
      </p:pic>
      <p:sp>
        <p:nvSpPr>
          <p:cNvPr id="52" name="TextBox 51"/>
          <p:cNvSpPr txBox="1"/>
          <p:nvPr/>
        </p:nvSpPr>
        <p:spPr>
          <a:xfrm>
            <a:off x="5238855" y="6151997"/>
            <a:ext cx="1454504" cy="369332"/>
          </a:xfrm>
          <a:prstGeom prst="rect">
            <a:avLst/>
          </a:prstGeom>
          <a:noFill/>
        </p:spPr>
        <p:txBody>
          <a:bodyPr wrap="square" rtlCol="0">
            <a:spAutoFit/>
          </a:bodyPr>
          <a:lstStyle/>
          <a:p>
            <a:pPr algn="ctr"/>
            <a:r>
              <a:rPr lang="en-US" dirty="0" smtClean="0"/>
              <a:t>Driver</a:t>
            </a:r>
          </a:p>
        </p:txBody>
      </p:sp>
      <p:pic>
        <p:nvPicPr>
          <p:cNvPr id="54" name="Picture 53"/>
          <p:cNvPicPr>
            <a:picLocks noChangeAspect="1"/>
          </p:cNvPicPr>
          <p:nvPr/>
        </p:nvPicPr>
        <p:blipFill>
          <a:blip r:embed="rId5"/>
          <a:stretch>
            <a:fillRect/>
          </a:stretch>
        </p:blipFill>
        <p:spPr>
          <a:xfrm>
            <a:off x="4639779" y="163725"/>
            <a:ext cx="282080" cy="321571"/>
          </a:xfrm>
          <a:prstGeom prst="rect">
            <a:avLst/>
          </a:prstGeom>
        </p:spPr>
      </p:pic>
      <p:pic>
        <p:nvPicPr>
          <p:cNvPr id="56" name="Picture 55"/>
          <p:cNvPicPr>
            <a:picLocks noChangeAspect="1"/>
          </p:cNvPicPr>
          <p:nvPr/>
        </p:nvPicPr>
        <p:blipFill>
          <a:blip r:embed="rId5"/>
          <a:stretch>
            <a:fillRect/>
          </a:stretch>
        </p:blipFill>
        <p:spPr>
          <a:xfrm>
            <a:off x="5340819" y="179894"/>
            <a:ext cx="282080" cy="321571"/>
          </a:xfrm>
          <a:prstGeom prst="rect">
            <a:avLst/>
          </a:prstGeom>
        </p:spPr>
      </p:pic>
      <p:pic>
        <p:nvPicPr>
          <p:cNvPr id="58" name="Picture 57"/>
          <p:cNvPicPr>
            <a:picLocks noChangeAspect="1"/>
          </p:cNvPicPr>
          <p:nvPr/>
        </p:nvPicPr>
        <p:blipFill>
          <a:blip r:embed="rId5"/>
          <a:stretch>
            <a:fillRect/>
          </a:stretch>
        </p:blipFill>
        <p:spPr>
          <a:xfrm>
            <a:off x="6065236" y="204014"/>
            <a:ext cx="282080" cy="321571"/>
          </a:xfrm>
          <a:prstGeom prst="rect">
            <a:avLst/>
          </a:prstGeom>
        </p:spPr>
      </p:pic>
      <p:pic>
        <p:nvPicPr>
          <p:cNvPr id="60" name="Picture 59"/>
          <p:cNvPicPr>
            <a:picLocks noChangeAspect="1"/>
          </p:cNvPicPr>
          <p:nvPr/>
        </p:nvPicPr>
        <p:blipFill>
          <a:blip r:embed="rId5"/>
          <a:stretch>
            <a:fillRect/>
          </a:stretch>
        </p:blipFill>
        <p:spPr>
          <a:xfrm>
            <a:off x="6817894" y="220183"/>
            <a:ext cx="282080" cy="321571"/>
          </a:xfrm>
          <a:prstGeom prst="rect">
            <a:avLst/>
          </a:prstGeom>
        </p:spPr>
      </p:pic>
      <p:sp>
        <p:nvSpPr>
          <p:cNvPr id="61" name="Rectangle 60"/>
          <p:cNvSpPr/>
          <p:nvPr/>
        </p:nvSpPr>
        <p:spPr>
          <a:xfrm>
            <a:off x="4397591" y="995029"/>
            <a:ext cx="2975191"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2" name="Straight Connector 61"/>
          <p:cNvCxnSpPr/>
          <p:nvPr/>
        </p:nvCxnSpPr>
        <p:spPr>
          <a:xfrm>
            <a:off x="5114522" y="1012074"/>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870333" y="995029"/>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5293" y="1012074"/>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410994" y="1641955"/>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66" name="TextBox 65"/>
          <p:cNvSpPr txBox="1"/>
          <p:nvPr/>
        </p:nvSpPr>
        <p:spPr>
          <a:xfrm>
            <a:off x="7410994" y="3045722"/>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sp>
        <p:nvSpPr>
          <p:cNvPr id="67" name="Rectangle 66"/>
          <p:cNvSpPr/>
          <p:nvPr/>
        </p:nvSpPr>
        <p:spPr>
          <a:xfrm>
            <a:off x="4435803" y="2504993"/>
            <a:ext cx="2975191"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8" name="Straight Connector 67"/>
          <p:cNvCxnSpPr/>
          <p:nvPr/>
        </p:nvCxnSpPr>
        <p:spPr>
          <a:xfrm>
            <a:off x="5152734" y="2522038"/>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08545" y="2504993"/>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643505" y="2522038"/>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5148073" y="3884785"/>
            <a:ext cx="1520943"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2" name="Straight Connector 71"/>
          <p:cNvCxnSpPr/>
          <p:nvPr/>
        </p:nvCxnSpPr>
        <p:spPr>
          <a:xfrm>
            <a:off x="5938744" y="3901830"/>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729416" y="4449489"/>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cxnSp>
        <p:nvCxnSpPr>
          <p:cNvPr id="74" name="Straight Connector 73"/>
          <p:cNvCxnSpPr/>
          <p:nvPr/>
        </p:nvCxnSpPr>
        <p:spPr>
          <a:xfrm>
            <a:off x="5264982" y="41500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273691"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278935"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40657"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45901" y="4423826"/>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08936338"/>
      </p:ext>
    </p:extLst>
  </p:cSld>
  <p:clrMapOvr>
    <a:masterClrMapping/>
  </p:clrMapOvr>
  <p:transition>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4"/>
          <a:stretch>
            <a:fillRect/>
          </a:stretch>
        </p:blipFill>
        <p:spPr>
          <a:xfrm>
            <a:off x="5227104" y="5591479"/>
            <a:ext cx="1443381" cy="929850"/>
          </a:xfrm>
          <a:prstGeom prst="rect">
            <a:avLst/>
          </a:prstGeom>
        </p:spPr>
      </p:pic>
      <p:sp>
        <p:nvSpPr>
          <p:cNvPr id="28" name="TextBox 27"/>
          <p:cNvSpPr txBox="1"/>
          <p:nvPr/>
        </p:nvSpPr>
        <p:spPr>
          <a:xfrm>
            <a:off x="5238855" y="6151997"/>
            <a:ext cx="1454504" cy="369332"/>
          </a:xfrm>
          <a:prstGeom prst="rect">
            <a:avLst/>
          </a:prstGeom>
          <a:noFill/>
        </p:spPr>
        <p:txBody>
          <a:bodyPr wrap="square" rtlCol="0">
            <a:spAutoFit/>
          </a:bodyPr>
          <a:lstStyle/>
          <a:p>
            <a:pPr algn="ctr"/>
            <a:r>
              <a:rPr lang="en-US" dirty="0" smtClean="0"/>
              <a:t>Driver</a:t>
            </a:r>
          </a:p>
        </p:txBody>
      </p:sp>
      <p:pic>
        <p:nvPicPr>
          <p:cNvPr id="29" name="Picture 28"/>
          <p:cNvPicPr>
            <a:picLocks noChangeAspect="1"/>
          </p:cNvPicPr>
          <p:nvPr/>
        </p:nvPicPr>
        <p:blipFill>
          <a:blip r:embed="rId5"/>
          <a:stretch>
            <a:fillRect/>
          </a:stretch>
        </p:blipFill>
        <p:spPr>
          <a:xfrm>
            <a:off x="4639779" y="163725"/>
            <a:ext cx="282080" cy="321571"/>
          </a:xfrm>
          <a:prstGeom prst="rect">
            <a:avLst/>
          </a:prstGeom>
        </p:spPr>
      </p:pic>
      <p:pic>
        <p:nvPicPr>
          <p:cNvPr id="30" name="Picture 29"/>
          <p:cNvPicPr>
            <a:picLocks noChangeAspect="1"/>
          </p:cNvPicPr>
          <p:nvPr/>
        </p:nvPicPr>
        <p:blipFill>
          <a:blip r:embed="rId5"/>
          <a:stretch>
            <a:fillRect/>
          </a:stretch>
        </p:blipFill>
        <p:spPr>
          <a:xfrm>
            <a:off x="5340819" y="179894"/>
            <a:ext cx="282080" cy="321571"/>
          </a:xfrm>
          <a:prstGeom prst="rect">
            <a:avLst/>
          </a:prstGeom>
        </p:spPr>
      </p:pic>
      <p:pic>
        <p:nvPicPr>
          <p:cNvPr id="31" name="Picture 30"/>
          <p:cNvPicPr>
            <a:picLocks noChangeAspect="1"/>
          </p:cNvPicPr>
          <p:nvPr/>
        </p:nvPicPr>
        <p:blipFill>
          <a:blip r:embed="rId5"/>
          <a:stretch>
            <a:fillRect/>
          </a:stretch>
        </p:blipFill>
        <p:spPr>
          <a:xfrm>
            <a:off x="6065236" y="204014"/>
            <a:ext cx="282080" cy="321571"/>
          </a:xfrm>
          <a:prstGeom prst="rect">
            <a:avLst/>
          </a:prstGeom>
        </p:spPr>
      </p:pic>
      <p:pic>
        <p:nvPicPr>
          <p:cNvPr id="32" name="Picture 31"/>
          <p:cNvPicPr>
            <a:picLocks noChangeAspect="1"/>
          </p:cNvPicPr>
          <p:nvPr/>
        </p:nvPicPr>
        <p:blipFill>
          <a:blip r:embed="rId5"/>
          <a:stretch>
            <a:fillRect/>
          </a:stretch>
        </p:blipFill>
        <p:spPr>
          <a:xfrm>
            <a:off x="6817894" y="220183"/>
            <a:ext cx="282080" cy="321571"/>
          </a:xfrm>
          <a:prstGeom prst="rect">
            <a:avLst/>
          </a:prstGeom>
        </p:spPr>
      </p:pic>
      <p:sp>
        <p:nvSpPr>
          <p:cNvPr id="33" name="TextBox 32"/>
          <p:cNvSpPr txBox="1"/>
          <p:nvPr/>
        </p:nvSpPr>
        <p:spPr>
          <a:xfrm>
            <a:off x="5473137" y="5673021"/>
            <a:ext cx="1039802" cy="523220"/>
          </a:xfrm>
          <a:prstGeom prst="rect">
            <a:avLst/>
          </a:prstGeom>
          <a:noFill/>
        </p:spPr>
        <p:txBody>
          <a:bodyPr wrap="square" rtlCol="0">
            <a:spAutoFit/>
          </a:bodyPr>
          <a:lstStyle/>
          <a:p>
            <a:r>
              <a:rPr lang="en-US" sz="2800" dirty="0" smtClean="0">
                <a:solidFill>
                  <a:schemeClr val="accent3"/>
                </a:solidFill>
                <a:latin typeface="Candara" panose="020E0502030303020204" pitchFamily="34" charset="0"/>
              </a:rPr>
              <a:t>data</a:t>
            </a:r>
            <a:endParaRPr lang="en-US" sz="2800" dirty="0">
              <a:solidFill>
                <a:schemeClr val="accent3"/>
              </a:solidFill>
              <a:latin typeface="Candara" panose="020E0502030303020204" pitchFamily="34" charset="0"/>
            </a:endParaRPr>
          </a:p>
        </p:txBody>
      </p:sp>
    </p:spTree>
    <p:extLst>
      <p:ext uri="{BB962C8B-B14F-4D97-AF65-F5344CB8AC3E}">
        <p14:creationId xmlns:p14="http://schemas.microsoft.com/office/powerpoint/2010/main" xmlns="" val="227665366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cxnSp>
        <p:nvCxnSpPr>
          <p:cNvPr id="2" name="Straight Arrow Connector 1"/>
          <p:cNvCxnSpPr/>
          <p:nvPr/>
        </p:nvCxnSpPr>
        <p:spPr>
          <a:xfrm flipH="1">
            <a:off x="5506164"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5516380"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266579" y="753741"/>
            <a:ext cx="2612809" cy="50931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 name="Straight Connector 4"/>
          <p:cNvCxnSpPr/>
          <p:nvPr/>
        </p:nvCxnSpPr>
        <p:spPr>
          <a:xfrm>
            <a:off x="4879012" y="753741"/>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06164" y="753741"/>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221733" y="753741"/>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5027" y="901334"/>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9" name="TextBox 8"/>
          <p:cNvSpPr txBox="1"/>
          <p:nvPr/>
        </p:nvSpPr>
        <p:spPr>
          <a:xfrm>
            <a:off x="6972311" y="1737216"/>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sp>
        <p:nvSpPr>
          <p:cNvPr id="10" name="Rectangle 9"/>
          <p:cNvSpPr/>
          <p:nvPr/>
        </p:nvSpPr>
        <p:spPr>
          <a:xfrm>
            <a:off x="3826771" y="2490474"/>
            <a:ext cx="3330484" cy="1288004"/>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1" name="Straight Connector 10"/>
          <p:cNvCxnSpPr/>
          <p:nvPr/>
        </p:nvCxnSpPr>
        <p:spPr>
          <a:xfrm flipH="1">
            <a:off x="5514244" y="2508581"/>
            <a:ext cx="4246"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20593" y="2710094"/>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msg3</a:t>
            </a:r>
            <a:endParaRPr lang="en-US" sz="1600" dirty="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 ts, msg1 </a:t>
            </a:r>
          </a:p>
        </p:txBody>
      </p:sp>
      <p:sp>
        <p:nvSpPr>
          <p:cNvPr id="13" name="TextBox 12"/>
          <p:cNvSpPr txBox="1"/>
          <p:nvPr/>
        </p:nvSpPr>
        <p:spPr>
          <a:xfrm>
            <a:off x="5646099" y="2710094"/>
            <a:ext cx="1488925"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msg4</a:t>
            </a:r>
            <a:endParaRPr lang="en-US" sz="1600" dirty="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14" name="TextBox 13"/>
          <p:cNvSpPr txBox="1"/>
          <p:nvPr/>
        </p:nvSpPr>
        <p:spPr>
          <a:xfrm>
            <a:off x="7284864" y="3444376"/>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sp>
        <p:nvSpPr>
          <p:cNvPr id="15" name="Rectangle 14"/>
          <p:cNvSpPr/>
          <p:nvPr/>
        </p:nvSpPr>
        <p:spPr>
          <a:xfrm>
            <a:off x="4266579" y="1580911"/>
            <a:ext cx="2612809" cy="50153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6" name="Straight Connector 15"/>
          <p:cNvCxnSpPr/>
          <p:nvPr/>
        </p:nvCxnSpPr>
        <p:spPr>
          <a:xfrm>
            <a:off x="4879012" y="1580911"/>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06164" y="1580911"/>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21733" y="1580911"/>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924939" y="3867284"/>
            <a:ext cx="223130" cy="312382"/>
          </a:xfrm>
          <a:prstGeom prst="rect">
            <a:avLst/>
          </a:prstGeom>
        </p:spPr>
      </p:pic>
      <p:sp>
        <p:nvSpPr>
          <p:cNvPr id="20" name="TextBox 19"/>
          <p:cNvSpPr txBox="1"/>
          <p:nvPr/>
        </p:nvSpPr>
        <p:spPr>
          <a:xfrm>
            <a:off x="5531382" y="3970593"/>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21" name="Picture 20"/>
          <p:cNvPicPr>
            <a:picLocks noChangeAspect="1"/>
          </p:cNvPicPr>
          <p:nvPr/>
        </p:nvPicPr>
        <p:blipFill>
          <a:blip r:embed="rId5"/>
          <a:stretch>
            <a:fillRect/>
          </a:stretch>
        </p:blipFill>
        <p:spPr>
          <a:xfrm>
            <a:off x="6172474" y="4017184"/>
            <a:ext cx="245404" cy="245404"/>
          </a:xfrm>
          <a:prstGeom prst="rect">
            <a:avLst/>
          </a:prstGeom>
        </p:spPr>
      </p:pic>
      <p:cxnSp>
        <p:nvCxnSpPr>
          <p:cNvPr id="22" name="Straight Arrow Connector 21"/>
          <p:cNvCxnSpPr>
            <a:stCxn id="10" idx="2"/>
          </p:cNvCxnSpPr>
          <p:nvPr/>
        </p:nvCxnSpPr>
        <p:spPr>
          <a:xfrm>
            <a:off x="5492013" y="3778478"/>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709446" y="4457710"/>
            <a:ext cx="3330484" cy="953902"/>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4" name="Straight Connector 23"/>
          <p:cNvCxnSpPr/>
          <p:nvPr/>
        </p:nvCxnSpPr>
        <p:spPr>
          <a:xfrm>
            <a:off x="7405489" y="4519162"/>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08720" y="4519162"/>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a:t>
            </a:r>
            <a:r>
              <a:rPr lang="en-US" sz="1600" dirty="0">
                <a:latin typeface="Candara" panose="020E0502030303020204" pitchFamily="34" charset="0"/>
                <a:cs typeface="Consolas" panose="020B0609020204030204" pitchFamily="49" charset="0"/>
              </a:rPr>
              <a:t>, ts, msg1 </a:t>
            </a:r>
          </a:p>
        </p:txBody>
      </p:sp>
      <p:sp>
        <p:nvSpPr>
          <p:cNvPr id="26" name="TextBox 25"/>
          <p:cNvSpPr txBox="1"/>
          <p:nvPr/>
        </p:nvSpPr>
        <p:spPr>
          <a:xfrm>
            <a:off x="7500439" y="4519162"/>
            <a:ext cx="1488925" cy="830997"/>
          </a:xfrm>
          <a:prstGeom prst="rect">
            <a:avLst/>
          </a:prstGeom>
          <a:noFill/>
        </p:spPr>
        <p:txBody>
          <a:bodyPr wrap="square" rtlCol="0">
            <a:spAutoFit/>
          </a:bodyPr>
          <a:lstStyle/>
          <a:p>
            <a:endParaRPr lang="en-US" sz="1600" dirty="0" smtClean="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27" name="TextBox 26"/>
          <p:cNvSpPr txBox="1"/>
          <p:nvPr/>
        </p:nvSpPr>
        <p:spPr>
          <a:xfrm>
            <a:off x="9167538" y="5411612"/>
            <a:ext cx="1630001"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errorMsg1RDD</a:t>
            </a:r>
            <a:endParaRPr lang="en-US" dirty="0">
              <a:solidFill>
                <a:schemeClr val="tx1">
                  <a:lumMod val="95000"/>
                </a:schemeClr>
              </a:solidFill>
              <a:latin typeface="Candara" panose="020E0502030303020204" pitchFamily="34" charset="0"/>
            </a:endParaRPr>
          </a:p>
        </p:txBody>
      </p:sp>
      <p:cxnSp>
        <p:nvCxnSpPr>
          <p:cNvPr id="28" name="Straight Arrow Connector 27"/>
          <p:cNvCxnSpPr/>
          <p:nvPr/>
        </p:nvCxnSpPr>
        <p:spPr>
          <a:xfrm>
            <a:off x="7411317" y="5395209"/>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29" name="Picture 28"/>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534601" y="5503515"/>
            <a:ext cx="402154" cy="402154"/>
          </a:xfrm>
          <a:prstGeom prst="rect">
            <a:avLst/>
          </a:prstGeom>
        </p:spPr>
      </p:pic>
      <p:sp>
        <p:nvSpPr>
          <p:cNvPr id="30" name="TextBox 29"/>
          <p:cNvSpPr txBox="1"/>
          <p:nvPr/>
        </p:nvSpPr>
        <p:spPr>
          <a:xfrm>
            <a:off x="6294206" y="5564538"/>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31" name="Picture 30"/>
          <p:cNvPicPr>
            <a:picLocks noChangeAspect="1"/>
          </p:cNvPicPr>
          <p:nvPr/>
        </p:nvPicPr>
        <p:blipFill>
          <a:blip r:embed="rId7"/>
          <a:stretch>
            <a:fillRect/>
          </a:stretch>
        </p:blipFill>
        <p:spPr>
          <a:xfrm>
            <a:off x="7036177" y="6129640"/>
            <a:ext cx="788300" cy="507836"/>
          </a:xfrm>
          <a:prstGeom prst="rect">
            <a:avLst/>
          </a:prstGeom>
        </p:spPr>
      </p:pic>
      <p:pic>
        <p:nvPicPr>
          <p:cNvPr id="32" name="Picture 31"/>
          <p:cNvPicPr>
            <a:picLocks noChangeAspect="1"/>
          </p:cNvPicPr>
          <p:nvPr/>
        </p:nvPicPr>
        <p:blipFill>
          <a:blip r:embed="rId8"/>
          <a:stretch>
            <a:fillRect/>
          </a:stretch>
        </p:blipFill>
        <p:spPr>
          <a:xfrm>
            <a:off x="5313420" y="61631"/>
            <a:ext cx="405181" cy="405181"/>
          </a:xfrm>
          <a:prstGeom prst="rect">
            <a:avLst/>
          </a:prstGeom>
        </p:spPr>
      </p:pic>
      <p:cxnSp>
        <p:nvCxnSpPr>
          <p:cNvPr id="33" name="Straight Arrow Connector 32"/>
          <p:cNvCxnSpPr>
            <a:stCxn id="32" idx="1"/>
          </p:cNvCxnSpPr>
          <p:nvPr/>
        </p:nvCxnSpPr>
        <p:spPr>
          <a:xfrm flipH="1">
            <a:off x="4582038" y="264222"/>
            <a:ext cx="731382"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2" idx="2"/>
          </p:cNvCxnSpPr>
          <p:nvPr/>
        </p:nvCxnSpPr>
        <p:spPr>
          <a:xfrm flipH="1">
            <a:off x="5187174" y="466812"/>
            <a:ext cx="328837" cy="278090"/>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2"/>
          </p:cNvCxnSpPr>
          <p:nvPr/>
        </p:nvCxnSpPr>
        <p:spPr>
          <a:xfrm>
            <a:off x="5516011" y="466812"/>
            <a:ext cx="376886" cy="26363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3"/>
          </p:cNvCxnSpPr>
          <p:nvPr/>
        </p:nvCxnSpPr>
        <p:spPr>
          <a:xfrm>
            <a:off x="5718601" y="264222"/>
            <a:ext cx="838918" cy="471866"/>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0" idx="2"/>
          </p:cNvCxnSpPr>
          <p:nvPr/>
        </p:nvCxnSpPr>
        <p:spPr>
          <a:xfrm flipH="1">
            <a:off x="4033491" y="3778478"/>
            <a:ext cx="1458522"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38" name="Picture 3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446650" y="4661581"/>
            <a:ext cx="402154" cy="402154"/>
          </a:xfrm>
          <a:prstGeom prst="rect">
            <a:avLst/>
          </a:prstGeom>
        </p:spPr>
      </p:pic>
      <p:pic>
        <p:nvPicPr>
          <p:cNvPr id="39" name="Picture 38"/>
          <p:cNvPicPr>
            <a:picLocks noChangeAspect="1"/>
          </p:cNvPicPr>
          <p:nvPr/>
        </p:nvPicPr>
        <p:blipFill>
          <a:blip r:embed="rId7"/>
          <a:stretch>
            <a:fillRect/>
          </a:stretch>
        </p:blipFill>
        <p:spPr>
          <a:xfrm>
            <a:off x="3658350" y="5138701"/>
            <a:ext cx="788300" cy="507836"/>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542871" y="2935722"/>
            <a:ext cx="1095429" cy="605369"/>
          </a:xfrm>
          <a:prstGeom prst="rect">
            <a:avLst/>
          </a:prstGeom>
        </p:spPr>
      </p:pic>
      <p:sp>
        <p:nvSpPr>
          <p:cNvPr id="41" name="TextBox 40"/>
          <p:cNvSpPr txBox="1"/>
          <p:nvPr/>
        </p:nvSpPr>
        <p:spPr>
          <a:xfrm>
            <a:off x="1736003" y="2712578"/>
            <a:ext cx="2038405"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a:t>
            </a:r>
            <a:r>
              <a:rPr lang="en-US" sz="1600" dirty="0" err="1" smtClean="0">
                <a:solidFill>
                  <a:schemeClr val="accent3"/>
                </a:solidFill>
                <a:latin typeface="Candara" panose="020E0502030303020204" pitchFamily="34" charset="0"/>
              </a:rPr>
              <a:t>saveToCassandra</a:t>
            </a:r>
            <a:r>
              <a:rPr lang="en-US" sz="1600" dirty="0" smtClean="0">
                <a:solidFill>
                  <a:schemeClr val="accent3"/>
                </a:solidFill>
                <a:latin typeface="Candara" panose="020E0502030303020204" pitchFamily="34" charset="0"/>
              </a:rPr>
              <a:t>(  )</a:t>
            </a:r>
            <a:endParaRPr lang="en-US" sz="1600" dirty="0">
              <a:solidFill>
                <a:schemeClr val="accent3"/>
              </a:solidFill>
              <a:latin typeface="Candara" panose="020E0502030303020204" pitchFamily="34" charset="0"/>
            </a:endParaRPr>
          </a:p>
        </p:txBody>
      </p:sp>
      <p:cxnSp>
        <p:nvCxnSpPr>
          <p:cNvPr id="42" name="Straight Arrow Connector 41"/>
          <p:cNvCxnSpPr/>
          <p:nvPr/>
        </p:nvCxnSpPr>
        <p:spPr>
          <a:xfrm flipH="1">
            <a:off x="1728421" y="3119914"/>
            <a:ext cx="2097662" cy="5678"/>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43" name="TextBox 42"/>
          <p:cNvSpPr txBox="1"/>
          <p:nvPr/>
        </p:nvSpPr>
        <p:spPr>
          <a:xfrm>
            <a:off x="2994289" y="4731365"/>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.count(  )</a:t>
            </a:r>
            <a:endParaRPr lang="en-US" sz="1600" dirty="0">
              <a:solidFill>
                <a:schemeClr val="accent3"/>
              </a:solidFill>
              <a:latin typeface="Candara" panose="020E0502030303020204" pitchFamily="34" charset="0"/>
            </a:endParaRPr>
          </a:p>
        </p:txBody>
      </p:sp>
      <p:sp>
        <p:nvSpPr>
          <p:cNvPr id="44" name="TextBox 43"/>
          <p:cNvSpPr txBox="1"/>
          <p:nvPr/>
        </p:nvSpPr>
        <p:spPr>
          <a:xfrm>
            <a:off x="3885476" y="5057493"/>
            <a:ext cx="349208" cy="523220"/>
          </a:xfrm>
          <a:prstGeom prst="rect">
            <a:avLst/>
          </a:prstGeom>
          <a:noFill/>
        </p:spPr>
        <p:txBody>
          <a:bodyPr wrap="square" rtlCol="0">
            <a:spAutoFit/>
          </a:bodyPr>
          <a:lstStyle/>
          <a:p>
            <a:r>
              <a:rPr lang="en-US" sz="2800" dirty="0" smtClean="0">
                <a:solidFill>
                  <a:schemeClr val="accent3"/>
                </a:solidFill>
                <a:latin typeface="Candara" panose="020E0502030303020204" pitchFamily="34" charset="0"/>
              </a:rPr>
              <a:t>5</a:t>
            </a:r>
            <a:endParaRPr lang="en-US" sz="2800" dirty="0">
              <a:solidFill>
                <a:schemeClr val="accent3"/>
              </a:solidFill>
              <a:latin typeface="Candara" panose="020E0502030303020204" pitchFamily="34" charset="0"/>
            </a:endParaRPr>
          </a:p>
        </p:txBody>
      </p:sp>
    </p:spTree>
    <p:extLst>
      <p:ext uri="{BB962C8B-B14F-4D97-AF65-F5344CB8AC3E}">
        <p14:creationId xmlns:p14="http://schemas.microsoft.com/office/powerpoint/2010/main" xmlns="" val="364883454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25" grpId="0"/>
      <p:bldP spid="26" grpId="0"/>
      <p:bldP spid="27" grpId="0"/>
      <p:bldP spid="30" grpId="0"/>
      <p:bldP spid="41" grpId="0"/>
      <p:bldP spid="43" grpId="0"/>
      <p:bldP spid="44"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45" name="Cloud 44"/>
          <p:cNvSpPr/>
          <p:nvPr/>
        </p:nvSpPr>
        <p:spPr>
          <a:xfrm>
            <a:off x="3562350" y="2171254"/>
            <a:ext cx="4262127" cy="1881053"/>
          </a:xfrm>
          <a:prstGeom prst="cloud">
            <a:avLst/>
          </a:prstGeom>
          <a:solidFill>
            <a:schemeClr val="accent5">
              <a:lumMod val="60000"/>
              <a:lumOff val="4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H="1">
            <a:off x="5506164"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516380"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266579" y="753741"/>
            <a:ext cx="2612809" cy="50931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49" name="Straight Connector 48"/>
          <p:cNvCxnSpPr/>
          <p:nvPr/>
        </p:nvCxnSpPr>
        <p:spPr>
          <a:xfrm>
            <a:off x="4879012" y="753741"/>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06164" y="753741"/>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21733" y="753741"/>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35027" y="901334"/>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logLinesRDD</a:t>
            </a:r>
            <a:endParaRPr lang="en-US" dirty="0">
              <a:solidFill>
                <a:schemeClr val="tx1">
                  <a:lumMod val="95000"/>
                </a:schemeClr>
              </a:solidFill>
              <a:latin typeface="Candara" panose="020E0502030303020204" pitchFamily="34" charset="0"/>
            </a:endParaRPr>
          </a:p>
        </p:txBody>
      </p:sp>
      <p:sp>
        <p:nvSpPr>
          <p:cNvPr id="53" name="TextBox 52"/>
          <p:cNvSpPr txBox="1"/>
          <p:nvPr/>
        </p:nvSpPr>
        <p:spPr>
          <a:xfrm>
            <a:off x="6972311" y="1737216"/>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errorsRDD</a:t>
            </a:r>
            <a:endParaRPr lang="en-US" dirty="0">
              <a:solidFill>
                <a:schemeClr val="tx1">
                  <a:lumMod val="95000"/>
                </a:schemeClr>
              </a:solidFill>
              <a:latin typeface="Candara" panose="020E0502030303020204" pitchFamily="34" charset="0"/>
            </a:endParaRPr>
          </a:p>
        </p:txBody>
      </p:sp>
      <p:sp>
        <p:nvSpPr>
          <p:cNvPr id="54" name="Rectangle 53"/>
          <p:cNvSpPr/>
          <p:nvPr/>
        </p:nvSpPr>
        <p:spPr>
          <a:xfrm>
            <a:off x="3826771" y="2490474"/>
            <a:ext cx="3330484" cy="1288004"/>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5" name="Straight Connector 54"/>
          <p:cNvCxnSpPr/>
          <p:nvPr/>
        </p:nvCxnSpPr>
        <p:spPr>
          <a:xfrm flipH="1">
            <a:off x="5514244" y="2508581"/>
            <a:ext cx="4246"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920593" y="2710094"/>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msg3</a:t>
            </a:r>
            <a:endParaRPr lang="en-US" sz="1600" dirty="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 ts, msg1 </a:t>
            </a:r>
          </a:p>
        </p:txBody>
      </p:sp>
      <p:sp>
        <p:nvSpPr>
          <p:cNvPr id="57" name="TextBox 56"/>
          <p:cNvSpPr txBox="1"/>
          <p:nvPr/>
        </p:nvSpPr>
        <p:spPr>
          <a:xfrm>
            <a:off x="5646099" y="2710094"/>
            <a:ext cx="1488925" cy="830997"/>
          </a:xfrm>
          <a:prstGeom prst="rect">
            <a:avLst/>
          </a:prstGeom>
          <a:noFill/>
        </p:spPr>
        <p:txBody>
          <a:bodyPr wrap="square" rtlCol="0">
            <a:spAutoFit/>
          </a:bodyPr>
          <a:lstStyle/>
          <a:p>
            <a:r>
              <a:rPr lang="en-US" sz="1600" dirty="0" smtClean="0">
                <a:latin typeface="Candara" panose="020E0502030303020204" pitchFamily="34" charset="0"/>
                <a:cs typeface="Consolas" panose="020B0609020204030204" pitchFamily="49" charset="0"/>
              </a:rPr>
              <a:t>Error,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msg4</a:t>
            </a:r>
            <a:endParaRPr lang="en-US" sz="1600" dirty="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58" name="TextBox 57"/>
          <p:cNvSpPr txBox="1"/>
          <p:nvPr/>
        </p:nvSpPr>
        <p:spPr>
          <a:xfrm>
            <a:off x="7284864" y="3444376"/>
            <a:ext cx="1462894"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cleanedRDD</a:t>
            </a:r>
            <a:endParaRPr lang="en-US" dirty="0">
              <a:solidFill>
                <a:schemeClr val="tx1">
                  <a:lumMod val="95000"/>
                </a:schemeClr>
              </a:solidFill>
              <a:latin typeface="Candara" panose="020E0502030303020204" pitchFamily="34" charset="0"/>
            </a:endParaRPr>
          </a:p>
        </p:txBody>
      </p:sp>
      <p:sp>
        <p:nvSpPr>
          <p:cNvPr id="59" name="Rectangle 58"/>
          <p:cNvSpPr/>
          <p:nvPr/>
        </p:nvSpPr>
        <p:spPr>
          <a:xfrm>
            <a:off x="4266579" y="1580911"/>
            <a:ext cx="2612809" cy="501538"/>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0" name="Straight Connector 59"/>
          <p:cNvCxnSpPr/>
          <p:nvPr/>
        </p:nvCxnSpPr>
        <p:spPr>
          <a:xfrm>
            <a:off x="4879012" y="1580911"/>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506164" y="1580911"/>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21733" y="1580911"/>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924939" y="3867284"/>
            <a:ext cx="223130" cy="312382"/>
          </a:xfrm>
          <a:prstGeom prst="rect">
            <a:avLst/>
          </a:prstGeom>
        </p:spPr>
      </p:pic>
      <p:sp>
        <p:nvSpPr>
          <p:cNvPr id="64" name="TextBox 63"/>
          <p:cNvSpPr txBox="1"/>
          <p:nvPr/>
        </p:nvSpPr>
        <p:spPr>
          <a:xfrm>
            <a:off x="5531382" y="3970593"/>
            <a:ext cx="1102823" cy="338554"/>
          </a:xfrm>
          <a:prstGeom prst="rect">
            <a:avLst/>
          </a:prstGeom>
          <a:noFill/>
        </p:spPr>
        <p:txBody>
          <a:bodyPr wrap="square" rtlCol="0">
            <a:spAutoFit/>
          </a:bodyPr>
          <a:lstStyle/>
          <a:p>
            <a:r>
              <a:rPr lang="en-US" sz="1600" dirty="0" smtClean="0">
                <a:solidFill>
                  <a:srgbClr val="FE5224"/>
                </a:solidFill>
                <a:latin typeface="Candara" panose="020E0502030303020204" pitchFamily="34" charset="0"/>
              </a:rPr>
              <a:t>.filter(      )</a:t>
            </a:r>
            <a:endParaRPr lang="en-US" sz="1600" dirty="0">
              <a:solidFill>
                <a:srgbClr val="FE5224"/>
              </a:solidFill>
              <a:latin typeface="Candara" panose="020E0502030303020204" pitchFamily="34" charset="0"/>
            </a:endParaRPr>
          </a:p>
        </p:txBody>
      </p:sp>
      <p:pic>
        <p:nvPicPr>
          <p:cNvPr id="65" name="Picture 64"/>
          <p:cNvPicPr>
            <a:picLocks noChangeAspect="1"/>
          </p:cNvPicPr>
          <p:nvPr/>
        </p:nvPicPr>
        <p:blipFill>
          <a:blip r:embed="rId5"/>
          <a:stretch>
            <a:fillRect/>
          </a:stretch>
        </p:blipFill>
        <p:spPr>
          <a:xfrm>
            <a:off x="6172474" y="4017184"/>
            <a:ext cx="245404" cy="245404"/>
          </a:xfrm>
          <a:prstGeom prst="rect">
            <a:avLst/>
          </a:prstGeom>
        </p:spPr>
      </p:pic>
      <p:cxnSp>
        <p:nvCxnSpPr>
          <p:cNvPr id="66" name="Straight Arrow Connector 65"/>
          <p:cNvCxnSpPr>
            <a:stCxn id="54" idx="2"/>
          </p:cNvCxnSpPr>
          <p:nvPr/>
        </p:nvCxnSpPr>
        <p:spPr>
          <a:xfrm>
            <a:off x="5492013" y="3778478"/>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5709446" y="4457710"/>
            <a:ext cx="3330484" cy="953902"/>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68" name="Straight Connector 67"/>
          <p:cNvCxnSpPr/>
          <p:nvPr/>
        </p:nvCxnSpPr>
        <p:spPr>
          <a:xfrm>
            <a:off x="7405489" y="4519162"/>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808720" y="4519162"/>
            <a:ext cx="1488925" cy="830997"/>
          </a:xfrm>
          <a:prstGeom prst="rect">
            <a:avLst/>
          </a:prstGeom>
          <a:noFill/>
        </p:spPr>
        <p:txBody>
          <a:bodyPr wrap="square" rtlCol="0">
            <a:spAutoFit/>
          </a:bodyPr>
          <a:lstStyle/>
          <a:p>
            <a:r>
              <a:rPr lang="en-US" sz="1600" dirty="0">
                <a:latin typeface="Candara" panose="020E0502030303020204" pitchFamily="34" charset="0"/>
                <a:cs typeface="Consolas" panose="020B0609020204030204" pitchFamily="49" charset="0"/>
              </a:rPr>
              <a:t>Error, ts, msg1</a:t>
            </a:r>
          </a:p>
          <a:p>
            <a:endParaRPr lang="en-US" sz="1600" dirty="0" smtClean="0">
              <a:latin typeface="Candara" panose="020E0502030303020204" pitchFamily="34" charset="0"/>
              <a:cs typeface="Consolas" panose="020B0609020204030204" pitchFamily="49" charset="0"/>
            </a:endParaRPr>
          </a:p>
          <a:p>
            <a:r>
              <a:rPr lang="en-US" sz="1600" dirty="0" smtClean="0">
                <a:latin typeface="Candara" panose="020E0502030303020204" pitchFamily="34" charset="0"/>
                <a:cs typeface="Consolas" panose="020B0609020204030204" pitchFamily="49" charset="0"/>
              </a:rPr>
              <a:t>Error</a:t>
            </a:r>
            <a:r>
              <a:rPr lang="en-US" sz="1600" dirty="0">
                <a:latin typeface="Candara" panose="020E0502030303020204" pitchFamily="34" charset="0"/>
                <a:cs typeface="Consolas" panose="020B0609020204030204" pitchFamily="49" charset="0"/>
              </a:rPr>
              <a:t>, ts, msg1 </a:t>
            </a:r>
          </a:p>
        </p:txBody>
      </p:sp>
      <p:sp>
        <p:nvSpPr>
          <p:cNvPr id="70" name="TextBox 69"/>
          <p:cNvSpPr txBox="1"/>
          <p:nvPr/>
        </p:nvSpPr>
        <p:spPr>
          <a:xfrm>
            <a:off x="7500439" y="4519162"/>
            <a:ext cx="1488925" cy="830997"/>
          </a:xfrm>
          <a:prstGeom prst="rect">
            <a:avLst/>
          </a:prstGeom>
          <a:noFill/>
        </p:spPr>
        <p:txBody>
          <a:bodyPr wrap="square" rtlCol="0">
            <a:spAutoFit/>
          </a:bodyPr>
          <a:lstStyle/>
          <a:p>
            <a:endParaRPr lang="en-US" sz="1600" dirty="0" smtClean="0">
              <a:latin typeface="Candara" panose="020E0502030303020204" pitchFamily="34" charset="0"/>
              <a:cs typeface="Consolas" panose="020B0609020204030204" pitchFamily="49" charset="0"/>
            </a:endParaRPr>
          </a:p>
          <a:p>
            <a:endParaRPr lang="en-US" sz="1600" dirty="0" smtClean="0">
              <a:latin typeface="Candara" panose="020E0502030303020204" pitchFamily="34" charset="0"/>
              <a:cs typeface="Consolas" panose="020B0609020204030204" pitchFamily="49" charset="0"/>
            </a:endParaRPr>
          </a:p>
          <a:p>
            <a:r>
              <a:rPr lang="en-US" sz="1600" dirty="0">
                <a:latin typeface="Candara" panose="020E0502030303020204" pitchFamily="34" charset="0"/>
                <a:cs typeface="Consolas" panose="020B0609020204030204" pitchFamily="49" charset="0"/>
              </a:rPr>
              <a:t>Error</a:t>
            </a:r>
            <a:r>
              <a:rPr lang="en-US" sz="1600" dirty="0" smtClean="0">
                <a:latin typeface="Candara" panose="020E0502030303020204" pitchFamily="34" charset="0"/>
                <a:cs typeface="Consolas" panose="020B0609020204030204" pitchFamily="49" charset="0"/>
              </a:rPr>
              <a:t>, </a:t>
            </a:r>
            <a:r>
              <a:rPr lang="en-US" sz="1600" dirty="0">
                <a:latin typeface="Candara" panose="020E0502030303020204" pitchFamily="34" charset="0"/>
                <a:cs typeface="Consolas" panose="020B0609020204030204" pitchFamily="49" charset="0"/>
              </a:rPr>
              <a:t>ts, </a:t>
            </a:r>
            <a:r>
              <a:rPr lang="en-US" sz="1600" dirty="0" smtClean="0">
                <a:latin typeface="Candara" panose="020E0502030303020204" pitchFamily="34" charset="0"/>
                <a:cs typeface="Consolas" panose="020B0609020204030204" pitchFamily="49" charset="0"/>
              </a:rPr>
              <a:t>msg1 </a:t>
            </a:r>
            <a:endParaRPr lang="en-US" sz="1600" dirty="0">
              <a:latin typeface="Candara" panose="020E0502030303020204" pitchFamily="34" charset="0"/>
              <a:cs typeface="Consolas" panose="020B0609020204030204" pitchFamily="49" charset="0"/>
            </a:endParaRPr>
          </a:p>
        </p:txBody>
      </p:sp>
      <p:sp>
        <p:nvSpPr>
          <p:cNvPr id="71" name="TextBox 70"/>
          <p:cNvSpPr txBox="1"/>
          <p:nvPr/>
        </p:nvSpPr>
        <p:spPr>
          <a:xfrm>
            <a:off x="9167538" y="5411612"/>
            <a:ext cx="1630001" cy="369332"/>
          </a:xfrm>
          <a:prstGeom prst="rect">
            <a:avLst/>
          </a:prstGeom>
          <a:noFill/>
        </p:spPr>
        <p:txBody>
          <a:bodyPr wrap="square" rtlCol="0">
            <a:spAutoFit/>
          </a:bodyPr>
          <a:lstStyle/>
          <a:p>
            <a:r>
              <a:rPr lang="en-US" dirty="0" smtClean="0">
                <a:solidFill>
                  <a:schemeClr val="tx1">
                    <a:lumMod val="95000"/>
                  </a:schemeClr>
                </a:solidFill>
                <a:latin typeface="Candara" panose="020E0502030303020204" pitchFamily="34" charset="0"/>
              </a:rPr>
              <a:t>errorMsg1RDD</a:t>
            </a:r>
            <a:endParaRPr lang="en-US" dirty="0">
              <a:solidFill>
                <a:schemeClr val="tx1">
                  <a:lumMod val="95000"/>
                </a:schemeClr>
              </a:solidFill>
              <a:latin typeface="Candara" panose="020E0502030303020204" pitchFamily="34" charset="0"/>
            </a:endParaRPr>
          </a:p>
        </p:txBody>
      </p:sp>
      <p:cxnSp>
        <p:nvCxnSpPr>
          <p:cNvPr id="72" name="Straight Arrow Connector 71"/>
          <p:cNvCxnSpPr/>
          <p:nvPr/>
        </p:nvCxnSpPr>
        <p:spPr>
          <a:xfrm>
            <a:off x="7411317" y="5395209"/>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73" name="Picture 72"/>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534601" y="5503515"/>
            <a:ext cx="402154" cy="402154"/>
          </a:xfrm>
          <a:prstGeom prst="rect">
            <a:avLst/>
          </a:prstGeom>
        </p:spPr>
      </p:pic>
      <p:sp>
        <p:nvSpPr>
          <p:cNvPr id="74" name="TextBox 73"/>
          <p:cNvSpPr txBox="1"/>
          <p:nvPr/>
        </p:nvSpPr>
        <p:spPr>
          <a:xfrm>
            <a:off x="6294206" y="5564538"/>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.collect(  )</a:t>
            </a:r>
            <a:endParaRPr lang="en-US" sz="1600" dirty="0">
              <a:solidFill>
                <a:schemeClr val="accent3"/>
              </a:solidFill>
              <a:latin typeface="Candara" panose="020E0502030303020204" pitchFamily="34" charset="0"/>
            </a:endParaRPr>
          </a:p>
        </p:txBody>
      </p:sp>
      <p:pic>
        <p:nvPicPr>
          <p:cNvPr id="75" name="Picture 74"/>
          <p:cNvPicPr>
            <a:picLocks noChangeAspect="1"/>
          </p:cNvPicPr>
          <p:nvPr/>
        </p:nvPicPr>
        <p:blipFill>
          <a:blip r:embed="rId7"/>
          <a:stretch>
            <a:fillRect/>
          </a:stretch>
        </p:blipFill>
        <p:spPr>
          <a:xfrm>
            <a:off x="7036177" y="6129640"/>
            <a:ext cx="788300" cy="507836"/>
          </a:xfrm>
          <a:prstGeom prst="rect">
            <a:avLst/>
          </a:prstGeom>
        </p:spPr>
      </p:pic>
      <p:pic>
        <p:nvPicPr>
          <p:cNvPr id="76" name="Picture 75"/>
          <p:cNvPicPr>
            <a:picLocks noChangeAspect="1"/>
          </p:cNvPicPr>
          <p:nvPr/>
        </p:nvPicPr>
        <p:blipFill>
          <a:blip r:embed="rId8"/>
          <a:stretch>
            <a:fillRect/>
          </a:stretch>
        </p:blipFill>
        <p:spPr>
          <a:xfrm>
            <a:off x="5313420" y="61631"/>
            <a:ext cx="405181" cy="405181"/>
          </a:xfrm>
          <a:prstGeom prst="rect">
            <a:avLst/>
          </a:prstGeom>
        </p:spPr>
      </p:pic>
      <p:cxnSp>
        <p:nvCxnSpPr>
          <p:cNvPr id="77" name="Straight Arrow Connector 76"/>
          <p:cNvCxnSpPr>
            <a:stCxn id="76" idx="1"/>
          </p:cNvCxnSpPr>
          <p:nvPr/>
        </p:nvCxnSpPr>
        <p:spPr>
          <a:xfrm flipH="1">
            <a:off x="4582038" y="264222"/>
            <a:ext cx="731382"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6" idx="2"/>
          </p:cNvCxnSpPr>
          <p:nvPr/>
        </p:nvCxnSpPr>
        <p:spPr>
          <a:xfrm flipH="1">
            <a:off x="5187174" y="466812"/>
            <a:ext cx="328837" cy="278090"/>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6" idx="2"/>
          </p:cNvCxnSpPr>
          <p:nvPr/>
        </p:nvCxnSpPr>
        <p:spPr>
          <a:xfrm>
            <a:off x="5516011" y="466812"/>
            <a:ext cx="376886" cy="263634"/>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6" idx="3"/>
          </p:cNvCxnSpPr>
          <p:nvPr/>
        </p:nvCxnSpPr>
        <p:spPr>
          <a:xfrm>
            <a:off x="5718601" y="264222"/>
            <a:ext cx="838918" cy="471866"/>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4" idx="2"/>
          </p:cNvCxnSpPr>
          <p:nvPr/>
        </p:nvCxnSpPr>
        <p:spPr>
          <a:xfrm flipH="1">
            <a:off x="4033491" y="3778478"/>
            <a:ext cx="1458522"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82" name="Picture 81"/>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446650" y="4661581"/>
            <a:ext cx="402154" cy="402154"/>
          </a:xfrm>
          <a:prstGeom prst="rect">
            <a:avLst/>
          </a:prstGeom>
        </p:spPr>
      </p:pic>
      <p:sp>
        <p:nvSpPr>
          <p:cNvPr id="83" name="TextBox 82"/>
          <p:cNvSpPr txBox="1"/>
          <p:nvPr/>
        </p:nvSpPr>
        <p:spPr>
          <a:xfrm>
            <a:off x="2994289" y="4731365"/>
            <a:ext cx="1136121"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.count(  )</a:t>
            </a:r>
            <a:endParaRPr lang="en-US" sz="1600" dirty="0">
              <a:solidFill>
                <a:schemeClr val="accent3"/>
              </a:solidFill>
              <a:latin typeface="Candara" panose="020E0502030303020204" pitchFamily="34" charset="0"/>
            </a:endParaRPr>
          </a:p>
        </p:txBody>
      </p:sp>
      <p:pic>
        <p:nvPicPr>
          <p:cNvPr id="84" name="Picture 83"/>
          <p:cNvPicPr>
            <a:picLocks noChangeAspect="1"/>
          </p:cNvPicPr>
          <p:nvPr/>
        </p:nvPicPr>
        <p:blipFill>
          <a:blip r:embed="rId7"/>
          <a:stretch>
            <a:fillRect/>
          </a:stretch>
        </p:blipFill>
        <p:spPr>
          <a:xfrm>
            <a:off x="3658350" y="5138701"/>
            <a:ext cx="788300" cy="507836"/>
          </a:xfrm>
          <a:prstGeom prst="rect">
            <a:avLst/>
          </a:prstGeom>
        </p:spPr>
      </p:pic>
      <p:pic>
        <p:nvPicPr>
          <p:cNvPr id="85" name="Picture 84"/>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542871" y="2935722"/>
            <a:ext cx="1095429" cy="605369"/>
          </a:xfrm>
          <a:prstGeom prst="rect">
            <a:avLst/>
          </a:prstGeom>
        </p:spPr>
      </p:pic>
      <p:sp>
        <p:nvSpPr>
          <p:cNvPr id="86" name="TextBox 85"/>
          <p:cNvSpPr txBox="1"/>
          <p:nvPr/>
        </p:nvSpPr>
        <p:spPr>
          <a:xfrm>
            <a:off x="1736003" y="2712578"/>
            <a:ext cx="2038405" cy="338554"/>
          </a:xfrm>
          <a:prstGeom prst="rect">
            <a:avLst/>
          </a:prstGeom>
          <a:noFill/>
        </p:spPr>
        <p:txBody>
          <a:bodyPr wrap="square" rtlCol="0">
            <a:spAutoFit/>
          </a:bodyPr>
          <a:lstStyle/>
          <a:p>
            <a:r>
              <a:rPr lang="en-US" sz="1600" dirty="0" smtClean="0">
                <a:solidFill>
                  <a:schemeClr val="accent3"/>
                </a:solidFill>
                <a:latin typeface="Candara" panose="020E0502030303020204" pitchFamily="34" charset="0"/>
              </a:rPr>
              <a:t>.</a:t>
            </a:r>
            <a:r>
              <a:rPr lang="en-US" sz="1600" dirty="0" err="1" smtClean="0">
                <a:solidFill>
                  <a:schemeClr val="accent3"/>
                </a:solidFill>
                <a:latin typeface="Candara" panose="020E0502030303020204" pitchFamily="34" charset="0"/>
              </a:rPr>
              <a:t>saveToCassandra</a:t>
            </a:r>
            <a:r>
              <a:rPr lang="en-US" sz="1600" dirty="0" smtClean="0">
                <a:solidFill>
                  <a:schemeClr val="accent3"/>
                </a:solidFill>
                <a:latin typeface="Candara" panose="020E0502030303020204" pitchFamily="34" charset="0"/>
              </a:rPr>
              <a:t>(  )</a:t>
            </a:r>
            <a:endParaRPr lang="en-US" sz="1600" dirty="0">
              <a:solidFill>
                <a:schemeClr val="accent3"/>
              </a:solidFill>
              <a:latin typeface="Candara" panose="020E0502030303020204" pitchFamily="34" charset="0"/>
            </a:endParaRPr>
          </a:p>
        </p:txBody>
      </p:sp>
      <p:cxnSp>
        <p:nvCxnSpPr>
          <p:cNvPr id="87" name="Straight Arrow Connector 86"/>
          <p:cNvCxnSpPr/>
          <p:nvPr/>
        </p:nvCxnSpPr>
        <p:spPr>
          <a:xfrm flipH="1">
            <a:off x="1728421" y="3119914"/>
            <a:ext cx="2097662" cy="5678"/>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88" name="Picture 87"/>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6740617" y="2492798"/>
            <a:ext cx="368643" cy="368643"/>
          </a:xfrm>
          <a:prstGeom prst="rect">
            <a:avLst/>
          </a:prstGeom>
        </p:spPr>
      </p:pic>
      <p:pic>
        <p:nvPicPr>
          <p:cNvPr id="89" name="Picture 88"/>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5092791" y="2494082"/>
            <a:ext cx="368643" cy="368643"/>
          </a:xfrm>
          <a:prstGeom prst="rect">
            <a:avLst/>
          </a:prstGeom>
        </p:spPr>
      </p:pic>
      <p:sp>
        <p:nvSpPr>
          <p:cNvPr id="90" name="TextBox 89"/>
          <p:cNvSpPr txBox="1"/>
          <p:nvPr/>
        </p:nvSpPr>
        <p:spPr>
          <a:xfrm>
            <a:off x="3885476" y="5057493"/>
            <a:ext cx="349208" cy="523220"/>
          </a:xfrm>
          <a:prstGeom prst="rect">
            <a:avLst/>
          </a:prstGeom>
          <a:noFill/>
        </p:spPr>
        <p:txBody>
          <a:bodyPr wrap="square" rtlCol="0">
            <a:spAutoFit/>
          </a:bodyPr>
          <a:lstStyle/>
          <a:p>
            <a:r>
              <a:rPr lang="en-US" sz="2800" dirty="0" smtClean="0">
                <a:solidFill>
                  <a:schemeClr val="accent3"/>
                </a:solidFill>
                <a:latin typeface="Candara" panose="020E0502030303020204" pitchFamily="34" charset="0"/>
              </a:rPr>
              <a:t>5</a:t>
            </a:r>
            <a:endParaRPr lang="en-US" sz="2800" dirty="0">
              <a:solidFill>
                <a:schemeClr val="accent3"/>
              </a:solidFill>
              <a:latin typeface="Candara" panose="020E0502030303020204" pitchFamily="34" charset="0"/>
            </a:endParaRPr>
          </a:p>
        </p:txBody>
      </p:sp>
    </p:spTree>
    <p:extLst>
      <p:ext uri="{BB962C8B-B14F-4D97-AF65-F5344CB8AC3E}">
        <p14:creationId xmlns:p14="http://schemas.microsoft.com/office/powerpoint/2010/main" xmlns="" val="183806537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6" name="Title 4"/>
          <p:cNvSpPr txBox="1">
            <a:spLocks/>
          </p:cNvSpPr>
          <p:nvPr/>
        </p:nvSpPr>
        <p:spPr>
          <a:xfrm>
            <a:off x="395956" y="444666"/>
            <a:ext cx="6878637" cy="98107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Lifecycle of a Spark program</a:t>
            </a:r>
            <a:endParaRPr lang="en-US" dirty="0"/>
          </a:p>
        </p:txBody>
      </p:sp>
      <p:sp>
        <p:nvSpPr>
          <p:cNvPr id="7" name="TextBox 6"/>
          <p:cNvSpPr txBox="1"/>
          <p:nvPr/>
        </p:nvSpPr>
        <p:spPr>
          <a:xfrm>
            <a:off x="1331996" y="1759118"/>
            <a:ext cx="9620751" cy="4524315"/>
          </a:xfrm>
          <a:prstGeom prst="rect">
            <a:avLst/>
          </a:prstGeom>
          <a:noFill/>
        </p:spPr>
        <p:txBody>
          <a:bodyPr wrap="square" rtlCol="0">
            <a:spAutoFit/>
          </a:bodyPr>
          <a:lstStyle/>
          <a:p>
            <a:pPr marL="342900" indent="-342900">
              <a:buAutoNum type="arabicParenR"/>
            </a:pPr>
            <a:r>
              <a:rPr lang="en-US" sz="2400" dirty="0" smtClean="0"/>
              <a:t>Create </a:t>
            </a:r>
            <a:r>
              <a:rPr lang="en-US" sz="2400" dirty="0"/>
              <a:t>some input RDDs from external </a:t>
            </a:r>
            <a:r>
              <a:rPr lang="en-US" sz="2400" dirty="0" smtClean="0"/>
              <a:t>data</a:t>
            </a:r>
            <a:r>
              <a:rPr lang="en-US" sz="2400" dirty="0"/>
              <a:t> </a:t>
            </a:r>
            <a:r>
              <a:rPr lang="en-US" sz="2400" dirty="0" smtClean="0"/>
              <a:t>or parallelize a collection in  your driver program.</a:t>
            </a:r>
          </a:p>
          <a:p>
            <a:pPr marL="342900" indent="-342900">
              <a:buAutoNum type="arabicParenR"/>
            </a:pPr>
            <a:endParaRPr lang="en-US" sz="2400" dirty="0"/>
          </a:p>
          <a:p>
            <a:pPr marL="342900" indent="-342900">
              <a:buAutoNum type="arabicParenR"/>
            </a:pPr>
            <a:r>
              <a:rPr lang="en-US" sz="2400" dirty="0" smtClean="0">
                <a:solidFill>
                  <a:srgbClr val="BBE6FB"/>
                </a:solidFill>
              </a:rPr>
              <a:t>Lazily transform </a:t>
            </a:r>
            <a:r>
              <a:rPr lang="en-US" sz="2400" dirty="0">
                <a:solidFill>
                  <a:srgbClr val="BBE6FB"/>
                </a:solidFill>
              </a:rPr>
              <a:t>them to define new RDDs using transformations like  </a:t>
            </a:r>
            <a:r>
              <a:rPr lang="en-US" sz="2400" dirty="0">
                <a:solidFill>
                  <a:srgbClr val="BBE6FB"/>
                </a:solidFill>
                <a:latin typeface="Consolas" panose="020B0609020204030204" pitchFamily="49" charset="0"/>
                <a:cs typeface="Consolas" panose="020B0609020204030204" pitchFamily="49" charset="0"/>
              </a:rPr>
              <a:t>filter()</a:t>
            </a:r>
            <a:r>
              <a:rPr lang="en-US" sz="2400" dirty="0">
                <a:solidFill>
                  <a:srgbClr val="BBE6FB"/>
                </a:solidFill>
                <a:cs typeface="Consolas" panose="020B0609020204030204" pitchFamily="49" charset="0"/>
              </a:rPr>
              <a:t> </a:t>
            </a:r>
            <a:r>
              <a:rPr lang="en-US" sz="2400" dirty="0" smtClean="0">
                <a:solidFill>
                  <a:srgbClr val="BBE6FB"/>
                </a:solidFill>
              </a:rPr>
              <a:t>or </a:t>
            </a:r>
            <a:r>
              <a:rPr lang="en-US" sz="2400" dirty="0" smtClean="0">
                <a:solidFill>
                  <a:srgbClr val="BBE6FB"/>
                </a:solidFill>
                <a:latin typeface="Consolas" panose="020B0609020204030204" pitchFamily="49" charset="0"/>
                <a:cs typeface="Consolas" panose="020B0609020204030204" pitchFamily="49" charset="0"/>
              </a:rPr>
              <a:t>map()</a:t>
            </a:r>
          </a:p>
          <a:p>
            <a:pPr marL="342900" indent="-342900">
              <a:buAutoNum type="arabicParenR"/>
            </a:pPr>
            <a:endParaRPr lang="en-US" sz="2400" dirty="0"/>
          </a:p>
          <a:p>
            <a:pPr marL="342900" indent="-342900">
              <a:buAutoNum type="arabicParenR"/>
            </a:pPr>
            <a:r>
              <a:rPr lang="en-US" sz="2400" dirty="0"/>
              <a:t>Ask Spark to  </a:t>
            </a:r>
            <a:r>
              <a:rPr lang="en-US" sz="2400" dirty="0" smtClean="0">
                <a:latin typeface="Consolas" panose="020B0609020204030204" pitchFamily="49" charset="0"/>
                <a:cs typeface="Consolas" panose="020B0609020204030204" pitchFamily="49" charset="0"/>
              </a:rPr>
              <a:t>cache()</a:t>
            </a:r>
            <a:r>
              <a:rPr lang="en-US" sz="2400" dirty="0" smtClean="0">
                <a:cs typeface="Consolas" panose="020B0609020204030204" pitchFamily="49" charset="0"/>
              </a:rPr>
              <a:t> </a:t>
            </a:r>
            <a:r>
              <a:rPr lang="en-US" sz="2400" dirty="0"/>
              <a:t>any intermediate RDDs that will need to be reused</a:t>
            </a:r>
            <a:r>
              <a:rPr lang="en-US" sz="2400" dirty="0" smtClean="0"/>
              <a:t>.</a:t>
            </a:r>
          </a:p>
          <a:p>
            <a:pPr marL="342900" indent="-342900">
              <a:buAutoNum type="arabicParenR"/>
            </a:pPr>
            <a:endParaRPr lang="en-US" sz="2400" dirty="0"/>
          </a:p>
          <a:p>
            <a:pPr marL="342900" indent="-342900">
              <a:buAutoNum type="arabicParenR"/>
            </a:pPr>
            <a:r>
              <a:rPr lang="en-US" sz="2400" dirty="0">
                <a:solidFill>
                  <a:srgbClr val="BBE6FB"/>
                </a:solidFill>
              </a:rPr>
              <a:t> Launch actions such as  </a:t>
            </a:r>
            <a:r>
              <a:rPr lang="en-US" sz="2400" dirty="0">
                <a:solidFill>
                  <a:srgbClr val="BBE6FB"/>
                </a:solidFill>
                <a:latin typeface="Consolas" panose="020B0609020204030204" pitchFamily="49" charset="0"/>
                <a:cs typeface="Consolas" panose="020B0609020204030204" pitchFamily="49" charset="0"/>
              </a:rPr>
              <a:t>count</a:t>
            </a:r>
            <a:r>
              <a:rPr lang="en-US" sz="2400" dirty="0" smtClean="0">
                <a:solidFill>
                  <a:srgbClr val="BBE6FB"/>
                </a:solidFill>
                <a:latin typeface="Consolas" panose="020B0609020204030204" pitchFamily="49" charset="0"/>
                <a:cs typeface="Consolas" panose="020B0609020204030204" pitchFamily="49" charset="0"/>
              </a:rPr>
              <a:t>()</a:t>
            </a:r>
            <a:r>
              <a:rPr lang="en-US" sz="2400" dirty="0" smtClean="0">
                <a:solidFill>
                  <a:srgbClr val="BBE6FB"/>
                </a:solidFill>
                <a:cs typeface="Consolas" panose="020B0609020204030204" pitchFamily="49" charset="0"/>
              </a:rPr>
              <a:t> </a:t>
            </a:r>
            <a:r>
              <a:rPr lang="en-US" sz="2400" dirty="0" smtClean="0">
                <a:solidFill>
                  <a:srgbClr val="BBE6FB"/>
                </a:solidFill>
              </a:rPr>
              <a:t>and  </a:t>
            </a:r>
            <a:r>
              <a:rPr lang="en-US" sz="2400" dirty="0" smtClean="0">
                <a:solidFill>
                  <a:srgbClr val="BBE6FB"/>
                </a:solidFill>
                <a:latin typeface="Consolas" panose="020B0609020204030204" pitchFamily="49" charset="0"/>
                <a:cs typeface="Consolas" panose="020B0609020204030204" pitchFamily="49" charset="0"/>
              </a:rPr>
              <a:t>collect()</a:t>
            </a:r>
            <a:r>
              <a:rPr lang="en-US" sz="2400" dirty="0" smtClean="0">
                <a:solidFill>
                  <a:srgbClr val="BBE6FB"/>
                </a:solidFill>
                <a:cs typeface="Consolas" panose="020B0609020204030204" pitchFamily="49" charset="0"/>
              </a:rPr>
              <a:t> </a:t>
            </a:r>
            <a:r>
              <a:rPr lang="en-US" sz="2400" dirty="0">
                <a:solidFill>
                  <a:srgbClr val="BBE6FB"/>
                </a:solidFill>
              </a:rPr>
              <a:t>to kick off a parallel </a:t>
            </a:r>
            <a:r>
              <a:rPr lang="en-US" sz="2400" dirty="0" smtClean="0">
                <a:solidFill>
                  <a:srgbClr val="BBE6FB"/>
                </a:solidFill>
              </a:rPr>
              <a:t>computation, which </a:t>
            </a:r>
            <a:r>
              <a:rPr lang="en-US" sz="2400" dirty="0">
                <a:solidFill>
                  <a:srgbClr val="BBE6FB"/>
                </a:solidFill>
              </a:rPr>
              <a:t>is then optimized and executed by Spark.</a:t>
            </a:r>
          </a:p>
        </p:txBody>
      </p:sp>
    </p:spTree>
    <p:extLst>
      <p:ext uri="{BB962C8B-B14F-4D97-AF65-F5344CB8AC3E}">
        <p14:creationId xmlns:p14="http://schemas.microsoft.com/office/powerpoint/2010/main" xmlns="" val="3551346468"/>
      </p:ext>
    </p:extLst>
  </p:cSld>
  <p:clrMapOvr>
    <a:masterClrMapping/>
  </p:clrMapOvr>
  <p:transition>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288996" y="191090"/>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Transformations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997265975"/>
              </p:ext>
            </p:extLst>
          </p:nvPr>
        </p:nvGraphicFramePr>
        <p:xfrm>
          <a:off x="2173204" y="1559537"/>
          <a:ext cx="7410450" cy="3668850"/>
        </p:xfrm>
        <a:graphic>
          <a:graphicData uri="http://schemas.openxmlformats.org/drawingml/2006/table">
            <a:tbl>
              <a:tblPr firstRow="1" bandRow="1">
                <a:tableStyleId>{2D5ABB26-0587-4C30-8999-92F81FD0307C}</a:tableStyleId>
              </a:tblPr>
              <a:tblGrid>
                <a:gridCol w="3040400"/>
                <a:gridCol w="2175791"/>
                <a:gridCol w="2194259"/>
              </a:tblGrid>
              <a:tr h="514955">
                <a:tc>
                  <a:txBody>
                    <a:bodyPr/>
                    <a:lstStyle/>
                    <a:p>
                      <a:r>
                        <a:rPr lang="en-US" sz="1600" dirty="0" smtClean="0">
                          <a:latin typeface="Consolas" panose="020B0609020204030204" pitchFamily="49" charset="0"/>
                          <a:cs typeface="Consolas" panose="020B0609020204030204" pitchFamily="49" charset="0"/>
                        </a:rPr>
                        <a:t>map()</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intersection()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cartesion</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1495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Consolas" panose="020B0609020204030204" pitchFamily="49" charset="0"/>
                          <a:cs typeface="Consolas" panose="020B0609020204030204" pitchFamily="49" charset="0"/>
                        </a:rPr>
                        <a:t>flatMap</a:t>
                      </a:r>
                      <a:r>
                        <a:rPr lang="en-US" sz="1600" dirty="0" smtClean="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distinct()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pipe()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filter() </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groupByKey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coalesce()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reduceByKey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repartition()</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mapPartitionsWithIndex</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sortByKey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partitionBy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sample()</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join()</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r h="514955">
                <a:tc>
                  <a:txBody>
                    <a:bodyPr/>
                    <a:lstStyle/>
                    <a:p>
                      <a:r>
                        <a:rPr lang="en-US" sz="1600" dirty="0" smtClean="0">
                          <a:latin typeface="Consolas" panose="020B0609020204030204" pitchFamily="49" charset="0"/>
                          <a:cs typeface="Consolas" panose="020B0609020204030204" pitchFamily="49" charset="0"/>
                        </a:rPr>
                        <a:t>union()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cogroup</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bl>
          </a:graphicData>
        </a:graphic>
      </p:graphicFrame>
      <p:sp>
        <p:nvSpPr>
          <p:cNvPr id="4" name="TextBox 3"/>
          <p:cNvSpPr txBox="1"/>
          <p:nvPr/>
        </p:nvSpPr>
        <p:spPr>
          <a:xfrm>
            <a:off x="4295274" y="295220"/>
            <a:ext cx="779381" cy="369332"/>
          </a:xfrm>
          <a:prstGeom prst="rect">
            <a:avLst/>
          </a:prstGeom>
          <a:noFill/>
        </p:spPr>
        <p:txBody>
          <a:bodyPr wrap="none" rtlCol="0">
            <a:spAutoFit/>
          </a:bodyPr>
          <a:lstStyle/>
          <a:p>
            <a:r>
              <a:rPr lang="en-US" dirty="0" smtClean="0">
                <a:solidFill>
                  <a:srgbClr val="BBE6FB"/>
                </a:solidFill>
              </a:rPr>
              <a:t>(lazy)</a:t>
            </a:r>
            <a:endParaRPr lang="en-US" dirty="0">
              <a:solidFill>
                <a:srgbClr val="BBE6FB"/>
              </a:solidFill>
            </a:endParaRPr>
          </a:p>
        </p:txBody>
      </p:sp>
      <p:sp>
        <p:nvSpPr>
          <p:cNvPr id="5" name="TextBox 4"/>
          <p:cNvSpPr txBox="1"/>
          <p:nvPr/>
        </p:nvSpPr>
        <p:spPr>
          <a:xfrm>
            <a:off x="711200" y="5689600"/>
            <a:ext cx="10769600" cy="923330"/>
          </a:xfrm>
          <a:prstGeom prst="rect">
            <a:avLst/>
          </a:prstGeom>
          <a:noFill/>
        </p:spPr>
        <p:txBody>
          <a:bodyPr wrap="square" rtlCol="0">
            <a:spAutoFit/>
          </a:bodyPr>
          <a:lstStyle/>
          <a:p>
            <a:pPr marL="285750" indent="-285750">
              <a:buFontTx/>
              <a:buChar char="-"/>
            </a:pPr>
            <a:r>
              <a:rPr lang="en-US" dirty="0" smtClean="0">
                <a:solidFill>
                  <a:schemeClr val="accent1"/>
                </a:solidFill>
              </a:rPr>
              <a:t>Most transformations are element-wise (they work on one element at a time), but this is not true for all transformations</a:t>
            </a:r>
          </a:p>
          <a:p>
            <a:pPr marL="285750" indent="-285750">
              <a:buFontTx/>
              <a:buChar char="-"/>
            </a:pPr>
            <a:endParaRPr lang="en-US" dirty="0">
              <a:solidFill>
                <a:schemeClr val="accent1"/>
              </a:solidFill>
            </a:endParaRPr>
          </a:p>
        </p:txBody>
      </p:sp>
    </p:spTree>
    <p:extLst>
      <p:ext uri="{BB962C8B-B14F-4D97-AF65-F5344CB8AC3E}">
        <p14:creationId xmlns:p14="http://schemas.microsoft.com/office/powerpoint/2010/main" xmlns="" val="3981593480"/>
      </p:ext>
    </p:extLst>
  </p:cSld>
  <p:clrMapOvr>
    <a:masterClrMapping/>
  </p:clrMapOvr>
  <p:transition>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373217" y="215154"/>
            <a:ext cx="8254428" cy="87072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4184528816"/>
              </p:ext>
            </p:extLst>
          </p:nvPr>
        </p:nvGraphicFramePr>
        <p:xfrm>
          <a:off x="2316244" y="2023087"/>
          <a:ext cx="6769102" cy="3604685"/>
        </p:xfrm>
        <a:graphic>
          <a:graphicData uri="http://schemas.openxmlformats.org/drawingml/2006/table">
            <a:tbl>
              <a:tblPr firstRow="1" bandRow="1">
                <a:tableStyleId>{2D5ABB26-0587-4C30-8999-92F81FD0307C}</a:tableStyleId>
              </a:tblPr>
              <a:tblGrid>
                <a:gridCol w="4011462"/>
                <a:gridCol w="2757640"/>
              </a:tblGrid>
              <a:tr h="514955">
                <a:tc>
                  <a:txBody>
                    <a:bodyPr/>
                    <a:lstStyle/>
                    <a:p>
                      <a:r>
                        <a:rPr lang="en-US" dirty="0" smtClean="0">
                          <a:latin typeface="Consolas" panose="020B0609020204030204" pitchFamily="49" charset="0"/>
                          <a:cs typeface="Consolas" panose="020B0609020204030204" pitchFamily="49" charset="0"/>
                        </a:rPr>
                        <a:t>reduce()</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takeOrdered</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smtClean="0">
                          <a:latin typeface="Consolas" panose="020B0609020204030204" pitchFamily="49" charset="0"/>
                          <a:cs typeface="Consolas" panose="020B0609020204030204" pitchFamily="49" charset="0"/>
                        </a:rPr>
                        <a:t>collect()</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saveAsTextFile</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smtClean="0">
                          <a:latin typeface="Consolas" panose="020B0609020204030204" pitchFamily="49" charset="0"/>
                          <a:cs typeface="Consolas" panose="020B0609020204030204" pitchFamily="49" charset="0"/>
                        </a:rPr>
                        <a:t>count()</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saveAsSequenceFile</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smtClean="0">
                          <a:latin typeface="Consolas" panose="020B0609020204030204" pitchFamily="49" charset="0"/>
                          <a:cs typeface="Consolas" panose="020B0609020204030204" pitchFamily="49" charset="0"/>
                        </a:rPr>
                        <a:t>first()</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saveAsObjectFile</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smtClean="0">
                          <a:latin typeface="Consolas" panose="020B0609020204030204" pitchFamily="49" charset="0"/>
                          <a:cs typeface="Consolas" panose="020B0609020204030204" pitchFamily="49" charset="0"/>
                        </a:rPr>
                        <a:t>take()</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countByKey</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err="1" smtClean="0">
                          <a:latin typeface="Consolas" panose="020B0609020204030204" pitchFamily="49" charset="0"/>
                          <a:cs typeface="Consolas" panose="020B0609020204030204" pitchFamily="49" charset="0"/>
                        </a:rPr>
                        <a:t>takeSample</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c>
                  <a:txBody>
                    <a:bodyPr/>
                    <a:lstStyle/>
                    <a:p>
                      <a:r>
                        <a:rPr lang="en-US" dirty="0" err="1" smtClean="0">
                          <a:latin typeface="Consolas" panose="020B0609020204030204" pitchFamily="49" charset="0"/>
                          <a:cs typeface="Consolas" panose="020B0609020204030204" pitchFamily="49" charset="0"/>
                        </a:rPr>
                        <a:t>foreach</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r h="514955">
                <a:tc>
                  <a:txBody>
                    <a:bodyPr/>
                    <a:lstStyle/>
                    <a:p>
                      <a:r>
                        <a:rPr lang="en-US" dirty="0" err="1" smtClean="0">
                          <a:solidFill>
                            <a:schemeClr val="tx2"/>
                          </a:solidFill>
                          <a:latin typeface="Consolas" panose="020B0609020204030204" pitchFamily="49" charset="0"/>
                          <a:cs typeface="Consolas" panose="020B0609020204030204" pitchFamily="49" charset="0"/>
                        </a:rPr>
                        <a:t>saveToCassandra</a:t>
                      </a:r>
                      <a:r>
                        <a:rPr lang="en-US" dirty="0" smtClean="0">
                          <a:solidFill>
                            <a:schemeClr val="tx2"/>
                          </a:solidFill>
                          <a:latin typeface="Consolas" panose="020B0609020204030204" pitchFamily="49" charset="0"/>
                          <a:cs typeface="Consolas" panose="020B0609020204030204" pitchFamily="49" charset="0"/>
                        </a:rPr>
                        <a:t>()</a:t>
                      </a:r>
                      <a:endParaRPr lang="en-US" dirty="0">
                        <a:solidFill>
                          <a:schemeClr val="tx2"/>
                        </a:solidFill>
                        <a:latin typeface="Consolas" panose="020B0609020204030204" pitchFamily="49" charset="0"/>
                        <a:cs typeface="Consolas" panose="020B0609020204030204" pitchFamily="49" charset="0"/>
                      </a:endParaRPr>
                    </a:p>
                  </a:txBody>
                  <a:tcPr/>
                </a:tc>
                <a:tc>
                  <a:txBody>
                    <a:bodyPr/>
                    <a:lstStyle/>
                    <a:p>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txBody>
                  <a:tcPr/>
                </a:tc>
              </a:tr>
            </a:tbl>
          </a:graphicData>
        </a:graphic>
      </p:graphicFrame>
    </p:spTree>
    <p:extLst>
      <p:ext uri="{BB962C8B-B14F-4D97-AF65-F5344CB8AC3E}">
        <p14:creationId xmlns:p14="http://schemas.microsoft.com/office/powerpoint/2010/main" xmlns="" val="1509796213"/>
      </p:ext>
    </p:extLst>
  </p:cSld>
  <p:clrMapOvr>
    <a:masterClrMapping/>
  </p:clrMapOvr>
  <p:transition>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4"/>
          <p:cNvSpPr txBox="1">
            <a:spLocks/>
          </p:cNvSpPr>
          <p:nvPr/>
        </p:nvSpPr>
        <p:spPr>
          <a:xfrm>
            <a:off x="3677776" y="432141"/>
            <a:ext cx="4388986" cy="682675"/>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Types of RDDs</a:t>
            </a:r>
            <a:endParaRPr lang="en-US" sz="4000" dirty="0"/>
          </a:p>
        </p:txBody>
      </p:sp>
      <p:sp>
        <p:nvSpPr>
          <p:cNvPr id="3" name="TextBox 2"/>
          <p:cNvSpPr txBox="1"/>
          <p:nvPr/>
        </p:nvSpPr>
        <p:spPr>
          <a:xfrm>
            <a:off x="463464" y="1565753"/>
            <a:ext cx="3081402" cy="397031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HadoopRDD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FilteredRDD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MappedRDD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PairRDD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ShuffledRDD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smtClean="0">
                <a:latin typeface="Anonymous Pro" panose="02060609030202000504" pitchFamily="49" charset="0"/>
                <a:ea typeface="Anonymous Pro" panose="02060609030202000504" pitchFamily="49" charset="0"/>
              </a:rPr>
              <a:t>UnionRDD</a:t>
            </a:r>
            <a:endParaRPr lang="en-US" sz="2400" dirty="0" smtClean="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smtClean="0">
                <a:latin typeface="Anonymous Pro" panose="02060609030202000504" pitchFamily="49" charset="0"/>
                <a:ea typeface="Anonymous Pro" panose="02060609030202000504" pitchFamily="49" charset="0"/>
              </a:rPr>
              <a:t>PythonRDD</a:t>
            </a:r>
            <a:endParaRPr lang="en-US" sz="2400" dirty="0">
              <a:latin typeface="Anonymous Pro" panose="02060609030202000504" pitchFamily="49" charset="0"/>
              <a:ea typeface="Anonymous Pro" panose="02060609030202000504" pitchFamily="49" charset="0"/>
            </a:endParaRPr>
          </a:p>
        </p:txBody>
      </p:sp>
      <p:sp>
        <p:nvSpPr>
          <p:cNvPr id="4" name="TextBox 3"/>
          <p:cNvSpPr txBox="1"/>
          <p:nvPr/>
        </p:nvSpPr>
        <p:spPr>
          <a:xfrm>
            <a:off x="3839227" y="1603332"/>
            <a:ext cx="3181611" cy="3693319"/>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DoubleRDD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JdbcRDD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JsonRDD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SchemaRDD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VertexRDD</a:t>
            </a:r>
            <a:endParaRPr lang="en-US" sz="2400" dirty="0">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a:latin typeface="Anonymous Pro" panose="02060609030202000504" pitchFamily="49" charset="0"/>
                <a:ea typeface="Anonymous Pro" panose="02060609030202000504" pitchFamily="49" charset="0"/>
              </a:rPr>
              <a:t>EdgeRDD</a:t>
            </a:r>
            <a:endParaRPr lang="en-US" sz="3200" dirty="0">
              <a:latin typeface="Anonymous Pro" panose="02060609030202000504" pitchFamily="49" charset="0"/>
              <a:ea typeface="Anonymous Pro" panose="02060609030202000504" pitchFamily="49" charset="0"/>
            </a:endParaRPr>
          </a:p>
          <a:p>
            <a:endParaRPr lang="en-US" dirty="0"/>
          </a:p>
        </p:txBody>
      </p:sp>
      <p:sp>
        <p:nvSpPr>
          <p:cNvPr id="5" name="TextBox 4"/>
          <p:cNvSpPr txBox="1"/>
          <p:nvPr/>
        </p:nvSpPr>
        <p:spPr>
          <a:xfrm>
            <a:off x="7020838" y="1603332"/>
            <a:ext cx="5100448" cy="2123658"/>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400" dirty="0" err="1" smtClean="0">
                <a:solidFill>
                  <a:schemeClr val="accent3"/>
                </a:solidFill>
                <a:latin typeface="Anonymous Pro" panose="02060609030202000504" pitchFamily="49" charset="0"/>
                <a:ea typeface="Anonymous Pro" panose="02060609030202000504" pitchFamily="49" charset="0"/>
              </a:rPr>
              <a:t>CassandraRDD</a:t>
            </a:r>
            <a:r>
              <a:rPr lang="en-US" sz="2400" dirty="0" smtClean="0">
                <a:solidFill>
                  <a:schemeClr val="accent3"/>
                </a:solidFill>
                <a:latin typeface="Anonymous Pro" panose="02060609030202000504" pitchFamily="49" charset="0"/>
                <a:ea typeface="Anonymous Pro" panose="02060609030202000504" pitchFamily="49" charset="0"/>
              </a:rPr>
              <a:t> </a:t>
            </a:r>
            <a:r>
              <a:rPr lang="en-US" i="1" dirty="0" smtClean="0">
                <a:latin typeface="Anonymous Pro" panose="02060609030202000504" pitchFamily="49" charset="0"/>
                <a:ea typeface="Anonymous Pro" panose="02060609030202000504" pitchFamily="49" charset="0"/>
              </a:rPr>
              <a:t>(</a:t>
            </a:r>
            <a:r>
              <a:rPr lang="en-US" i="1" dirty="0" err="1" smtClean="0">
                <a:latin typeface="Anonymous Pro" panose="02060609030202000504" pitchFamily="49" charset="0"/>
                <a:ea typeface="Anonymous Pro" panose="02060609030202000504" pitchFamily="49" charset="0"/>
              </a:rPr>
              <a:t>DataStax</a:t>
            </a:r>
            <a:r>
              <a:rPr lang="en-US" i="1" dirty="0" smtClean="0">
                <a:latin typeface="Anonymous Pro" panose="02060609030202000504" pitchFamily="49" charset="0"/>
                <a:ea typeface="Anonymous Pro" panose="02060609030202000504" pitchFamily="49" charset="0"/>
              </a:rPr>
              <a:t>)</a:t>
            </a:r>
            <a:r>
              <a:rPr lang="en-US" sz="2400" i="1" dirty="0" smtClean="0">
                <a:solidFill>
                  <a:schemeClr val="accent3"/>
                </a:solidFill>
                <a:latin typeface="Anonymous Pro" panose="02060609030202000504" pitchFamily="49" charset="0"/>
                <a:ea typeface="Anonymous Pro" panose="02060609030202000504" pitchFamily="49" charset="0"/>
              </a:rPr>
              <a:t> </a:t>
            </a:r>
            <a:endParaRPr lang="en-US" sz="2400" i="1" dirty="0">
              <a:solidFill>
                <a:schemeClr val="accent3"/>
              </a:solidFill>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smtClean="0">
                <a:solidFill>
                  <a:schemeClr val="accent3"/>
                </a:solidFill>
                <a:latin typeface="Anonymous Pro" panose="02060609030202000504" pitchFamily="49" charset="0"/>
                <a:ea typeface="Anonymous Pro" panose="02060609030202000504" pitchFamily="49" charset="0"/>
              </a:rPr>
              <a:t>GeoRDD</a:t>
            </a:r>
            <a:r>
              <a:rPr lang="en-US" sz="2400" dirty="0" smtClean="0">
                <a:solidFill>
                  <a:schemeClr val="accent3"/>
                </a:solidFill>
                <a:latin typeface="Anonymous Pro" panose="02060609030202000504" pitchFamily="49" charset="0"/>
                <a:ea typeface="Anonymous Pro" panose="02060609030202000504" pitchFamily="49" charset="0"/>
              </a:rPr>
              <a:t> </a:t>
            </a:r>
            <a:r>
              <a:rPr lang="en-US" i="1" dirty="0" smtClean="0">
                <a:latin typeface="Anonymous Pro" panose="02060609030202000504" pitchFamily="49" charset="0"/>
                <a:ea typeface="Anonymous Pro" panose="02060609030202000504" pitchFamily="49" charset="0"/>
              </a:rPr>
              <a:t>(ESRI)</a:t>
            </a:r>
            <a:r>
              <a:rPr lang="en-US" sz="2400" i="1" dirty="0" smtClean="0">
                <a:solidFill>
                  <a:schemeClr val="accent3"/>
                </a:solidFill>
                <a:latin typeface="Anonymous Pro" panose="02060609030202000504" pitchFamily="49" charset="0"/>
                <a:ea typeface="Anonymous Pro" panose="02060609030202000504" pitchFamily="49" charset="0"/>
              </a:rPr>
              <a:t> </a:t>
            </a:r>
            <a:endParaRPr lang="en-US" sz="2400" i="1" dirty="0">
              <a:solidFill>
                <a:schemeClr val="accent3"/>
              </a:solidFill>
              <a:latin typeface="Anonymous Pro" panose="02060609030202000504" pitchFamily="49" charset="0"/>
              <a:ea typeface="Anonymous Pro" panose="02060609030202000504" pitchFamily="49" charset="0"/>
            </a:endParaRPr>
          </a:p>
          <a:p>
            <a:pPr marL="742950" lvl="1" indent="-285750">
              <a:lnSpc>
                <a:spcPct val="150000"/>
              </a:lnSpc>
              <a:buFont typeface="Arial" panose="020B0604020202020204" pitchFamily="34" charset="0"/>
              <a:buChar char="•"/>
            </a:pPr>
            <a:r>
              <a:rPr lang="en-US" sz="2400" dirty="0" err="1" smtClean="0">
                <a:solidFill>
                  <a:schemeClr val="accent3"/>
                </a:solidFill>
                <a:latin typeface="Anonymous Pro" panose="02060609030202000504" pitchFamily="49" charset="0"/>
                <a:ea typeface="Anonymous Pro" panose="02060609030202000504" pitchFamily="49" charset="0"/>
              </a:rPr>
              <a:t>EsSpark</a:t>
            </a:r>
            <a:r>
              <a:rPr lang="en-US" sz="2400" dirty="0" smtClean="0">
                <a:solidFill>
                  <a:schemeClr val="accent3"/>
                </a:solidFill>
                <a:latin typeface="Anonymous Pro" panose="02060609030202000504" pitchFamily="49" charset="0"/>
                <a:ea typeface="Anonymous Pro" panose="02060609030202000504" pitchFamily="49" charset="0"/>
              </a:rPr>
              <a:t> </a:t>
            </a:r>
            <a:r>
              <a:rPr lang="en-US" sz="2000" i="1" dirty="0" smtClean="0">
                <a:latin typeface="Anonymous Pro" panose="02060609030202000504" pitchFamily="49" charset="0"/>
                <a:ea typeface="Anonymous Pro" panose="02060609030202000504" pitchFamily="49" charset="0"/>
              </a:rPr>
              <a:t>(</a:t>
            </a:r>
            <a:r>
              <a:rPr lang="en-US" sz="2000" i="1" dirty="0" err="1" smtClean="0">
                <a:latin typeface="Anonymous Pro" panose="02060609030202000504" pitchFamily="49" charset="0"/>
                <a:ea typeface="Anonymous Pro" panose="02060609030202000504" pitchFamily="49" charset="0"/>
              </a:rPr>
              <a:t>ElasticSearch</a:t>
            </a:r>
            <a:r>
              <a:rPr lang="en-US" sz="2000" i="1" dirty="0" smtClean="0">
                <a:latin typeface="Anonymous Pro" panose="02060609030202000504" pitchFamily="49" charset="0"/>
                <a:ea typeface="Anonymous Pro" panose="02060609030202000504" pitchFamily="49" charset="0"/>
              </a:rPr>
              <a:t>)</a:t>
            </a:r>
            <a:r>
              <a:rPr lang="en-US" sz="2800" i="1" dirty="0" smtClean="0">
                <a:solidFill>
                  <a:schemeClr val="accent3"/>
                </a:solidFill>
                <a:latin typeface="Anonymous Pro" panose="02060609030202000504" pitchFamily="49" charset="0"/>
                <a:ea typeface="Anonymous Pro" panose="02060609030202000504" pitchFamily="49" charset="0"/>
              </a:rPr>
              <a:t> </a:t>
            </a:r>
            <a:endParaRPr lang="en-US" sz="3200" dirty="0">
              <a:solidFill>
                <a:schemeClr val="accent3"/>
              </a:solidFill>
              <a:latin typeface="Anonymous Pro" panose="02060609030202000504" pitchFamily="49" charset="0"/>
              <a:ea typeface="Anonymous Pro" panose="02060609030202000504" pitchFamily="49" charset="0"/>
            </a:endParaRPr>
          </a:p>
          <a:p>
            <a:endParaRPr lang="en-US" dirty="0">
              <a:solidFill>
                <a:schemeClr val="accent3"/>
              </a:solidFill>
            </a:endParaRPr>
          </a:p>
        </p:txBody>
      </p:sp>
    </p:spTree>
    <p:extLst>
      <p:ext uri="{BB962C8B-B14F-4D97-AF65-F5344CB8AC3E}">
        <p14:creationId xmlns:p14="http://schemas.microsoft.com/office/powerpoint/2010/main" xmlns="" val="2370426689"/>
      </p:ext>
    </p:extLst>
  </p:cSld>
  <p:clrMapOvr>
    <a:masterClrMapping/>
  </p:clrMapOvr>
  <p:transition>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644434" y="600096"/>
            <a:ext cx="8532213" cy="5815745"/>
          </a:xfrm>
          <a:prstGeom prst="rect">
            <a:avLst/>
          </a:prstGeom>
        </p:spPr>
      </p:pic>
    </p:spTree>
    <p:extLst>
      <p:ext uri="{BB962C8B-B14F-4D97-AF65-F5344CB8AC3E}">
        <p14:creationId xmlns:p14="http://schemas.microsoft.com/office/powerpoint/2010/main" xmlns="" val="575169220"/>
      </p:ext>
    </p:extLst>
  </p:cSld>
  <p:clrMapOvr>
    <a:masterClrMapping/>
  </p:clrMapOvr>
  <p:transition>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xmlns="" val="3629125879"/>
              </p:ext>
            </p:extLst>
          </p:nvPr>
        </p:nvGraphicFramePr>
        <p:xfrm>
          <a:off x="1998545" y="108765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29" name="Title 1"/>
          <p:cNvSpPr txBox="1">
            <a:spLocks/>
          </p:cNvSpPr>
          <p:nvPr/>
        </p:nvSpPr>
        <p:spPr>
          <a:xfrm>
            <a:off x="577308" y="48956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Your job?</a:t>
            </a:r>
            <a:endParaRPr lang="en-US" dirty="0"/>
          </a:p>
        </p:txBody>
      </p:sp>
    </p:spTree>
    <p:extLst>
      <p:ext uri="{BB962C8B-B14F-4D97-AF65-F5344CB8AC3E}">
        <p14:creationId xmlns:p14="http://schemas.microsoft.com/office/powerpoint/2010/main" xmlns="" val="3052035101"/>
      </p:ext>
    </p:extLst>
  </p:cSld>
  <p:clrMapOvr>
    <a:masterClrMapping/>
  </p:clrMapOvr>
  <p:transition>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91706" y="421786"/>
            <a:ext cx="8880473" cy="6053126"/>
          </a:xfrm>
          <a:prstGeom prst="rect">
            <a:avLst/>
          </a:prstGeom>
        </p:spPr>
      </p:pic>
    </p:spTree>
    <p:extLst>
      <p:ext uri="{BB962C8B-B14F-4D97-AF65-F5344CB8AC3E}">
        <p14:creationId xmlns:p14="http://schemas.microsoft.com/office/powerpoint/2010/main" xmlns="" val="3128738721"/>
      </p:ext>
    </p:extLst>
  </p:cSld>
  <p:clrMapOvr>
    <a:masterClrMapping/>
  </p:clrMapOvr>
  <p:transition>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5" name="TextBox 4"/>
          <p:cNvSpPr txBox="1"/>
          <p:nvPr/>
        </p:nvSpPr>
        <p:spPr>
          <a:xfrm>
            <a:off x="588890" y="952900"/>
            <a:ext cx="4550999" cy="2308324"/>
          </a:xfrm>
          <a:prstGeom prst="rect">
            <a:avLst/>
          </a:prstGeom>
          <a:noFill/>
        </p:spPr>
        <p:txBody>
          <a:bodyPr wrap="square" rtlCol="0">
            <a:spAutoFit/>
          </a:bodyPr>
          <a:lstStyle/>
          <a:p>
            <a:r>
              <a:rPr lang="en-US" sz="3600" dirty="0" smtClean="0"/>
              <a:t>“Simple </a:t>
            </a:r>
            <a:r>
              <a:rPr lang="en-US" sz="3600" dirty="0"/>
              <a:t>things should be simple, complex things should be </a:t>
            </a:r>
            <a:r>
              <a:rPr lang="en-US" sz="3600" dirty="0" smtClean="0"/>
              <a:t>possible”</a:t>
            </a:r>
            <a:endParaRPr lang="en-US" sz="3600" dirty="0"/>
          </a:p>
        </p:txBody>
      </p:sp>
      <p:sp>
        <p:nvSpPr>
          <p:cNvPr id="6" name="TextBox 5"/>
          <p:cNvSpPr txBox="1"/>
          <p:nvPr/>
        </p:nvSpPr>
        <p:spPr>
          <a:xfrm>
            <a:off x="3407343" y="3339967"/>
            <a:ext cx="2800951" cy="646331"/>
          </a:xfrm>
          <a:prstGeom prst="rect">
            <a:avLst/>
          </a:prstGeom>
          <a:noFill/>
        </p:spPr>
        <p:txBody>
          <a:bodyPr wrap="square" rtlCol="0">
            <a:spAutoFit/>
          </a:bodyPr>
          <a:lstStyle/>
          <a:p>
            <a:pPr marL="285750" indent="-285750">
              <a:buFontTx/>
              <a:buChar char="-"/>
            </a:pPr>
            <a:r>
              <a:rPr lang="en-US" dirty="0" smtClean="0"/>
              <a:t>Alan Kay</a:t>
            </a:r>
          </a:p>
          <a:p>
            <a:endParaRPr lang="en-US" dirty="0"/>
          </a:p>
        </p:txBody>
      </p:sp>
      <p:pic>
        <p:nvPicPr>
          <p:cNvPr id="7" name="Picture 6"/>
          <p:cNvPicPr>
            <a:picLocks noChangeAspect="1"/>
          </p:cNvPicPr>
          <p:nvPr/>
        </p:nvPicPr>
        <p:blipFill>
          <a:blip r:embed="rId4"/>
          <a:stretch>
            <a:fillRect/>
          </a:stretch>
        </p:blipFill>
        <p:spPr>
          <a:xfrm>
            <a:off x="5580727" y="1570887"/>
            <a:ext cx="6611273" cy="5287113"/>
          </a:xfrm>
          <a:prstGeom prst="rect">
            <a:avLst/>
          </a:prstGeom>
        </p:spPr>
      </p:pic>
    </p:spTree>
    <p:extLst>
      <p:ext uri="{BB962C8B-B14F-4D97-AF65-F5344CB8AC3E}">
        <p14:creationId xmlns:p14="http://schemas.microsoft.com/office/powerpoint/2010/main" xmlns="" val="686585068"/>
      </p:ext>
    </p:extLst>
  </p:cSld>
  <p:clrMapOvr>
    <a:masterClrMapping/>
  </p:clrMapOvr>
  <p:transition>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6" name="Title 1"/>
          <p:cNvSpPr txBox="1">
            <a:spLocks/>
          </p:cNvSpPr>
          <p:nvPr/>
        </p:nvSpPr>
        <p:spPr>
          <a:xfrm>
            <a:off x="2329175" y="3771203"/>
            <a:ext cx="9739287" cy="1052366"/>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solidFill>
                  <a:schemeClr val="accent1"/>
                </a:solidFill>
              </a:rPr>
              <a:t>Demo: </a:t>
            </a:r>
            <a:r>
              <a:rPr lang="en-US" sz="3600" dirty="0" smtClean="0"/>
              <a:t>Databricks</a:t>
            </a:r>
            <a:r>
              <a:rPr lang="en-US" sz="3600" dirty="0"/>
              <a:t> </a:t>
            </a:r>
            <a:r>
              <a:rPr lang="en-US" sz="3600" dirty="0" smtClean="0"/>
              <a:t>GUI</a:t>
            </a:r>
            <a:endParaRPr lang="en-US" sz="3600" dirty="0"/>
          </a:p>
        </p:txBody>
      </p:sp>
      <p:pic>
        <p:nvPicPr>
          <p:cNvPr id="7" name="Picture 6"/>
          <p:cNvPicPr/>
          <p:nvPr/>
        </p:nvPicPr>
        <p:blipFill>
          <a:blip r:embed="rId5">
            <a:extLst>
              <a:ext uri="{28A0092B-C50C-407E-A947-70E740481C1C}">
                <a14:useLocalDpi xmlns:a14="http://schemas.microsoft.com/office/drawing/2010/main" xmlns="" val="0"/>
              </a:ext>
            </a:extLst>
          </a:blip>
          <a:stretch>
            <a:fillRect/>
          </a:stretch>
        </p:blipFill>
        <p:spPr>
          <a:xfrm>
            <a:off x="5072470" y="908750"/>
            <a:ext cx="1667544" cy="1667544"/>
          </a:xfrm>
          <a:prstGeom prst="rect">
            <a:avLst/>
          </a:prstGeom>
        </p:spPr>
      </p:pic>
    </p:spTree>
    <p:extLst>
      <p:ext uri="{BB962C8B-B14F-4D97-AF65-F5344CB8AC3E}">
        <p14:creationId xmlns:p14="http://schemas.microsoft.com/office/powerpoint/2010/main" xmlns="" val="41190507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8" name="Picture 7"/>
          <p:cNvPicPr/>
          <p:nvPr/>
        </p:nvPicPr>
        <p:blipFill>
          <a:blip r:embed="rId4">
            <a:extLst>
              <a:ext uri="{28A0092B-C50C-407E-A947-70E740481C1C}">
                <a14:useLocalDpi xmlns:a14="http://schemas.microsoft.com/office/drawing/2010/main" xmlns="" val="0"/>
              </a:ext>
            </a:extLst>
          </a:blip>
          <a:stretch>
            <a:fillRect/>
          </a:stretch>
        </p:blipFill>
        <p:spPr>
          <a:xfrm>
            <a:off x="5467925" y="369455"/>
            <a:ext cx="1216669" cy="1163130"/>
          </a:xfrm>
          <a:prstGeom prst="rect">
            <a:avLst/>
          </a:prstGeom>
        </p:spPr>
      </p:pic>
      <p:sp>
        <p:nvSpPr>
          <p:cNvPr id="9" name="TextBox 8"/>
          <p:cNvSpPr txBox="1"/>
          <p:nvPr/>
        </p:nvSpPr>
        <p:spPr>
          <a:xfrm>
            <a:off x="1774928" y="2616758"/>
            <a:ext cx="5061527" cy="369332"/>
          </a:xfrm>
          <a:prstGeom prst="rect">
            <a:avLst/>
          </a:prstGeom>
          <a:noFill/>
        </p:spPr>
        <p:txBody>
          <a:bodyPr wrap="square" rtlCol="0">
            <a:spAutoFit/>
          </a:bodyPr>
          <a:lstStyle/>
          <a:p>
            <a:r>
              <a:rPr lang="en-US" dirty="0"/>
              <a:t>https://</a:t>
            </a:r>
            <a:r>
              <a:rPr lang="en-US" dirty="0" smtClean="0">
                <a:solidFill>
                  <a:srgbClr val="FE5224"/>
                </a:solidFill>
              </a:rPr>
              <a:t>classeast01</a:t>
            </a:r>
            <a:r>
              <a:rPr lang="en-US" dirty="0" smtClean="0"/>
              <a:t>.cloud.databricks.com</a:t>
            </a:r>
            <a:endParaRPr lang="en-US" dirty="0"/>
          </a:p>
        </p:txBody>
      </p:sp>
      <p:sp>
        <p:nvSpPr>
          <p:cNvPr id="10" name="TextBox 9"/>
          <p:cNvSpPr txBox="1"/>
          <p:nvPr/>
        </p:nvSpPr>
        <p:spPr>
          <a:xfrm>
            <a:off x="5649583" y="3584291"/>
            <a:ext cx="5061527" cy="369332"/>
          </a:xfrm>
          <a:prstGeom prst="rect">
            <a:avLst/>
          </a:prstGeom>
          <a:noFill/>
        </p:spPr>
        <p:txBody>
          <a:bodyPr wrap="square" rtlCol="0">
            <a:spAutoFit/>
          </a:bodyPr>
          <a:lstStyle/>
          <a:p>
            <a:r>
              <a:rPr lang="en-US" dirty="0"/>
              <a:t>https://</a:t>
            </a:r>
            <a:r>
              <a:rPr lang="en-US" dirty="0" smtClean="0">
                <a:solidFill>
                  <a:srgbClr val="FE5224"/>
                </a:solidFill>
              </a:rPr>
              <a:t>classeast02</a:t>
            </a:r>
            <a:r>
              <a:rPr lang="en-US" dirty="0" smtClean="0"/>
              <a:t>.cloud.databricks.com</a:t>
            </a:r>
            <a:endParaRPr lang="en-US" dirty="0"/>
          </a:p>
        </p:txBody>
      </p:sp>
      <p:sp>
        <p:nvSpPr>
          <p:cNvPr id="11" name="TextBox 10"/>
          <p:cNvSpPr txBox="1"/>
          <p:nvPr/>
        </p:nvSpPr>
        <p:spPr>
          <a:xfrm>
            <a:off x="2042784" y="2986090"/>
            <a:ext cx="2309091" cy="369332"/>
          </a:xfrm>
          <a:prstGeom prst="rect">
            <a:avLst/>
          </a:prstGeom>
          <a:noFill/>
        </p:spPr>
        <p:txBody>
          <a:bodyPr wrap="square" rtlCol="0">
            <a:spAutoFit/>
          </a:bodyPr>
          <a:lstStyle/>
          <a:p>
            <a:r>
              <a:rPr lang="en-US" dirty="0" smtClean="0">
                <a:solidFill>
                  <a:schemeClr val="accent4"/>
                </a:solidFill>
              </a:rPr>
              <a:t>- 60 user accounts</a:t>
            </a:r>
            <a:endParaRPr lang="en-US" dirty="0">
              <a:solidFill>
                <a:schemeClr val="accent4"/>
              </a:solidFill>
            </a:endParaRPr>
          </a:p>
        </p:txBody>
      </p:sp>
      <p:sp>
        <p:nvSpPr>
          <p:cNvPr id="12" name="TextBox 11"/>
          <p:cNvSpPr txBox="1"/>
          <p:nvPr/>
        </p:nvSpPr>
        <p:spPr>
          <a:xfrm>
            <a:off x="6019039" y="3953623"/>
            <a:ext cx="2313709" cy="369332"/>
          </a:xfrm>
          <a:prstGeom prst="rect">
            <a:avLst/>
          </a:prstGeom>
          <a:noFill/>
        </p:spPr>
        <p:txBody>
          <a:bodyPr wrap="square" rtlCol="0">
            <a:spAutoFit/>
          </a:bodyPr>
          <a:lstStyle/>
          <a:p>
            <a:r>
              <a:rPr lang="en-US" dirty="0" smtClean="0">
                <a:solidFill>
                  <a:schemeClr val="accent4"/>
                </a:solidFill>
              </a:rPr>
              <a:t>- 60 user accounts</a:t>
            </a:r>
            <a:endParaRPr lang="en-US" dirty="0">
              <a:solidFill>
                <a:schemeClr val="accent4"/>
              </a:solidFill>
            </a:endParaRPr>
          </a:p>
        </p:txBody>
      </p:sp>
      <p:sp>
        <p:nvSpPr>
          <p:cNvPr id="13" name="TextBox 12"/>
          <p:cNvSpPr txBox="1"/>
          <p:nvPr/>
        </p:nvSpPr>
        <p:spPr>
          <a:xfrm>
            <a:off x="2042783" y="3328549"/>
            <a:ext cx="2309091" cy="369332"/>
          </a:xfrm>
          <a:prstGeom prst="rect">
            <a:avLst/>
          </a:prstGeom>
          <a:noFill/>
        </p:spPr>
        <p:txBody>
          <a:bodyPr wrap="square" rtlCol="0">
            <a:spAutoFit/>
          </a:bodyPr>
          <a:lstStyle/>
          <a:p>
            <a:r>
              <a:rPr lang="en-US" dirty="0" smtClean="0">
                <a:solidFill>
                  <a:schemeClr val="accent3"/>
                </a:solidFill>
              </a:rPr>
              <a:t>- 60 user clusters</a:t>
            </a:r>
          </a:p>
        </p:txBody>
      </p:sp>
      <p:sp>
        <p:nvSpPr>
          <p:cNvPr id="14" name="TextBox 13"/>
          <p:cNvSpPr txBox="1"/>
          <p:nvPr/>
        </p:nvSpPr>
        <p:spPr>
          <a:xfrm>
            <a:off x="2042782" y="3671008"/>
            <a:ext cx="2678548" cy="369332"/>
          </a:xfrm>
          <a:prstGeom prst="rect">
            <a:avLst/>
          </a:prstGeom>
          <a:noFill/>
        </p:spPr>
        <p:txBody>
          <a:bodyPr wrap="square" rtlCol="0">
            <a:spAutoFit/>
          </a:bodyPr>
          <a:lstStyle/>
          <a:p>
            <a:r>
              <a:rPr lang="en-US" dirty="0" smtClean="0">
                <a:solidFill>
                  <a:srgbClr val="FFC000"/>
                </a:solidFill>
              </a:rPr>
              <a:t>- 1 community cluster</a:t>
            </a:r>
            <a:endParaRPr lang="en-US" dirty="0" smtClean="0">
              <a:solidFill>
                <a:srgbClr val="E0FFA3"/>
              </a:solidFill>
            </a:endParaRPr>
          </a:p>
        </p:txBody>
      </p:sp>
      <p:sp>
        <p:nvSpPr>
          <p:cNvPr id="15" name="TextBox 14"/>
          <p:cNvSpPr txBox="1"/>
          <p:nvPr/>
        </p:nvSpPr>
        <p:spPr>
          <a:xfrm>
            <a:off x="6037513" y="4266160"/>
            <a:ext cx="2309091" cy="369332"/>
          </a:xfrm>
          <a:prstGeom prst="rect">
            <a:avLst/>
          </a:prstGeom>
          <a:noFill/>
        </p:spPr>
        <p:txBody>
          <a:bodyPr wrap="square" rtlCol="0">
            <a:spAutoFit/>
          </a:bodyPr>
          <a:lstStyle/>
          <a:p>
            <a:r>
              <a:rPr lang="en-US" dirty="0" smtClean="0">
                <a:solidFill>
                  <a:schemeClr val="accent3"/>
                </a:solidFill>
              </a:rPr>
              <a:t>- 60 user clusters</a:t>
            </a:r>
          </a:p>
        </p:txBody>
      </p:sp>
      <p:sp>
        <p:nvSpPr>
          <p:cNvPr id="16" name="TextBox 15"/>
          <p:cNvSpPr txBox="1"/>
          <p:nvPr/>
        </p:nvSpPr>
        <p:spPr>
          <a:xfrm>
            <a:off x="6037512" y="4608619"/>
            <a:ext cx="2678548" cy="369332"/>
          </a:xfrm>
          <a:prstGeom prst="rect">
            <a:avLst/>
          </a:prstGeom>
          <a:noFill/>
        </p:spPr>
        <p:txBody>
          <a:bodyPr wrap="square" rtlCol="0">
            <a:spAutoFit/>
          </a:bodyPr>
          <a:lstStyle/>
          <a:p>
            <a:r>
              <a:rPr lang="en-US" dirty="0" smtClean="0">
                <a:solidFill>
                  <a:srgbClr val="FFC000"/>
                </a:solidFill>
              </a:rPr>
              <a:t>- 1 community cluster</a:t>
            </a:r>
          </a:p>
        </p:txBody>
      </p:sp>
      <p:sp>
        <p:nvSpPr>
          <p:cNvPr id="2" name="TextBox 1"/>
          <p:cNvSpPr txBox="1"/>
          <p:nvPr/>
        </p:nvSpPr>
        <p:spPr>
          <a:xfrm>
            <a:off x="2042782" y="3971547"/>
            <a:ext cx="2821318" cy="369332"/>
          </a:xfrm>
          <a:prstGeom prst="rect">
            <a:avLst/>
          </a:prstGeom>
          <a:noFill/>
        </p:spPr>
        <p:txBody>
          <a:bodyPr wrap="square" rtlCol="0">
            <a:spAutoFit/>
          </a:bodyPr>
          <a:lstStyle/>
          <a:p>
            <a:r>
              <a:rPr lang="en-US" dirty="0">
                <a:solidFill>
                  <a:srgbClr val="FFFF00"/>
                </a:solidFill>
              </a:rPr>
              <a:t>- Users: 1000 – </a:t>
            </a:r>
            <a:r>
              <a:rPr lang="en-US" dirty="0" smtClean="0">
                <a:solidFill>
                  <a:srgbClr val="FFFF00"/>
                </a:solidFill>
              </a:rPr>
              <a:t>1980</a:t>
            </a:r>
            <a:endParaRPr lang="en-US" dirty="0">
              <a:solidFill>
                <a:srgbClr val="FFFF00"/>
              </a:solidFill>
            </a:endParaRPr>
          </a:p>
        </p:txBody>
      </p:sp>
      <p:sp>
        <p:nvSpPr>
          <p:cNvPr id="17" name="TextBox 16"/>
          <p:cNvSpPr txBox="1"/>
          <p:nvPr/>
        </p:nvSpPr>
        <p:spPr>
          <a:xfrm>
            <a:off x="6037512" y="4888882"/>
            <a:ext cx="2821318" cy="369332"/>
          </a:xfrm>
          <a:prstGeom prst="rect">
            <a:avLst/>
          </a:prstGeom>
          <a:noFill/>
        </p:spPr>
        <p:txBody>
          <a:bodyPr wrap="square" rtlCol="0">
            <a:spAutoFit/>
          </a:bodyPr>
          <a:lstStyle/>
          <a:p>
            <a:r>
              <a:rPr lang="en-US" dirty="0">
                <a:solidFill>
                  <a:srgbClr val="FFFF00"/>
                </a:solidFill>
              </a:rPr>
              <a:t>- Users: 1000 – </a:t>
            </a:r>
            <a:r>
              <a:rPr lang="en-US" dirty="0" smtClean="0">
                <a:solidFill>
                  <a:srgbClr val="FFFF00"/>
                </a:solidFill>
              </a:rPr>
              <a:t>1980</a:t>
            </a:r>
            <a:endParaRPr lang="en-US" dirty="0">
              <a:solidFill>
                <a:srgbClr val="FFFF00"/>
              </a:solidFill>
            </a:endParaRPr>
          </a:p>
        </p:txBody>
      </p:sp>
    </p:spTree>
    <p:extLst>
      <p:ext uri="{BB962C8B-B14F-4D97-AF65-F5344CB8AC3E}">
        <p14:creationId xmlns:p14="http://schemas.microsoft.com/office/powerpoint/2010/main" xmlns="" val="2959611822"/>
      </p:ext>
    </p:extLst>
  </p:cSld>
  <p:clrMapOvr>
    <a:masterClrMapping/>
  </p:clrMapOvr>
  <p:transition>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7" name="Picture 6"/>
          <p:cNvPicPr/>
          <p:nvPr/>
        </p:nvPicPr>
        <p:blipFill>
          <a:blip r:embed="rId4">
            <a:extLst>
              <a:ext uri="{28A0092B-C50C-407E-A947-70E740481C1C}">
                <a14:useLocalDpi xmlns:a14="http://schemas.microsoft.com/office/drawing/2010/main" xmlns="" val="0"/>
              </a:ext>
            </a:extLst>
          </a:blip>
          <a:stretch>
            <a:fillRect/>
          </a:stretch>
        </p:blipFill>
        <p:spPr>
          <a:xfrm>
            <a:off x="10144223" y="306792"/>
            <a:ext cx="1216669" cy="1163130"/>
          </a:xfrm>
          <a:prstGeom prst="rect">
            <a:avLst/>
          </a:prstGeom>
        </p:spPr>
      </p:pic>
      <p:sp>
        <p:nvSpPr>
          <p:cNvPr id="4" name="TextBox 3"/>
          <p:cNvSpPr txBox="1"/>
          <p:nvPr/>
        </p:nvSpPr>
        <p:spPr>
          <a:xfrm>
            <a:off x="3898080" y="1269867"/>
            <a:ext cx="3814281" cy="400110"/>
          </a:xfrm>
          <a:prstGeom prst="rect">
            <a:avLst/>
          </a:prstGeom>
          <a:noFill/>
        </p:spPr>
        <p:txBody>
          <a:bodyPr wrap="square" rtlCol="0">
            <a:spAutoFit/>
          </a:bodyPr>
          <a:lstStyle/>
          <a:p>
            <a:r>
              <a:rPr lang="en-US" sz="2000" dirty="0" smtClean="0"/>
              <a:t>Databricks Guide (5 mins)</a:t>
            </a:r>
            <a:endParaRPr lang="en-US" sz="2000" dirty="0"/>
          </a:p>
        </p:txBody>
      </p:sp>
      <p:sp>
        <p:nvSpPr>
          <p:cNvPr id="18" name="TextBox 17"/>
          <p:cNvSpPr txBox="1"/>
          <p:nvPr/>
        </p:nvSpPr>
        <p:spPr>
          <a:xfrm>
            <a:off x="4073571" y="2549238"/>
            <a:ext cx="3814281" cy="400110"/>
          </a:xfrm>
          <a:prstGeom prst="rect">
            <a:avLst/>
          </a:prstGeom>
          <a:noFill/>
        </p:spPr>
        <p:txBody>
          <a:bodyPr wrap="square" rtlCol="0">
            <a:spAutoFit/>
          </a:bodyPr>
          <a:lstStyle/>
          <a:p>
            <a:r>
              <a:rPr lang="en-US" sz="2000" dirty="0" smtClean="0"/>
              <a:t>DevOps 101 (30 mins)</a:t>
            </a:r>
            <a:endParaRPr lang="en-US" sz="2000" dirty="0"/>
          </a:p>
        </p:txBody>
      </p:sp>
      <p:sp>
        <p:nvSpPr>
          <p:cNvPr id="19" name="TextBox 18"/>
          <p:cNvSpPr txBox="1"/>
          <p:nvPr/>
        </p:nvSpPr>
        <p:spPr>
          <a:xfrm>
            <a:off x="4073571" y="3999187"/>
            <a:ext cx="3814281" cy="400110"/>
          </a:xfrm>
          <a:prstGeom prst="rect">
            <a:avLst/>
          </a:prstGeom>
          <a:noFill/>
        </p:spPr>
        <p:txBody>
          <a:bodyPr wrap="square" rtlCol="0">
            <a:spAutoFit/>
          </a:bodyPr>
          <a:lstStyle/>
          <a:p>
            <a:r>
              <a:rPr lang="en-US" sz="2000" dirty="0" smtClean="0"/>
              <a:t>DevOps 102 (30 mins)</a:t>
            </a:r>
            <a:endParaRPr lang="en-US" sz="2000" dirty="0"/>
          </a:p>
        </p:txBody>
      </p:sp>
      <p:sp>
        <p:nvSpPr>
          <p:cNvPr id="20" name="TextBox 19"/>
          <p:cNvSpPr txBox="1"/>
          <p:nvPr/>
        </p:nvSpPr>
        <p:spPr>
          <a:xfrm>
            <a:off x="679207" y="3999187"/>
            <a:ext cx="3814281" cy="707886"/>
          </a:xfrm>
          <a:prstGeom prst="rect">
            <a:avLst/>
          </a:prstGeom>
          <a:noFill/>
        </p:spPr>
        <p:txBody>
          <a:bodyPr wrap="square" rtlCol="0">
            <a:spAutoFit/>
          </a:bodyPr>
          <a:lstStyle/>
          <a:p>
            <a:r>
              <a:rPr lang="en-US" sz="2000" dirty="0" smtClean="0"/>
              <a:t>Transformations &amp;</a:t>
            </a:r>
          </a:p>
          <a:p>
            <a:r>
              <a:rPr lang="en-US" sz="2000" dirty="0" smtClean="0"/>
              <a:t>Actions (30 mins)</a:t>
            </a:r>
            <a:endParaRPr lang="en-US" sz="2000" dirty="0"/>
          </a:p>
        </p:txBody>
      </p:sp>
      <p:sp>
        <p:nvSpPr>
          <p:cNvPr id="21" name="TextBox 20"/>
          <p:cNvSpPr txBox="1"/>
          <p:nvPr/>
        </p:nvSpPr>
        <p:spPr>
          <a:xfrm>
            <a:off x="7887852" y="3999187"/>
            <a:ext cx="3814281" cy="400110"/>
          </a:xfrm>
          <a:prstGeom prst="rect">
            <a:avLst/>
          </a:prstGeom>
          <a:noFill/>
        </p:spPr>
        <p:txBody>
          <a:bodyPr wrap="square" rtlCol="0">
            <a:spAutoFit/>
          </a:bodyPr>
          <a:lstStyle/>
          <a:p>
            <a:r>
              <a:rPr lang="en-US" sz="2000" dirty="0" smtClean="0"/>
              <a:t>SQL 101 (30 mins)</a:t>
            </a:r>
            <a:endParaRPr lang="en-US" sz="2000" dirty="0"/>
          </a:p>
        </p:txBody>
      </p:sp>
      <p:sp>
        <p:nvSpPr>
          <p:cNvPr id="6" name="Down Arrow 5"/>
          <p:cNvSpPr/>
          <p:nvPr/>
        </p:nvSpPr>
        <p:spPr>
          <a:xfrm>
            <a:off x="5412509" y="1800189"/>
            <a:ext cx="249382" cy="618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5412509" y="3241489"/>
            <a:ext cx="249382" cy="618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2745569">
            <a:off x="3272272" y="3200604"/>
            <a:ext cx="226942" cy="727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19181812">
            <a:off x="7582655" y="3106514"/>
            <a:ext cx="235589" cy="754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887852" y="5592460"/>
            <a:ext cx="3814281" cy="400110"/>
          </a:xfrm>
          <a:prstGeom prst="rect">
            <a:avLst/>
          </a:prstGeom>
          <a:noFill/>
        </p:spPr>
        <p:txBody>
          <a:bodyPr wrap="square" rtlCol="0">
            <a:spAutoFit/>
          </a:bodyPr>
          <a:lstStyle/>
          <a:p>
            <a:r>
              <a:rPr lang="en-US" sz="2000" dirty="0" err="1" smtClean="0"/>
              <a:t>Dataframes</a:t>
            </a:r>
            <a:r>
              <a:rPr lang="en-US" sz="2000" dirty="0" smtClean="0"/>
              <a:t> (20 mins)</a:t>
            </a:r>
            <a:endParaRPr lang="en-US" sz="2000" dirty="0"/>
          </a:p>
        </p:txBody>
      </p:sp>
      <p:sp>
        <p:nvSpPr>
          <p:cNvPr id="16" name="Down Arrow 15"/>
          <p:cNvSpPr/>
          <p:nvPr/>
        </p:nvSpPr>
        <p:spPr>
          <a:xfrm>
            <a:off x="8806872" y="4707073"/>
            <a:ext cx="249382" cy="618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0042480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extBox 1"/>
          <p:cNvSpPr txBox="1"/>
          <p:nvPr/>
        </p:nvSpPr>
        <p:spPr>
          <a:xfrm>
            <a:off x="2959510" y="2979174"/>
            <a:ext cx="8268929" cy="369332"/>
          </a:xfrm>
          <a:prstGeom prst="rect">
            <a:avLst/>
          </a:prstGeom>
          <a:noFill/>
        </p:spPr>
        <p:txBody>
          <a:bodyPr wrap="square" rtlCol="0">
            <a:spAutoFit/>
          </a:bodyPr>
          <a:lstStyle/>
          <a:p>
            <a:r>
              <a:rPr lang="en-US" dirty="0" smtClean="0"/>
              <a:t>Switch to Transformations &amp; Actions slide deck….</a:t>
            </a:r>
            <a:endParaRPr lang="en-US" dirty="0"/>
          </a:p>
        </p:txBody>
      </p:sp>
    </p:spTree>
    <p:extLst>
      <p:ext uri="{BB962C8B-B14F-4D97-AF65-F5344CB8AC3E}">
        <p14:creationId xmlns:p14="http://schemas.microsoft.com/office/powerpoint/2010/main" xmlns="" val="15701792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3" name="Title 1"/>
          <p:cNvSpPr txBox="1">
            <a:spLocks/>
          </p:cNvSpPr>
          <p:nvPr/>
        </p:nvSpPr>
        <p:spPr>
          <a:xfrm>
            <a:off x="2873732" y="4366660"/>
            <a:ext cx="6496046"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Spark SQL + </a:t>
            </a:r>
            <a:r>
              <a:rPr lang="en-US" sz="3600" dirty="0" err="1" smtClean="0"/>
              <a:t>DataFrames</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xmlns="" val="392861805"/>
              </p:ext>
            </p:extLst>
          </p:nvPr>
        </p:nvGraphicFramePr>
        <p:xfrm>
          <a:off x="1676400" y="1659466"/>
          <a:ext cx="8128000" cy="2225040"/>
        </p:xfrm>
        <a:graphic>
          <a:graphicData uri="http://schemas.openxmlformats.org/drawingml/2006/table">
            <a:tbl>
              <a:tblPr firstRow="1" bandRow="1">
                <a:tableStyleId>{7DF18680-E054-41AD-8BC1-D1AEF772440D}</a:tableStyleId>
              </a:tblPr>
              <a:tblGrid>
                <a:gridCol w="1625600"/>
                <a:gridCol w="2184400"/>
                <a:gridCol w="1066800"/>
                <a:gridCol w="1625600"/>
                <a:gridCol w="1625600"/>
              </a:tblGrid>
              <a:tr h="370840">
                <a:tc>
                  <a:txBody>
                    <a:bodyPr/>
                    <a:lstStyle/>
                    <a:p>
                      <a:pPr algn="ctr"/>
                      <a:r>
                        <a:rPr lang="en-US" dirty="0" smtClean="0"/>
                        <a:t>UserID</a:t>
                      </a:r>
                      <a:endParaRPr lang="en-US" dirty="0"/>
                    </a:p>
                  </a:txBody>
                  <a:tcPr/>
                </a:tc>
                <a:tc>
                  <a:txBody>
                    <a:bodyPr/>
                    <a:lstStyle/>
                    <a:p>
                      <a:pPr algn="ctr"/>
                      <a:r>
                        <a:rPr lang="en-US" dirty="0" smtClean="0"/>
                        <a:t>Name</a:t>
                      </a:r>
                      <a:endParaRPr lang="en-US" dirty="0"/>
                    </a:p>
                  </a:txBody>
                  <a:tcPr/>
                </a:tc>
                <a:tc>
                  <a:txBody>
                    <a:bodyPr/>
                    <a:lstStyle/>
                    <a:p>
                      <a:pPr algn="ctr"/>
                      <a:r>
                        <a:rPr lang="en-US" dirty="0" smtClean="0"/>
                        <a:t>Age</a:t>
                      </a:r>
                      <a:endParaRPr lang="en-US" dirty="0"/>
                    </a:p>
                  </a:txBody>
                  <a:tcPr/>
                </a:tc>
                <a:tc>
                  <a:txBody>
                    <a:bodyPr/>
                    <a:lstStyle/>
                    <a:p>
                      <a:pPr algn="ctr"/>
                      <a:r>
                        <a:rPr lang="en-US" dirty="0" smtClean="0"/>
                        <a:t>Location</a:t>
                      </a:r>
                      <a:endParaRPr lang="en-US" dirty="0"/>
                    </a:p>
                  </a:txBody>
                  <a:tcPr/>
                </a:tc>
                <a:tc>
                  <a:txBody>
                    <a:bodyPr/>
                    <a:lstStyle/>
                    <a:p>
                      <a:pPr algn="ctr"/>
                      <a:r>
                        <a:rPr lang="en-US" dirty="0" smtClean="0"/>
                        <a:t>Pet</a:t>
                      </a:r>
                      <a:endParaRPr lang="en-US" dirty="0"/>
                    </a:p>
                  </a:txBody>
                  <a:tcPr/>
                </a:tc>
              </a:tr>
              <a:tr h="370840">
                <a:tc>
                  <a:txBody>
                    <a:bodyPr/>
                    <a:lstStyle/>
                    <a:p>
                      <a:r>
                        <a:rPr lang="en-US" dirty="0" smtClean="0"/>
                        <a:t>28492942</a:t>
                      </a:r>
                      <a:endParaRPr lang="en-US" dirty="0"/>
                    </a:p>
                  </a:txBody>
                  <a:tcPr/>
                </a:tc>
                <a:tc>
                  <a:txBody>
                    <a:bodyPr/>
                    <a:lstStyle/>
                    <a:p>
                      <a:r>
                        <a:rPr lang="en-US" dirty="0" smtClean="0"/>
                        <a:t>John Galt</a:t>
                      </a:r>
                      <a:endParaRPr lang="en-US" dirty="0"/>
                    </a:p>
                  </a:txBody>
                  <a:tcPr/>
                </a:tc>
                <a:tc>
                  <a:txBody>
                    <a:bodyPr/>
                    <a:lstStyle/>
                    <a:p>
                      <a:r>
                        <a:rPr lang="en-US" dirty="0" smtClean="0"/>
                        <a:t>32</a:t>
                      </a:r>
                      <a:endParaRPr lang="en-US" dirty="0"/>
                    </a:p>
                  </a:txBody>
                  <a:tcPr/>
                </a:tc>
                <a:tc>
                  <a:txBody>
                    <a:bodyPr/>
                    <a:lstStyle/>
                    <a:p>
                      <a:r>
                        <a:rPr lang="en-US" dirty="0" smtClean="0"/>
                        <a:t>New York</a:t>
                      </a:r>
                      <a:endParaRPr lang="en-US" dirty="0"/>
                    </a:p>
                  </a:txBody>
                  <a:tcPr/>
                </a:tc>
                <a:tc>
                  <a:txBody>
                    <a:bodyPr/>
                    <a:lstStyle/>
                    <a:p>
                      <a:r>
                        <a:rPr lang="en-US" dirty="0" smtClean="0"/>
                        <a:t>Sea Horse</a:t>
                      </a:r>
                      <a:endParaRPr lang="en-US" dirty="0"/>
                    </a:p>
                  </a:txBody>
                  <a:tcPr/>
                </a:tc>
              </a:tr>
              <a:tr h="370840">
                <a:tc>
                  <a:txBody>
                    <a:bodyPr/>
                    <a:lstStyle/>
                    <a:p>
                      <a:r>
                        <a:rPr lang="en-US" dirty="0" smtClean="0"/>
                        <a:t>95829324</a:t>
                      </a:r>
                      <a:endParaRPr lang="en-US" dirty="0"/>
                    </a:p>
                  </a:txBody>
                  <a:tcPr/>
                </a:tc>
                <a:tc>
                  <a:txBody>
                    <a:bodyPr/>
                    <a:lstStyle/>
                    <a:p>
                      <a:r>
                        <a:rPr lang="en-US" dirty="0" smtClean="0"/>
                        <a:t>Winston Smith</a:t>
                      </a:r>
                      <a:endParaRPr lang="en-US" dirty="0"/>
                    </a:p>
                  </a:txBody>
                  <a:tcPr/>
                </a:tc>
                <a:tc>
                  <a:txBody>
                    <a:bodyPr/>
                    <a:lstStyle/>
                    <a:p>
                      <a:r>
                        <a:rPr lang="en-US" dirty="0" smtClean="0"/>
                        <a:t>41</a:t>
                      </a:r>
                      <a:endParaRPr lang="en-US" dirty="0"/>
                    </a:p>
                  </a:txBody>
                  <a:tcPr/>
                </a:tc>
                <a:tc>
                  <a:txBody>
                    <a:bodyPr/>
                    <a:lstStyle/>
                    <a:p>
                      <a:r>
                        <a:rPr lang="en-US" dirty="0" smtClean="0"/>
                        <a:t>Oceania</a:t>
                      </a:r>
                      <a:endParaRPr lang="en-US" dirty="0"/>
                    </a:p>
                  </a:txBody>
                  <a:tcPr/>
                </a:tc>
                <a:tc>
                  <a:txBody>
                    <a:bodyPr/>
                    <a:lstStyle/>
                    <a:p>
                      <a:r>
                        <a:rPr lang="en-US" dirty="0" smtClean="0"/>
                        <a:t>Ant</a:t>
                      </a:r>
                      <a:endParaRPr lang="en-US" dirty="0"/>
                    </a:p>
                  </a:txBody>
                  <a:tcPr/>
                </a:tc>
              </a:tr>
              <a:tr h="370840">
                <a:tc>
                  <a:txBody>
                    <a:bodyPr/>
                    <a:lstStyle/>
                    <a:p>
                      <a:r>
                        <a:rPr lang="en-US" dirty="0" smtClean="0"/>
                        <a:t>92871761</a:t>
                      </a:r>
                      <a:endParaRPr lang="en-US" dirty="0"/>
                    </a:p>
                  </a:txBody>
                  <a:tcPr/>
                </a:tc>
                <a:tc>
                  <a:txBody>
                    <a:bodyPr/>
                    <a:lstStyle/>
                    <a:p>
                      <a:r>
                        <a:rPr lang="en-US" dirty="0" smtClean="0"/>
                        <a:t>Tom Sawyer</a:t>
                      </a:r>
                      <a:endParaRPr lang="en-US" dirty="0"/>
                    </a:p>
                  </a:txBody>
                  <a:tcPr/>
                </a:tc>
                <a:tc>
                  <a:txBody>
                    <a:bodyPr/>
                    <a:lstStyle/>
                    <a:p>
                      <a:r>
                        <a:rPr lang="en-US" dirty="0" smtClean="0"/>
                        <a:t>17</a:t>
                      </a:r>
                      <a:endParaRPr lang="en-US" dirty="0"/>
                    </a:p>
                  </a:txBody>
                  <a:tcPr/>
                </a:tc>
                <a:tc>
                  <a:txBody>
                    <a:bodyPr/>
                    <a:lstStyle/>
                    <a:p>
                      <a:r>
                        <a:rPr lang="en-US" dirty="0" smtClean="0"/>
                        <a:t>Mississippi</a:t>
                      </a:r>
                      <a:endParaRPr lang="en-US" dirty="0"/>
                    </a:p>
                  </a:txBody>
                  <a:tcPr/>
                </a:tc>
                <a:tc>
                  <a:txBody>
                    <a:bodyPr/>
                    <a:lstStyle/>
                    <a:p>
                      <a:r>
                        <a:rPr lang="en-US" dirty="0" smtClean="0"/>
                        <a:t>Raccoon</a:t>
                      </a:r>
                      <a:endParaRPr lang="en-US" dirty="0"/>
                    </a:p>
                  </a:txBody>
                  <a:tcPr/>
                </a:tc>
              </a:tr>
              <a:tr h="370840">
                <a:tc>
                  <a:txBody>
                    <a:bodyPr/>
                    <a:lstStyle/>
                    <a:p>
                      <a:r>
                        <a:rPr lang="en-US" dirty="0" smtClean="0"/>
                        <a:t>37584932</a:t>
                      </a:r>
                      <a:endParaRPr lang="en-US" dirty="0"/>
                    </a:p>
                  </a:txBody>
                  <a:tcPr/>
                </a:tc>
                <a:tc>
                  <a:txBody>
                    <a:bodyPr/>
                    <a:lstStyle/>
                    <a:p>
                      <a:r>
                        <a:rPr lang="en-US" dirty="0" smtClean="0"/>
                        <a:t>Carlos</a:t>
                      </a:r>
                      <a:r>
                        <a:rPr lang="en-US" baseline="0" dirty="0" smtClean="0"/>
                        <a:t> Hinojosa</a:t>
                      </a:r>
                      <a:endParaRPr lang="en-US" dirty="0"/>
                    </a:p>
                  </a:txBody>
                  <a:tcPr/>
                </a:tc>
                <a:tc>
                  <a:txBody>
                    <a:bodyPr/>
                    <a:lstStyle/>
                    <a:p>
                      <a:r>
                        <a:rPr lang="en-US" dirty="0" smtClean="0"/>
                        <a:t>33</a:t>
                      </a:r>
                      <a:endParaRPr lang="en-US" dirty="0"/>
                    </a:p>
                  </a:txBody>
                  <a:tcPr/>
                </a:tc>
                <a:tc>
                  <a:txBody>
                    <a:bodyPr/>
                    <a:lstStyle/>
                    <a:p>
                      <a:r>
                        <a:rPr lang="en-US" dirty="0" smtClean="0"/>
                        <a:t>Orlando</a:t>
                      </a:r>
                      <a:endParaRPr lang="en-US" dirty="0"/>
                    </a:p>
                  </a:txBody>
                  <a:tcPr/>
                </a:tc>
                <a:tc>
                  <a:txBody>
                    <a:bodyPr/>
                    <a:lstStyle/>
                    <a:p>
                      <a:r>
                        <a:rPr lang="en-US" dirty="0" smtClean="0"/>
                        <a:t>Cat</a:t>
                      </a:r>
                      <a:endParaRPr lang="en-US" dirty="0"/>
                    </a:p>
                  </a:txBody>
                  <a:tcPr/>
                </a:tc>
              </a:tr>
              <a:tr h="370840">
                <a:tc>
                  <a:txBody>
                    <a:bodyPr/>
                    <a:lstStyle/>
                    <a:p>
                      <a:r>
                        <a:rPr lang="en-US" dirty="0" smtClean="0"/>
                        <a:t>73648274</a:t>
                      </a:r>
                      <a:endParaRPr lang="en-US" dirty="0"/>
                    </a:p>
                  </a:txBody>
                  <a:tcPr/>
                </a:tc>
                <a:tc>
                  <a:txBody>
                    <a:bodyPr/>
                    <a:lstStyle/>
                    <a:p>
                      <a:r>
                        <a:rPr lang="en-US" dirty="0" smtClean="0"/>
                        <a:t>Luis Rodriguez</a:t>
                      </a:r>
                      <a:endParaRPr lang="en-US" dirty="0"/>
                    </a:p>
                  </a:txBody>
                  <a:tcPr/>
                </a:tc>
                <a:tc>
                  <a:txBody>
                    <a:bodyPr/>
                    <a:lstStyle/>
                    <a:p>
                      <a:r>
                        <a:rPr lang="en-US" dirty="0" smtClean="0"/>
                        <a:t>34</a:t>
                      </a:r>
                      <a:endParaRPr lang="en-US" dirty="0"/>
                    </a:p>
                  </a:txBody>
                  <a:tcPr/>
                </a:tc>
                <a:tc>
                  <a:txBody>
                    <a:bodyPr/>
                    <a:lstStyle/>
                    <a:p>
                      <a:r>
                        <a:rPr lang="en-US" dirty="0" smtClean="0"/>
                        <a:t>Orlando</a:t>
                      </a:r>
                      <a:endParaRPr lang="en-US" dirty="0"/>
                    </a:p>
                  </a:txBody>
                  <a:tcPr/>
                </a:tc>
                <a:tc>
                  <a:txBody>
                    <a:bodyPr/>
                    <a:lstStyle/>
                    <a:p>
                      <a:r>
                        <a:rPr lang="en-US" dirty="0" smtClean="0"/>
                        <a:t>Dogs</a:t>
                      </a:r>
                      <a:endParaRPr lang="en-US" dirty="0"/>
                    </a:p>
                  </a:txBody>
                  <a:tcPr/>
                </a:tc>
              </a:tr>
            </a:tbl>
          </a:graphicData>
        </a:graphic>
      </p:graphicFrame>
    </p:spTree>
    <p:extLst>
      <p:ext uri="{BB962C8B-B14F-4D97-AF65-F5344CB8AC3E}">
        <p14:creationId xmlns:p14="http://schemas.microsoft.com/office/powerpoint/2010/main" xmlns="" val="39528189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13" name="Rounded Rectangle 12"/>
          <p:cNvSpPr/>
          <p:nvPr/>
        </p:nvSpPr>
        <p:spPr>
          <a:xfrm>
            <a:off x="1587500" y="5156200"/>
            <a:ext cx="1600200" cy="1104900"/>
          </a:xfrm>
          <a:prstGeom prst="roundRect">
            <a:avLst/>
          </a:prstGeom>
          <a:solidFill>
            <a:schemeClr val="tx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739900" y="330200"/>
            <a:ext cx="3136900" cy="904605"/>
          </a:xfrm>
          <a:prstGeom prst="roundRect">
            <a:avLst/>
          </a:prstGeom>
          <a:solidFill>
            <a:schemeClr val="tx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4100686" y="3136361"/>
            <a:ext cx="2051871" cy="1206500"/>
          </a:xfrm>
          <a:prstGeom prst="rect">
            <a:avLst/>
          </a:prstGeom>
        </p:spPr>
      </p:pic>
      <p:sp>
        <p:nvSpPr>
          <p:cNvPr id="16" name="Title 1"/>
          <p:cNvSpPr txBox="1">
            <a:spLocks/>
          </p:cNvSpPr>
          <p:nvPr/>
        </p:nvSpPr>
        <p:spPr>
          <a:xfrm>
            <a:off x="6298067" y="3602901"/>
            <a:ext cx="1271133"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SQL</a:t>
            </a:r>
            <a:endParaRPr lang="en-US" sz="4000" dirty="0"/>
          </a:p>
        </p:txBody>
      </p:sp>
      <p:sp>
        <p:nvSpPr>
          <p:cNvPr id="17" name="Rounded Rectangle 16"/>
          <p:cNvSpPr/>
          <p:nvPr/>
        </p:nvSpPr>
        <p:spPr>
          <a:xfrm>
            <a:off x="3581400" y="3034761"/>
            <a:ext cx="4648200" cy="14859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608436" y="1752600"/>
            <a:ext cx="3035300" cy="812800"/>
          </a:xfrm>
          <a:prstGeom prst="roundRect">
            <a:avLst/>
          </a:prstGeom>
          <a:solidFill>
            <a:schemeClr val="tx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stretch>
            <a:fillRect/>
          </a:stretch>
        </p:blipFill>
        <p:spPr>
          <a:xfrm>
            <a:off x="4584700" y="2221961"/>
            <a:ext cx="900074" cy="288226"/>
          </a:xfrm>
          <a:prstGeom prst="rect">
            <a:avLst/>
          </a:prstGeom>
        </p:spPr>
      </p:pic>
      <p:sp>
        <p:nvSpPr>
          <p:cNvPr id="20" name="TextBox 19"/>
          <p:cNvSpPr txBox="1"/>
          <p:nvPr/>
        </p:nvSpPr>
        <p:spPr>
          <a:xfrm>
            <a:off x="2957686" y="1870157"/>
            <a:ext cx="2336800" cy="461665"/>
          </a:xfrm>
          <a:prstGeom prst="rect">
            <a:avLst/>
          </a:prstGeom>
          <a:noFill/>
        </p:spPr>
        <p:txBody>
          <a:bodyPr wrap="square" rtlCol="0">
            <a:spAutoFit/>
          </a:bodyPr>
          <a:lstStyle/>
          <a:p>
            <a:r>
              <a:rPr lang="en-US" sz="2400" dirty="0" smtClean="0">
                <a:solidFill>
                  <a:schemeClr val="bg2"/>
                </a:solidFill>
              </a:rPr>
              <a:t>JDBC/ODBC</a:t>
            </a:r>
            <a:endParaRPr lang="en-US" sz="2400" dirty="0">
              <a:solidFill>
                <a:schemeClr val="bg2"/>
              </a:solidFill>
            </a:endParaRPr>
          </a:p>
        </p:txBody>
      </p:sp>
      <p:sp>
        <p:nvSpPr>
          <p:cNvPr id="21" name="Rounded Rectangle 20"/>
          <p:cNvSpPr/>
          <p:nvPr/>
        </p:nvSpPr>
        <p:spPr>
          <a:xfrm>
            <a:off x="5905500" y="1765300"/>
            <a:ext cx="3035300" cy="812800"/>
          </a:xfrm>
          <a:prstGeom prst="roundRect">
            <a:avLst/>
          </a:prstGeom>
          <a:solidFill>
            <a:schemeClr val="tx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604000" y="1951428"/>
            <a:ext cx="2336800" cy="461665"/>
          </a:xfrm>
          <a:prstGeom prst="rect">
            <a:avLst/>
          </a:prstGeom>
          <a:noFill/>
        </p:spPr>
        <p:txBody>
          <a:bodyPr wrap="square" rtlCol="0">
            <a:spAutoFit/>
          </a:bodyPr>
          <a:lstStyle/>
          <a:p>
            <a:r>
              <a:rPr lang="en-US" sz="2400" dirty="0" smtClean="0">
                <a:solidFill>
                  <a:schemeClr val="bg2"/>
                </a:solidFill>
              </a:rPr>
              <a:t>Your App</a:t>
            </a:r>
            <a:endParaRPr lang="en-US" sz="2400" dirty="0">
              <a:solidFill>
                <a:schemeClr val="bg2"/>
              </a:solidFill>
            </a:endParaRPr>
          </a:p>
        </p:txBody>
      </p:sp>
      <p:pic>
        <p:nvPicPr>
          <p:cNvPr id="23" name="Picture 2" descr="https://www.drupal.org/files/project-images/Tableau_Software_Logo_Small.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873957" y="438810"/>
            <a:ext cx="2868786" cy="561805"/>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a:hlinkClick r:id="rId7"/>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864560" y="5270500"/>
            <a:ext cx="935790" cy="861912"/>
          </a:xfrm>
          <a:prstGeom prst="rect">
            <a:avLst/>
          </a:prstGeom>
        </p:spPr>
      </p:pic>
      <p:sp>
        <p:nvSpPr>
          <p:cNvPr id="25" name="Rounded Rectangle 24"/>
          <p:cNvSpPr/>
          <p:nvPr/>
        </p:nvSpPr>
        <p:spPr>
          <a:xfrm>
            <a:off x="3732386" y="5156200"/>
            <a:ext cx="1600200" cy="1104900"/>
          </a:xfrm>
          <a:prstGeom prst="roundRect">
            <a:avLst/>
          </a:prstGeom>
          <a:solidFill>
            <a:schemeClr val="tx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descr="http://www.surmountinfotech.com/icons/json_icon.png"/>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4160017" y="5258024"/>
            <a:ext cx="721719" cy="901251"/>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Rounded Rectangle 26"/>
          <p:cNvSpPr/>
          <p:nvPr/>
        </p:nvSpPr>
        <p:spPr>
          <a:xfrm>
            <a:off x="5842000" y="5156200"/>
            <a:ext cx="1752600" cy="1104900"/>
          </a:xfrm>
          <a:prstGeom prst="roundRect">
            <a:avLst/>
          </a:prstGeom>
          <a:solidFill>
            <a:schemeClr val="tx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10"/>
          <a:stretch>
            <a:fillRect/>
          </a:stretch>
        </p:blipFill>
        <p:spPr>
          <a:xfrm>
            <a:off x="5928072" y="5501456"/>
            <a:ext cx="1609524" cy="400000"/>
          </a:xfrm>
          <a:prstGeom prst="rect">
            <a:avLst/>
          </a:prstGeom>
        </p:spPr>
      </p:pic>
      <p:cxnSp>
        <p:nvCxnSpPr>
          <p:cNvPr id="29" name="Straight Arrow Connector 28"/>
          <p:cNvCxnSpPr>
            <a:stCxn id="14" idx="2"/>
            <a:endCxn id="18" idx="0"/>
          </p:cNvCxnSpPr>
          <p:nvPr/>
        </p:nvCxnSpPr>
        <p:spPr>
          <a:xfrm>
            <a:off x="3308350" y="1234805"/>
            <a:ext cx="817736" cy="517795"/>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59064" y="2542285"/>
            <a:ext cx="1584672" cy="47977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152557" y="2547533"/>
            <a:ext cx="1210975" cy="47452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608436" y="4526180"/>
            <a:ext cx="2875772" cy="57480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584700" y="4538881"/>
            <a:ext cx="1320800" cy="56210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343284" y="4538881"/>
            <a:ext cx="375016" cy="54992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035512" y="5224457"/>
            <a:ext cx="1520943" cy="955091"/>
          </a:xfrm>
          <a:prstGeom prst="rect">
            <a:avLst/>
          </a:prstGeom>
          <a:solidFill>
            <a:schemeClr val="accent6">
              <a:lumMod val="75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6" name="Straight Connector 35"/>
          <p:cNvCxnSpPr/>
          <p:nvPr/>
        </p:nvCxnSpPr>
        <p:spPr>
          <a:xfrm>
            <a:off x="8826183" y="5241502"/>
            <a:ext cx="0" cy="938046"/>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152421" y="5489770"/>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161130" y="5694421"/>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66374" y="5881655"/>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928096" y="5576264"/>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933340" y="5763498"/>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721778" y="4525449"/>
            <a:ext cx="1935740" cy="563352"/>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8530775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442146" y="268224"/>
            <a:ext cx="6822105" cy="6408128"/>
          </a:xfrm>
          <a:prstGeom prst="rect">
            <a:avLst/>
          </a:prstGeom>
        </p:spPr>
      </p:pic>
    </p:spTree>
    <p:extLst>
      <p:ext uri="{BB962C8B-B14F-4D97-AF65-F5344CB8AC3E}">
        <p14:creationId xmlns:p14="http://schemas.microsoft.com/office/powerpoint/2010/main" xmlns="" val="2788825351"/>
      </p:ext>
    </p:extLst>
  </p:cSld>
  <p:clrMapOvr>
    <a:masterClrMapping/>
  </p:clrMapOvr>
  <p:transition>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1169582" y="616688"/>
            <a:ext cx="10611293" cy="523220"/>
          </a:xfrm>
          <a:prstGeom prst="rect">
            <a:avLst/>
          </a:prstGeom>
          <a:noFill/>
        </p:spPr>
        <p:txBody>
          <a:bodyPr wrap="square" rtlCol="0">
            <a:spAutoFit/>
          </a:bodyPr>
          <a:lstStyle/>
          <a:p>
            <a:r>
              <a:rPr lang="en-US" sz="1400" dirty="0">
                <a:hlinkClick r:id="rId4"/>
              </a:rPr>
              <a:t>https://</a:t>
            </a:r>
            <a:r>
              <a:rPr lang="en-US" sz="1400" dirty="0" smtClean="0">
                <a:hlinkClick r:id="rId4"/>
              </a:rPr>
              <a:t>databricks.com/blog/2015/02/17/introducing-dataframes-in-spark-for-large-scale-data-science.html</a:t>
            </a:r>
            <a:endParaRPr lang="en-US" sz="1400" dirty="0" smtClean="0"/>
          </a:p>
          <a:p>
            <a:endParaRPr lang="en-US" sz="1400" dirty="0"/>
          </a:p>
        </p:txBody>
      </p:sp>
      <p:pic>
        <p:nvPicPr>
          <p:cNvPr id="3" name="Picture 2"/>
          <p:cNvPicPr>
            <a:picLocks noChangeAspect="1"/>
          </p:cNvPicPr>
          <p:nvPr/>
        </p:nvPicPr>
        <p:blipFill>
          <a:blip r:embed="rId5"/>
          <a:stretch>
            <a:fillRect/>
          </a:stretch>
        </p:blipFill>
        <p:spPr>
          <a:xfrm>
            <a:off x="1380150" y="1599703"/>
            <a:ext cx="9219048" cy="4466667"/>
          </a:xfrm>
          <a:prstGeom prst="rect">
            <a:avLst/>
          </a:prstGeom>
        </p:spPr>
      </p:pic>
    </p:spTree>
    <p:extLst>
      <p:ext uri="{BB962C8B-B14F-4D97-AF65-F5344CB8AC3E}">
        <p14:creationId xmlns:p14="http://schemas.microsoft.com/office/powerpoint/2010/main" xmlns="" val="1824683188"/>
      </p:ext>
    </p:extLst>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graphicFrame>
        <p:nvGraphicFramePr>
          <p:cNvPr id="11" name="Chart 10"/>
          <p:cNvGraphicFramePr/>
          <p:nvPr>
            <p:extLst>
              <p:ext uri="{D42A27DB-BD31-4B8C-83A1-F6EECF244321}">
                <p14:modId xmlns:p14="http://schemas.microsoft.com/office/powerpoint/2010/main" xmlns="" val="1070425721"/>
              </p:ext>
            </p:extLst>
          </p:nvPr>
        </p:nvGraphicFramePr>
        <p:xfrm>
          <a:off x="2020849" y="973794"/>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4" name="Title 1"/>
          <p:cNvSpPr txBox="1">
            <a:spLocks/>
          </p:cNvSpPr>
          <p:nvPr/>
        </p:nvSpPr>
        <p:spPr>
          <a:xfrm>
            <a:off x="432342" y="378055"/>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Traveled from?</a:t>
            </a:r>
            <a:endParaRPr lang="en-US" dirty="0"/>
          </a:p>
        </p:txBody>
      </p:sp>
    </p:spTree>
    <p:extLst>
      <p:ext uri="{BB962C8B-B14F-4D97-AF65-F5344CB8AC3E}">
        <p14:creationId xmlns:p14="http://schemas.microsoft.com/office/powerpoint/2010/main" xmlns="" val="1346915476"/>
      </p:ext>
    </p:extLst>
  </p:cSld>
  <p:clrMapOvr>
    <a:masterClrMapping/>
  </p:clrMapOvr>
  <p:transition>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pic>
        <p:nvPicPr>
          <p:cNvPr id="4" name="Picture 3"/>
          <p:cNvPicPr>
            <a:picLocks noChangeAspect="1"/>
          </p:cNvPicPr>
          <p:nvPr/>
        </p:nvPicPr>
        <p:blipFill>
          <a:blip r:embed="rId4"/>
          <a:stretch>
            <a:fillRect/>
          </a:stretch>
        </p:blipFill>
        <p:spPr>
          <a:xfrm>
            <a:off x="3467115" y="158444"/>
            <a:ext cx="721586" cy="728802"/>
          </a:xfrm>
          <a:prstGeom prst="rect">
            <a:avLst/>
          </a:prstGeom>
        </p:spPr>
      </p:pic>
      <p:sp>
        <p:nvSpPr>
          <p:cNvPr id="2" name="TextBox 1"/>
          <p:cNvSpPr txBox="1"/>
          <p:nvPr/>
        </p:nvSpPr>
        <p:spPr>
          <a:xfrm>
            <a:off x="628066" y="2258576"/>
            <a:ext cx="3941379"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Announced Feb 2015</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Inspired by data frames in R and Pandas in Python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Works in: </a:t>
            </a:r>
            <a:endParaRPr lang="en-US" dirty="0"/>
          </a:p>
        </p:txBody>
      </p:sp>
      <p:sp>
        <p:nvSpPr>
          <p:cNvPr id="5" name="TextBox 4"/>
          <p:cNvSpPr txBox="1"/>
          <p:nvPr/>
        </p:nvSpPr>
        <p:spPr>
          <a:xfrm>
            <a:off x="5604714" y="2920353"/>
            <a:ext cx="2617076" cy="523220"/>
          </a:xfrm>
          <a:prstGeom prst="rect">
            <a:avLst/>
          </a:prstGeom>
          <a:noFill/>
        </p:spPr>
        <p:txBody>
          <a:bodyPr wrap="square" rtlCol="0">
            <a:spAutoFit/>
          </a:bodyPr>
          <a:lstStyle/>
          <a:p>
            <a:r>
              <a:rPr lang="en-US" sz="2800" dirty="0" smtClean="0">
                <a:solidFill>
                  <a:schemeClr val="accent3"/>
                </a:solidFill>
              </a:rPr>
              <a:t>Features</a:t>
            </a:r>
            <a:endParaRPr lang="en-US" sz="2800" dirty="0">
              <a:solidFill>
                <a:schemeClr val="accent3"/>
              </a:solidFill>
            </a:endParaRPr>
          </a:p>
        </p:txBody>
      </p:sp>
      <p:sp>
        <p:nvSpPr>
          <p:cNvPr id="6" name="TextBox 5"/>
          <p:cNvSpPr txBox="1"/>
          <p:nvPr/>
        </p:nvSpPr>
        <p:spPr>
          <a:xfrm>
            <a:off x="5825431" y="3444558"/>
            <a:ext cx="5717628"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Scales from KBs to PBs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Supports wide array of data formats and storage systems </a:t>
            </a:r>
            <a:r>
              <a:rPr lang="en-US" sz="1600" dirty="0" smtClean="0"/>
              <a:t>(Hive, existing RDDs, </a:t>
            </a:r>
            <a:r>
              <a:rPr lang="en-US" sz="1600" dirty="0" err="1" smtClean="0"/>
              <a:t>etc</a:t>
            </a:r>
            <a:r>
              <a:rPr lang="en-US" sz="1600" dirty="0" smtClean="0"/>
              <a:t>)</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State-of-the-art optimization and code generation via Spark SQL Catalyst optimizer</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APIs in Python, Java</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188208" y="3580091"/>
            <a:ext cx="293819" cy="43281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682057" y="3580091"/>
            <a:ext cx="432811" cy="43281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3168899" y="3443573"/>
            <a:ext cx="569329" cy="56932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3791230" y="3626588"/>
            <a:ext cx="480857" cy="365294"/>
          </a:xfrm>
          <a:prstGeom prst="rect">
            <a:avLst/>
          </a:prstGeom>
        </p:spPr>
      </p:pic>
      <p:sp>
        <p:nvSpPr>
          <p:cNvPr id="7" name="TextBox 6"/>
          <p:cNvSpPr txBox="1"/>
          <p:nvPr/>
        </p:nvSpPr>
        <p:spPr>
          <a:xfrm>
            <a:off x="5604714" y="1046925"/>
            <a:ext cx="6159062"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 </a:t>
            </a:r>
            <a:r>
              <a:rPr lang="en-US" dirty="0"/>
              <a:t>distributed collection of data organized into named </a:t>
            </a:r>
            <a:r>
              <a:rPr lang="en-US" dirty="0" smtClean="0"/>
              <a:t>columns</a:t>
            </a:r>
          </a:p>
          <a:p>
            <a:endParaRPr lang="en-US" dirty="0" smtClean="0"/>
          </a:p>
          <a:p>
            <a:pPr marL="285750" indent="-285750">
              <a:buFont typeface="Arial" panose="020B0604020202020204" pitchFamily="34" charset="0"/>
              <a:buChar char="•"/>
            </a:pPr>
            <a:r>
              <a:rPr lang="en-US" dirty="0" smtClean="0"/>
              <a:t>Like a table in a relational database</a:t>
            </a:r>
          </a:p>
          <a:p>
            <a:pPr marL="285750" indent="-285750">
              <a:buFontTx/>
              <a:buChar char="-"/>
            </a:pPr>
            <a:endParaRPr lang="en-US" dirty="0"/>
          </a:p>
        </p:txBody>
      </p:sp>
      <p:sp>
        <p:nvSpPr>
          <p:cNvPr id="12" name="TextBox 11"/>
          <p:cNvSpPr txBox="1"/>
          <p:nvPr/>
        </p:nvSpPr>
        <p:spPr>
          <a:xfrm>
            <a:off x="5484537" y="656413"/>
            <a:ext cx="3631653" cy="461665"/>
          </a:xfrm>
          <a:prstGeom prst="rect">
            <a:avLst/>
          </a:prstGeom>
          <a:noFill/>
        </p:spPr>
        <p:txBody>
          <a:bodyPr wrap="square" rtlCol="0">
            <a:spAutoFit/>
          </a:bodyPr>
          <a:lstStyle/>
          <a:p>
            <a:r>
              <a:rPr lang="en-US" sz="2400" dirty="0" smtClean="0">
                <a:solidFill>
                  <a:schemeClr val="accent4"/>
                </a:solidFill>
              </a:rPr>
              <a:t>What is a Dataframe?</a:t>
            </a:r>
            <a:endParaRPr lang="en-US" sz="2400" dirty="0">
              <a:solidFill>
                <a:schemeClr val="accent4"/>
              </a:solidFill>
            </a:endParaRPr>
          </a:p>
        </p:txBody>
      </p:sp>
    </p:spTree>
    <p:extLst>
      <p:ext uri="{BB962C8B-B14F-4D97-AF65-F5344CB8AC3E}">
        <p14:creationId xmlns:p14="http://schemas.microsoft.com/office/powerpoint/2010/main" xmlns="" val="17236160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Step 1: Construct a DataFrame</a:t>
            </a:r>
            <a:endParaRPr lang="en-US" sz="2400" dirty="0">
              <a:solidFill>
                <a:schemeClr val="accent4"/>
              </a:solidFill>
            </a:endParaRPr>
          </a:p>
        </p:txBody>
      </p:sp>
      <p:sp>
        <p:nvSpPr>
          <p:cNvPr id="4" name="TextBox 3"/>
          <p:cNvSpPr txBox="1"/>
          <p:nvPr/>
        </p:nvSpPr>
        <p:spPr>
          <a:xfrm>
            <a:off x="1397876" y="2226188"/>
            <a:ext cx="9133490" cy="2893100"/>
          </a:xfrm>
          <a:prstGeom prst="rect">
            <a:avLst/>
          </a:prstGeom>
          <a:noFill/>
        </p:spPr>
        <p:txBody>
          <a:bodyPr wrap="square" rtlCol="0">
            <a:spAutoFit/>
          </a:bodyPr>
          <a:lstStyle/>
          <a:p>
            <a:r>
              <a:rPr lang="en-US" sz="1600" dirty="0">
                <a:solidFill>
                  <a:schemeClr val="accent3"/>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t>
            </a:r>
            <a:r>
              <a:rPr lang="en-US" sz="1600" dirty="0" err="1">
                <a:solidFill>
                  <a:schemeClr val="accent4"/>
                </a:solidFill>
                <a:latin typeface="Consolas" panose="020B0609020204030204" pitchFamily="49" charset="0"/>
                <a:cs typeface="Consolas" panose="020B0609020204030204" pitchFamily="49" charset="0"/>
              </a:rPr>
              <a:t>pyspark.sql</a:t>
            </a:r>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import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SQLContext</a:t>
            </a:r>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sc</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solidFill>
                  <a:srgbClr val="FE5224"/>
                </a:solidFill>
                <a:latin typeface="Consolas" panose="020B0609020204030204" pitchFamily="49" charset="0"/>
                <a:cs typeface="Consolas" panose="020B0609020204030204" pitchFamily="49" charset="0"/>
              </a:rPr>
              <a:t>df</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sqlContext.jsonFile</a:t>
            </a:r>
            <a:r>
              <a:rPr lang="en-US" sz="1600" dirty="0">
                <a:latin typeface="Consolas" panose="020B0609020204030204" pitchFamily="49" charset="0"/>
                <a:cs typeface="Consolas" panose="020B0609020204030204" pitchFamily="49" charset="0"/>
              </a:rPr>
              <a:t>("examples/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/main/resources/</a:t>
            </a:r>
            <a:r>
              <a:rPr lang="en-US" sz="1600" dirty="0" err="1">
                <a:latin typeface="Consolas" panose="020B0609020204030204" pitchFamily="49" charset="0"/>
                <a:cs typeface="Consolas" panose="020B0609020204030204" pitchFamily="49" charset="0"/>
              </a:rPr>
              <a:t>people.json</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i="1" dirty="0">
                <a:solidFill>
                  <a:schemeClr val="tx1">
                    <a:lumMod val="65000"/>
                  </a:schemeClr>
                </a:solidFill>
                <a:latin typeface="Consolas" panose="020B0609020204030204" pitchFamily="49" charset="0"/>
                <a:cs typeface="Consolas" panose="020B0609020204030204" pitchFamily="49" charset="0"/>
              </a:rPr>
              <a:t># Displays the content of the DataFrame to </a:t>
            </a:r>
            <a:r>
              <a:rPr lang="en-US" sz="1600" i="1" dirty="0" err="1">
                <a:solidFill>
                  <a:schemeClr val="tx1">
                    <a:lumMod val="65000"/>
                  </a:schemeClr>
                </a:solidFill>
                <a:latin typeface="Consolas" panose="020B0609020204030204" pitchFamily="49" charset="0"/>
                <a:cs typeface="Consolas" panose="020B0609020204030204" pitchFamily="49" charset="0"/>
              </a:rPr>
              <a:t>stdout</a:t>
            </a:r>
            <a:endParaRPr lang="en-US" sz="1600" i="1" dirty="0">
              <a:solidFill>
                <a:schemeClr val="tx1">
                  <a:lumMod val="65000"/>
                </a:schemeClr>
              </a:solidFill>
              <a:latin typeface="Consolas" panose="020B0609020204030204" pitchFamily="49" charset="0"/>
              <a:cs typeface="Consolas" panose="020B0609020204030204" pitchFamily="49" charset="0"/>
            </a:endParaRPr>
          </a:p>
          <a:p>
            <a:r>
              <a:rPr lang="en-US" sz="1600" dirty="0" err="1">
                <a:solidFill>
                  <a:srgbClr val="FE5224"/>
                </a:solidFill>
                <a:latin typeface="Consolas" panose="020B0609020204030204" pitchFamily="49" charset="0"/>
                <a:cs typeface="Consolas" panose="020B0609020204030204" pitchFamily="49" charset="0"/>
              </a:rPr>
              <a:t>df.show</a:t>
            </a:r>
            <a:r>
              <a:rPr lang="en-US" sz="1600" dirty="0" smtClean="0">
                <a:solidFill>
                  <a:srgbClr val="FE5224"/>
                </a:solidFill>
                <a:latin typeface="Consolas" panose="020B0609020204030204" pitchFamily="49" charset="0"/>
                <a:cs typeface="Consolas" panose="020B0609020204030204" pitchFamily="49" charset="0"/>
              </a:rPr>
              <a:t>()</a:t>
            </a:r>
          </a:p>
          <a:p>
            <a:r>
              <a:rPr lang="en-US" sz="1600" i="1" dirty="0">
                <a:solidFill>
                  <a:srgbClr val="FFC000"/>
                </a:solidFill>
                <a:latin typeface="Consolas" panose="020B0609020204030204" pitchFamily="49" charset="0"/>
                <a:cs typeface="Consolas" panose="020B0609020204030204" pitchFamily="49" charset="0"/>
              </a:rPr>
              <a:t>## age  name</a:t>
            </a:r>
          </a:p>
          <a:p>
            <a:r>
              <a:rPr lang="en-US" sz="1600" i="1" dirty="0">
                <a:solidFill>
                  <a:srgbClr val="FFC000"/>
                </a:solidFill>
                <a:latin typeface="Consolas" panose="020B0609020204030204" pitchFamily="49" charset="0"/>
                <a:cs typeface="Consolas" panose="020B0609020204030204" pitchFamily="49" charset="0"/>
              </a:rPr>
              <a:t>## null Michael</a:t>
            </a:r>
          </a:p>
          <a:p>
            <a:r>
              <a:rPr lang="en-US" sz="1600" i="1" dirty="0">
                <a:solidFill>
                  <a:srgbClr val="FFC000"/>
                </a:solidFill>
                <a:latin typeface="Consolas" panose="020B0609020204030204" pitchFamily="49" charset="0"/>
                <a:cs typeface="Consolas" panose="020B0609020204030204" pitchFamily="49" charset="0"/>
              </a:rPr>
              <a:t>## 30   Andy</a:t>
            </a:r>
          </a:p>
          <a:p>
            <a:r>
              <a:rPr lang="en-US" sz="1600" i="1" dirty="0">
                <a:solidFill>
                  <a:srgbClr val="FFC000"/>
                </a:solidFill>
                <a:latin typeface="Consolas" panose="020B0609020204030204" pitchFamily="49" charset="0"/>
                <a:cs typeface="Consolas" panose="020B0609020204030204" pitchFamily="49" charset="0"/>
              </a:rPr>
              <a:t>## 19   Justin</a:t>
            </a:r>
          </a:p>
        </p:txBody>
      </p:sp>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053967" y="400357"/>
            <a:ext cx="574282" cy="574282"/>
          </a:xfrm>
          <a:prstGeom prst="rect">
            <a:avLst/>
          </a:prstGeom>
        </p:spPr>
      </p:pic>
    </p:spTree>
    <p:extLst>
      <p:ext uri="{BB962C8B-B14F-4D97-AF65-F5344CB8AC3E}">
        <p14:creationId xmlns:p14="http://schemas.microsoft.com/office/powerpoint/2010/main" xmlns="" val="2538825213"/>
      </p:ext>
    </p:extLst>
  </p:cSld>
  <p:clrMapOvr>
    <a:masterClrMapping/>
  </p:clrMapOvr>
  <p:transition>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Step 2: Use the DataFrame</a:t>
            </a:r>
            <a:endParaRPr lang="en-US" sz="2400" dirty="0">
              <a:solidFill>
                <a:schemeClr val="accent4"/>
              </a:solidFill>
            </a:endParaRPr>
          </a:p>
        </p:txBody>
      </p:sp>
      <p:sp>
        <p:nvSpPr>
          <p:cNvPr id="4" name="TextBox 3"/>
          <p:cNvSpPr txBox="1"/>
          <p:nvPr/>
        </p:nvSpPr>
        <p:spPr>
          <a:xfrm>
            <a:off x="2559268" y="1669140"/>
            <a:ext cx="7956331" cy="4924425"/>
          </a:xfrm>
          <a:prstGeom prst="rect">
            <a:avLst/>
          </a:prstGeom>
          <a:noFill/>
        </p:spPr>
        <p:txBody>
          <a:bodyPr wrap="square" rtlCol="0">
            <a:spAutoFit/>
          </a:bodyPr>
          <a:lstStyle/>
          <a:p>
            <a:r>
              <a:rPr lang="en-US" sz="1600" dirty="0">
                <a:solidFill>
                  <a:schemeClr val="tx1">
                    <a:lumMod val="65000"/>
                  </a:schemeClr>
                </a:solidFill>
                <a:latin typeface="Consolas" panose="020B0609020204030204" pitchFamily="49" charset="0"/>
                <a:cs typeface="Consolas" panose="020B0609020204030204" pitchFamily="49" charset="0"/>
              </a:rPr>
              <a:t># Print the schema in a tree format</a:t>
            </a:r>
          </a:p>
          <a:p>
            <a:r>
              <a:rPr lang="en-US" sz="1600" dirty="0" err="1">
                <a:solidFill>
                  <a:srgbClr val="FE5224"/>
                </a:solidFill>
                <a:latin typeface="Consolas" panose="020B0609020204030204" pitchFamily="49" charset="0"/>
                <a:cs typeface="Consolas" panose="020B0609020204030204" pitchFamily="49" charset="0"/>
              </a:rPr>
              <a:t>df.printSchema</a:t>
            </a:r>
            <a:r>
              <a:rPr lang="en-US" sz="1600" dirty="0">
                <a:solidFill>
                  <a:srgbClr val="FE5224"/>
                </a:solidFill>
                <a:latin typeface="Consolas" panose="020B0609020204030204" pitchFamily="49" charset="0"/>
                <a:cs typeface="Consolas" panose="020B0609020204030204" pitchFamily="49" charset="0"/>
              </a:rPr>
              <a:t>()</a:t>
            </a:r>
          </a:p>
          <a:p>
            <a:r>
              <a:rPr lang="en-US" sz="1600" dirty="0">
                <a:solidFill>
                  <a:srgbClr val="FFC000"/>
                </a:solidFill>
                <a:latin typeface="Consolas" panose="020B0609020204030204" pitchFamily="49" charset="0"/>
                <a:cs typeface="Consolas" panose="020B0609020204030204" pitchFamily="49" charset="0"/>
              </a:rPr>
              <a:t>## root</a:t>
            </a:r>
          </a:p>
          <a:p>
            <a:r>
              <a:rPr lang="en-US" sz="1600" dirty="0">
                <a:solidFill>
                  <a:srgbClr val="FFC000"/>
                </a:solidFill>
                <a:latin typeface="Consolas" panose="020B0609020204030204" pitchFamily="49" charset="0"/>
                <a:cs typeface="Consolas" panose="020B0609020204030204" pitchFamily="49" charset="0"/>
              </a:rPr>
              <a:t>## |-- age: long (</a:t>
            </a:r>
            <a:r>
              <a:rPr lang="en-US" sz="1600" dirty="0" err="1">
                <a:solidFill>
                  <a:srgbClr val="FFC000"/>
                </a:solidFill>
                <a:latin typeface="Consolas" panose="020B0609020204030204" pitchFamily="49" charset="0"/>
                <a:cs typeface="Consolas" panose="020B0609020204030204" pitchFamily="49" charset="0"/>
              </a:rPr>
              <a:t>nullable</a:t>
            </a:r>
            <a:r>
              <a:rPr lang="en-US" sz="1600" dirty="0">
                <a:solidFill>
                  <a:srgbClr val="FFC000"/>
                </a:solidFill>
                <a:latin typeface="Consolas" panose="020B0609020204030204" pitchFamily="49" charset="0"/>
                <a:cs typeface="Consolas" panose="020B0609020204030204" pitchFamily="49" charset="0"/>
              </a:rPr>
              <a:t> = true)</a:t>
            </a:r>
          </a:p>
          <a:p>
            <a:r>
              <a:rPr lang="en-US" sz="1600" dirty="0">
                <a:solidFill>
                  <a:srgbClr val="FFC000"/>
                </a:solidFill>
                <a:latin typeface="Consolas" panose="020B0609020204030204" pitchFamily="49" charset="0"/>
                <a:cs typeface="Consolas" panose="020B0609020204030204" pitchFamily="49" charset="0"/>
              </a:rPr>
              <a:t>## |-- name: string (</a:t>
            </a:r>
            <a:r>
              <a:rPr lang="en-US" sz="1600" dirty="0" err="1">
                <a:solidFill>
                  <a:srgbClr val="FFC000"/>
                </a:solidFill>
                <a:latin typeface="Consolas" panose="020B0609020204030204" pitchFamily="49" charset="0"/>
                <a:cs typeface="Consolas" panose="020B0609020204030204" pitchFamily="49" charset="0"/>
              </a:rPr>
              <a:t>nullable</a:t>
            </a:r>
            <a:r>
              <a:rPr lang="en-US" sz="1600" dirty="0">
                <a:solidFill>
                  <a:srgbClr val="FFC000"/>
                </a:solidFill>
                <a:latin typeface="Consolas" panose="020B0609020204030204" pitchFamily="49" charset="0"/>
                <a:cs typeface="Consolas" panose="020B0609020204030204" pitchFamily="49" charset="0"/>
              </a:rPr>
              <a:t> = true)</a:t>
            </a:r>
          </a:p>
          <a:p>
            <a:endParaRPr lang="en-US" sz="1600" dirty="0">
              <a:latin typeface="Consolas" panose="020B0609020204030204" pitchFamily="49" charset="0"/>
              <a:cs typeface="Consolas" panose="020B0609020204030204" pitchFamily="49" charset="0"/>
            </a:endParaRPr>
          </a:p>
          <a:p>
            <a:r>
              <a:rPr lang="en-US" sz="1600" dirty="0">
                <a:solidFill>
                  <a:srgbClr val="FE5224"/>
                </a:solidFill>
                <a:latin typeface="Consolas" panose="020B0609020204030204" pitchFamily="49" charset="0"/>
                <a:cs typeface="Consolas" panose="020B0609020204030204" pitchFamily="49" charset="0"/>
              </a:rPr>
              <a:t># Select only the "name" column</a:t>
            </a:r>
          </a:p>
          <a:p>
            <a:r>
              <a:rPr lang="en-US" sz="1600" dirty="0" err="1">
                <a:solidFill>
                  <a:srgbClr val="FE5224"/>
                </a:solidFill>
                <a:latin typeface="Consolas" panose="020B0609020204030204" pitchFamily="49" charset="0"/>
                <a:cs typeface="Consolas" panose="020B0609020204030204" pitchFamily="49" charset="0"/>
              </a:rPr>
              <a:t>df.select</a:t>
            </a:r>
            <a:r>
              <a:rPr lang="en-US" sz="1600" dirty="0">
                <a:solidFill>
                  <a:srgbClr val="FE5224"/>
                </a:solidFill>
                <a:latin typeface="Consolas" panose="020B0609020204030204" pitchFamily="49" charset="0"/>
                <a:cs typeface="Consolas" panose="020B0609020204030204" pitchFamily="49" charset="0"/>
              </a:rPr>
              <a:t>("name").show()</a:t>
            </a:r>
          </a:p>
          <a:p>
            <a:r>
              <a:rPr lang="en-US" sz="1600" dirty="0">
                <a:solidFill>
                  <a:srgbClr val="FFC000"/>
                </a:solidFill>
                <a:latin typeface="Consolas" panose="020B0609020204030204" pitchFamily="49" charset="0"/>
                <a:cs typeface="Consolas" panose="020B0609020204030204" pitchFamily="49" charset="0"/>
              </a:rPr>
              <a:t>## name</a:t>
            </a:r>
          </a:p>
          <a:p>
            <a:r>
              <a:rPr lang="en-US" sz="1600" dirty="0">
                <a:solidFill>
                  <a:srgbClr val="FFC000"/>
                </a:solidFill>
                <a:latin typeface="Consolas" panose="020B0609020204030204" pitchFamily="49" charset="0"/>
                <a:cs typeface="Consolas" panose="020B0609020204030204" pitchFamily="49" charset="0"/>
              </a:rPr>
              <a:t>## Michael</a:t>
            </a:r>
          </a:p>
          <a:p>
            <a:r>
              <a:rPr lang="en-US" sz="1600" dirty="0">
                <a:solidFill>
                  <a:srgbClr val="FFC000"/>
                </a:solidFill>
                <a:latin typeface="Consolas" panose="020B0609020204030204" pitchFamily="49" charset="0"/>
                <a:cs typeface="Consolas" panose="020B0609020204030204" pitchFamily="49" charset="0"/>
              </a:rPr>
              <a:t>## Andy</a:t>
            </a:r>
          </a:p>
          <a:p>
            <a:r>
              <a:rPr lang="en-US" sz="1600" dirty="0">
                <a:solidFill>
                  <a:srgbClr val="FFC000"/>
                </a:solidFill>
                <a:latin typeface="Consolas" panose="020B0609020204030204" pitchFamily="49" charset="0"/>
                <a:cs typeface="Consolas" panose="020B0609020204030204" pitchFamily="49" charset="0"/>
              </a:rPr>
              <a:t>## Justin</a:t>
            </a:r>
          </a:p>
          <a:p>
            <a:endParaRPr lang="en-US" sz="1600" dirty="0">
              <a:latin typeface="Consolas" panose="020B0609020204030204" pitchFamily="49" charset="0"/>
              <a:cs typeface="Consolas" panose="020B0609020204030204" pitchFamily="49" charset="0"/>
            </a:endParaRPr>
          </a:p>
          <a:p>
            <a:r>
              <a:rPr lang="en-US" sz="1600" dirty="0">
                <a:solidFill>
                  <a:schemeClr val="tx1">
                    <a:lumMod val="65000"/>
                  </a:schemeClr>
                </a:solidFill>
                <a:latin typeface="Consolas" panose="020B0609020204030204" pitchFamily="49" charset="0"/>
                <a:cs typeface="Consolas" panose="020B0609020204030204" pitchFamily="49" charset="0"/>
              </a:rPr>
              <a:t># Select everybody, but increment the age by 1</a:t>
            </a:r>
          </a:p>
          <a:p>
            <a:r>
              <a:rPr lang="en-US" sz="1600" dirty="0" err="1">
                <a:solidFill>
                  <a:srgbClr val="FE5224"/>
                </a:solidFill>
                <a:latin typeface="Consolas" panose="020B0609020204030204" pitchFamily="49" charset="0"/>
                <a:cs typeface="Consolas" panose="020B0609020204030204" pitchFamily="49" charset="0"/>
              </a:rPr>
              <a:t>df.select</a:t>
            </a:r>
            <a:r>
              <a:rPr lang="en-US" sz="1600" dirty="0">
                <a:solidFill>
                  <a:srgbClr val="FE5224"/>
                </a:solidFill>
                <a:latin typeface="Consolas" panose="020B0609020204030204" pitchFamily="49" charset="0"/>
                <a:cs typeface="Consolas" panose="020B0609020204030204" pitchFamily="49" charset="0"/>
              </a:rPr>
              <a:t>("name", </a:t>
            </a:r>
            <a:r>
              <a:rPr lang="en-US" sz="1600" dirty="0" err="1">
                <a:solidFill>
                  <a:srgbClr val="FE5224"/>
                </a:solidFill>
                <a:latin typeface="Consolas" panose="020B0609020204030204" pitchFamily="49" charset="0"/>
                <a:cs typeface="Consolas" panose="020B0609020204030204" pitchFamily="49" charset="0"/>
              </a:rPr>
              <a:t>df.age</a:t>
            </a:r>
            <a:r>
              <a:rPr lang="en-US" sz="1600" dirty="0">
                <a:solidFill>
                  <a:srgbClr val="FE5224"/>
                </a:solidFill>
                <a:latin typeface="Consolas" panose="020B0609020204030204" pitchFamily="49" charset="0"/>
                <a:cs typeface="Consolas" panose="020B0609020204030204" pitchFamily="49" charset="0"/>
              </a:rPr>
              <a:t> + 1).show()</a:t>
            </a:r>
          </a:p>
          <a:p>
            <a:r>
              <a:rPr lang="en-US" sz="1600" dirty="0">
                <a:solidFill>
                  <a:srgbClr val="FFC000"/>
                </a:solidFill>
                <a:latin typeface="Consolas" panose="020B0609020204030204" pitchFamily="49" charset="0"/>
                <a:cs typeface="Consolas" panose="020B0609020204030204" pitchFamily="49" charset="0"/>
              </a:rPr>
              <a:t>## name    (age + 1)</a:t>
            </a:r>
          </a:p>
          <a:p>
            <a:r>
              <a:rPr lang="en-US" sz="1600" dirty="0">
                <a:solidFill>
                  <a:srgbClr val="FFC000"/>
                </a:solidFill>
                <a:latin typeface="Consolas" panose="020B0609020204030204" pitchFamily="49" charset="0"/>
                <a:cs typeface="Consolas" panose="020B0609020204030204" pitchFamily="49" charset="0"/>
              </a:rPr>
              <a:t>## Michael null</a:t>
            </a:r>
          </a:p>
          <a:p>
            <a:r>
              <a:rPr lang="en-US" sz="1600" dirty="0">
                <a:solidFill>
                  <a:srgbClr val="FFC000"/>
                </a:solidFill>
                <a:latin typeface="Consolas" panose="020B0609020204030204" pitchFamily="49" charset="0"/>
                <a:cs typeface="Consolas" panose="020B0609020204030204" pitchFamily="49" charset="0"/>
              </a:rPr>
              <a:t>## Andy    31</a:t>
            </a:r>
          </a:p>
          <a:p>
            <a:r>
              <a:rPr lang="en-US" sz="1600" dirty="0">
                <a:solidFill>
                  <a:srgbClr val="FFC000"/>
                </a:solidFill>
                <a:latin typeface="Consolas" panose="020B0609020204030204" pitchFamily="49" charset="0"/>
                <a:cs typeface="Consolas" panose="020B0609020204030204" pitchFamily="49" charset="0"/>
              </a:rPr>
              <a:t>## Justin  </a:t>
            </a:r>
            <a:r>
              <a:rPr lang="en-US" sz="1600" dirty="0" smtClean="0">
                <a:solidFill>
                  <a:srgbClr val="FFC000"/>
                </a:solidFill>
                <a:latin typeface="Consolas" panose="020B0609020204030204" pitchFamily="49" charset="0"/>
                <a:cs typeface="Consolas" panose="020B0609020204030204" pitchFamily="49" charset="0"/>
              </a:rPr>
              <a:t>20</a:t>
            </a:r>
            <a:endParaRPr lang="en-US" sz="1600" dirty="0">
              <a:solidFill>
                <a:srgbClr val="FFC000"/>
              </a:solidFill>
              <a:latin typeface="Consolas" panose="020B0609020204030204" pitchFamily="49" charset="0"/>
              <a:cs typeface="Consolas" panose="020B0609020204030204" pitchFamily="49"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053967" y="400357"/>
            <a:ext cx="574282" cy="574282"/>
          </a:xfrm>
          <a:prstGeom prst="rect">
            <a:avLst/>
          </a:prstGeom>
        </p:spPr>
      </p:pic>
    </p:spTree>
    <p:extLst>
      <p:ext uri="{BB962C8B-B14F-4D97-AF65-F5344CB8AC3E}">
        <p14:creationId xmlns:p14="http://schemas.microsoft.com/office/powerpoint/2010/main" xmlns="" val="1143992467"/>
      </p:ext>
    </p:extLst>
  </p:cSld>
  <p:clrMapOvr>
    <a:masterClrMapping/>
  </p:clrMapOvr>
  <p:transition>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SQL Integration</a:t>
            </a:r>
            <a:endParaRPr lang="en-US" sz="2400" dirty="0">
              <a:solidFill>
                <a:schemeClr val="accent4"/>
              </a:solidFill>
            </a:endParaRPr>
          </a:p>
        </p:txBody>
      </p:sp>
      <p:sp>
        <p:nvSpPr>
          <p:cNvPr id="4" name="TextBox 3"/>
          <p:cNvSpPr txBox="1"/>
          <p:nvPr/>
        </p:nvSpPr>
        <p:spPr>
          <a:xfrm>
            <a:off x="2559268" y="2688643"/>
            <a:ext cx="7956331" cy="1077218"/>
          </a:xfrm>
          <a:prstGeom prst="rect">
            <a:avLst/>
          </a:prstGeom>
          <a:noFill/>
        </p:spPr>
        <p:txBody>
          <a:bodyPr wrap="square" rtlCol="0">
            <a:spAutoFit/>
          </a:bodyPr>
          <a:lstStyle/>
          <a:p>
            <a:r>
              <a:rPr lang="en-US" sz="1600" dirty="0">
                <a:solidFill>
                  <a:schemeClr val="accent3"/>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t>
            </a:r>
            <a:r>
              <a:rPr lang="en-US" sz="1600" dirty="0" err="1">
                <a:solidFill>
                  <a:schemeClr val="accent4"/>
                </a:solidFill>
                <a:latin typeface="Consolas" panose="020B0609020204030204" pitchFamily="49" charset="0"/>
                <a:cs typeface="Consolas" panose="020B0609020204030204" pitchFamily="49" charset="0"/>
              </a:rPr>
              <a:t>pyspark.sql</a:t>
            </a:r>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import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SQLContext</a:t>
            </a:r>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sc</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solidFill>
                  <a:srgbClr val="FE5224"/>
                </a:solidFill>
                <a:latin typeface="Consolas" panose="020B0609020204030204" pitchFamily="49" charset="0"/>
                <a:cs typeface="Consolas" panose="020B0609020204030204" pitchFamily="49" charset="0"/>
              </a:rPr>
              <a:t>df</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sqlContext.sql</a:t>
            </a:r>
            <a:r>
              <a:rPr lang="en-US" sz="1600" dirty="0">
                <a:latin typeface="Consolas" panose="020B0609020204030204" pitchFamily="49" charset="0"/>
                <a:cs typeface="Consolas" panose="020B0609020204030204" pitchFamily="49" charset="0"/>
              </a:rPr>
              <a:t>("SELECT * FROM table")</a:t>
            </a:r>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053967" y="400357"/>
            <a:ext cx="574282" cy="574282"/>
          </a:xfrm>
          <a:prstGeom prst="rect">
            <a:avLst/>
          </a:prstGeom>
        </p:spPr>
      </p:pic>
    </p:spTree>
    <p:extLst>
      <p:ext uri="{BB962C8B-B14F-4D97-AF65-F5344CB8AC3E}">
        <p14:creationId xmlns:p14="http://schemas.microsoft.com/office/powerpoint/2010/main" xmlns="" val="2286333308"/>
      </p:ext>
    </p:extLst>
  </p:cSld>
  <p:clrMapOvr>
    <a:masterClrMapping/>
  </p:clrMapOvr>
  <p:transition>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SQL + RDD Integration</a:t>
            </a:r>
            <a:endParaRPr lang="en-US" sz="2400" dirty="0">
              <a:solidFill>
                <a:schemeClr val="accent4"/>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053967" y="400357"/>
            <a:ext cx="574282" cy="574282"/>
          </a:xfrm>
          <a:prstGeom prst="rect">
            <a:avLst/>
          </a:prstGeom>
        </p:spPr>
      </p:pic>
      <p:sp>
        <p:nvSpPr>
          <p:cNvPr id="5" name="TextBox 4"/>
          <p:cNvSpPr txBox="1"/>
          <p:nvPr/>
        </p:nvSpPr>
        <p:spPr>
          <a:xfrm>
            <a:off x="2617075" y="2226188"/>
            <a:ext cx="6505904" cy="2862322"/>
          </a:xfrm>
          <a:prstGeom prst="rect">
            <a:avLst/>
          </a:prstGeom>
          <a:noFill/>
        </p:spPr>
        <p:txBody>
          <a:bodyPr wrap="square" rtlCol="0">
            <a:spAutoFit/>
          </a:bodyPr>
          <a:lstStyle/>
          <a:p>
            <a:r>
              <a:rPr lang="en-US" dirty="0" smtClean="0"/>
              <a:t>2 methods for converting existing RDDs into </a:t>
            </a:r>
            <a:r>
              <a:rPr lang="en-US" dirty="0" err="1" smtClean="0"/>
              <a:t>DataFrames</a:t>
            </a:r>
            <a:r>
              <a:rPr lang="en-US" dirty="0" smtClean="0"/>
              <a:t>:</a:t>
            </a:r>
          </a:p>
          <a:p>
            <a:endParaRPr lang="en-US" dirty="0"/>
          </a:p>
          <a:p>
            <a:pPr marL="342900" indent="-342900">
              <a:buFont typeface="+mj-lt"/>
              <a:buAutoNum type="arabicPeriod"/>
            </a:pPr>
            <a:r>
              <a:rPr lang="en-US" dirty="0" smtClean="0"/>
              <a:t>Use </a:t>
            </a:r>
            <a:r>
              <a:rPr lang="en-US" dirty="0" smtClean="0">
                <a:solidFill>
                  <a:srgbClr val="FFC000"/>
                </a:solidFill>
              </a:rPr>
              <a:t>reflection</a:t>
            </a:r>
            <a:r>
              <a:rPr lang="en-US" dirty="0" smtClean="0"/>
              <a:t> to infer the schema of an RDD that contains different types of objects</a:t>
            </a:r>
          </a:p>
          <a:p>
            <a:pPr marL="342900" indent="-342900">
              <a:buFont typeface="+mj-lt"/>
              <a:buAutoNum type="arabicPeriod"/>
            </a:pPr>
            <a:endParaRPr lang="en-US" dirty="0" smtClean="0"/>
          </a:p>
          <a:p>
            <a:pPr marL="342900" indent="-342900">
              <a:buFont typeface="+mj-lt"/>
              <a:buAutoNum type="arabicPeriod"/>
            </a:pPr>
            <a:r>
              <a:rPr lang="en-US" dirty="0" smtClean="0"/>
              <a:t>Use a </a:t>
            </a:r>
            <a:r>
              <a:rPr lang="en-US" dirty="0" smtClean="0">
                <a:solidFill>
                  <a:srgbClr val="FFC000"/>
                </a:solidFill>
              </a:rPr>
              <a:t>programmatic interface </a:t>
            </a:r>
            <a:r>
              <a:rPr lang="en-US" dirty="0" smtClean="0"/>
              <a:t>that allows you to construct a schema and then apply it to an existing RDD.</a:t>
            </a:r>
          </a:p>
          <a:p>
            <a:pPr marL="285750" indent="-285750">
              <a:buFont typeface="Arial" panose="020B0604020202020204" pitchFamily="34" charset="0"/>
              <a:buChar char="•"/>
            </a:pPr>
            <a:endParaRPr lang="en-US" dirty="0"/>
          </a:p>
          <a:p>
            <a:pPr marL="342900" indent="-342900">
              <a:buFont typeface="+mj-lt"/>
              <a:buAutoNum type="arabicPeriod"/>
            </a:pPr>
            <a:endParaRPr lang="en-US" dirty="0"/>
          </a:p>
        </p:txBody>
      </p:sp>
      <p:sp>
        <p:nvSpPr>
          <p:cNvPr id="7" name="TextBox 6"/>
          <p:cNvSpPr txBox="1"/>
          <p:nvPr/>
        </p:nvSpPr>
        <p:spPr>
          <a:xfrm>
            <a:off x="1135117" y="2795752"/>
            <a:ext cx="1660634" cy="307777"/>
          </a:xfrm>
          <a:prstGeom prst="rect">
            <a:avLst/>
          </a:prstGeom>
          <a:noFill/>
        </p:spPr>
        <p:txBody>
          <a:bodyPr wrap="square" rtlCol="0">
            <a:spAutoFit/>
          </a:bodyPr>
          <a:lstStyle/>
          <a:p>
            <a:r>
              <a:rPr lang="en-US" sz="1400" dirty="0" smtClean="0">
                <a:solidFill>
                  <a:schemeClr val="accent3"/>
                </a:solidFill>
              </a:rPr>
              <a:t>(more concise)</a:t>
            </a:r>
            <a:endParaRPr lang="en-US" sz="1400" dirty="0">
              <a:solidFill>
                <a:schemeClr val="accent3"/>
              </a:solidFill>
            </a:endParaRPr>
          </a:p>
        </p:txBody>
      </p:sp>
      <p:sp>
        <p:nvSpPr>
          <p:cNvPr id="8" name="TextBox 7"/>
          <p:cNvSpPr txBox="1"/>
          <p:nvPr/>
        </p:nvSpPr>
        <p:spPr>
          <a:xfrm>
            <a:off x="1135117" y="3631723"/>
            <a:ext cx="1660634" cy="307777"/>
          </a:xfrm>
          <a:prstGeom prst="rect">
            <a:avLst/>
          </a:prstGeom>
          <a:noFill/>
        </p:spPr>
        <p:txBody>
          <a:bodyPr wrap="square" rtlCol="0">
            <a:spAutoFit/>
          </a:bodyPr>
          <a:lstStyle/>
          <a:p>
            <a:r>
              <a:rPr lang="en-US" sz="1400" dirty="0" smtClean="0">
                <a:solidFill>
                  <a:schemeClr val="accent3"/>
                </a:solidFill>
              </a:rPr>
              <a:t>(more verbose)</a:t>
            </a:r>
            <a:endParaRPr lang="en-US" sz="1400" dirty="0">
              <a:solidFill>
                <a:schemeClr val="accent3"/>
              </a:solidFill>
            </a:endParaRPr>
          </a:p>
        </p:txBody>
      </p:sp>
    </p:spTree>
    <p:extLst>
      <p:ext uri="{BB962C8B-B14F-4D97-AF65-F5344CB8AC3E}">
        <p14:creationId xmlns:p14="http://schemas.microsoft.com/office/powerpoint/2010/main" xmlns="" val="2528453510"/>
      </p:ext>
    </p:extLst>
  </p:cSld>
  <p:clrMapOvr>
    <a:masterClrMapping/>
  </p:clrMapOvr>
  <p:transition>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1" y="1082440"/>
            <a:ext cx="6264165" cy="461665"/>
          </a:xfrm>
          <a:prstGeom prst="rect">
            <a:avLst/>
          </a:prstGeom>
          <a:noFill/>
        </p:spPr>
        <p:txBody>
          <a:bodyPr wrap="square" rtlCol="0">
            <a:spAutoFit/>
          </a:bodyPr>
          <a:lstStyle/>
          <a:p>
            <a:r>
              <a:rPr lang="en-US" sz="2400" dirty="0" smtClean="0">
                <a:solidFill>
                  <a:schemeClr val="accent4"/>
                </a:solidFill>
              </a:rPr>
              <a:t>SQL + RDD Integration: </a:t>
            </a:r>
            <a:r>
              <a:rPr lang="en-US" sz="2400" dirty="0" smtClean="0">
                <a:solidFill>
                  <a:srgbClr val="FFC000"/>
                </a:solidFill>
              </a:rPr>
              <a:t>via reflection</a:t>
            </a:r>
            <a:endParaRPr lang="en-US" sz="2400" dirty="0">
              <a:solidFill>
                <a:srgbClr val="FFC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053967" y="400357"/>
            <a:ext cx="574282" cy="574282"/>
          </a:xfrm>
          <a:prstGeom prst="rect">
            <a:avLst/>
          </a:prstGeom>
        </p:spPr>
      </p:pic>
      <p:sp>
        <p:nvSpPr>
          <p:cNvPr id="9" name="TextBox 8"/>
          <p:cNvSpPr txBox="1"/>
          <p:nvPr/>
        </p:nvSpPr>
        <p:spPr>
          <a:xfrm>
            <a:off x="1408386" y="1944414"/>
            <a:ext cx="9107213" cy="3539430"/>
          </a:xfrm>
          <a:prstGeom prst="rect">
            <a:avLst/>
          </a:prstGeom>
          <a:noFill/>
        </p:spPr>
        <p:txBody>
          <a:bodyPr wrap="square" rtlCol="0">
            <a:spAutoFit/>
          </a:bodyPr>
          <a:lstStyle/>
          <a:p>
            <a:r>
              <a:rPr lang="en-US" sz="1600" i="1" dirty="0">
                <a:solidFill>
                  <a:schemeClr val="tx1">
                    <a:lumMod val="75000"/>
                  </a:schemeClr>
                </a:solidFill>
                <a:latin typeface="Consolas" panose="020B0609020204030204" pitchFamily="49" charset="0"/>
                <a:cs typeface="Consolas" panose="020B0609020204030204" pitchFamily="49" charset="0"/>
              </a:rPr>
              <a:t># </a:t>
            </a:r>
            <a:r>
              <a:rPr lang="en-US" sz="1600" i="1" dirty="0" err="1">
                <a:solidFill>
                  <a:schemeClr val="tx1">
                    <a:lumMod val="75000"/>
                  </a:schemeClr>
                </a:solidFill>
                <a:latin typeface="Consolas" panose="020B0609020204030204" pitchFamily="49" charset="0"/>
                <a:cs typeface="Consolas" panose="020B0609020204030204" pitchFamily="49" charset="0"/>
              </a:rPr>
              <a:t>sc</a:t>
            </a:r>
            <a:r>
              <a:rPr lang="en-US" sz="1600" i="1" dirty="0">
                <a:solidFill>
                  <a:schemeClr val="tx1">
                    <a:lumMod val="75000"/>
                  </a:schemeClr>
                </a:solidFill>
                <a:latin typeface="Consolas" panose="020B0609020204030204" pitchFamily="49" charset="0"/>
                <a:cs typeface="Consolas" panose="020B0609020204030204" pitchFamily="49" charset="0"/>
              </a:rPr>
              <a:t> is an existing </a:t>
            </a:r>
            <a:r>
              <a:rPr lang="en-US" sz="1600" i="1" dirty="0" err="1">
                <a:solidFill>
                  <a:schemeClr val="tx1">
                    <a:lumMod val="75000"/>
                  </a:schemeClr>
                </a:solidFill>
                <a:latin typeface="Consolas" panose="020B0609020204030204" pitchFamily="49" charset="0"/>
                <a:cs typeface="Consolas" panose="020B0609020204030204" pitchFamily="49" charset="0"/>
              </a:rPr>
              <a:t>SparkContext</a:t>
            </a:r>
            <a:r>
              <a:rPr lang="en-US" sz="1600" i="1" dirty="0">
                <a:solidFill>
                  <a:schemeClr val="tx1">
                    <a:lumMod val="75000"/>
                  </a:schemeClr>
                </a:solidFill>
                <a:latin typeface="Consolas" panose="020B0609020204030204" pitchFamily="49" charset="0"/>
                <a:cs typeface="Consolas" panose="020B0609020204030204" pitchFamily="49" charset="0"/>
              </a:rPr>
              <a:t>.</a:t>
            </a:r>
            <a:endParaRPr lang="en-US" sz="1600" i="1" dirty="0" smtClean="0">
              <a:solidFill>
                <a:schemeClr val="tx1">
                  <a:lumMod val="75000"/>
                </a:schemeClr>
              </a:solidFill>
              <a:latin typeface="Consolas" panose="020B0609020204030204" pitchFamily="49" charset="0"/>
              <a:cs typeface="Consolas" panose="020B0609020204030204" pitchFamily="49" charset="0"/>
            </a:endParaRPr>
          </a:p>
          <a:p>
            <a:r>
              <a:rPr lang="en-US" sz="1600" dirty="0" smtClean="0">
                <a:solidFill>
                  <a:schemeClr val="accent3"/>
                </a:solidFill>
                <a:latin typeface="Consolas" panose="020B0609020204030204" pitchFamily="49" charset="0"/>
                <a:cs typeface="Consolas" panose="020B0609020204030204" pitchFamily="49" charset="0"/>
              </a:rPr>
              <a:t>from</a:t>
            </a:r>
            <a:r>
              <a:rPr lang="en-US" sz="1600" dirty="0" smtClean="0">
                <a:latin typeface="Consolas" panose="020B0609020204030204" pitchFamily="49" charset="0"/>
                <a:cs typeface="Consolas" panose="020B0609020204030204" pitchFamily="49" charset="0"/>
              </a:rPr>
              <a:t> </a:t>
            </a:r>
            <a:r>
              <a:rPr lang="en-US" sz="1600" dirty="0" err="1">
                <a:solidFill>
                  <a:schemeClr val="accent4"/>
                </a:solidFill>
                <a:latin typeface="Consolas" panose="020B0609020204030204" pitchFamily="49" charset="0"/>
                <a:cs typeface="Consolas" panose="020B0609020204030204" pitchFamily="49" charset="0"/>
              </a:rPr>
              <a:t>pyspark.sql</a:t>
            </a:r>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import</a:t>
            </a:r>
            <a:r>
              <a:rPr lang="en-US" sz="1600" dirty="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SQLContext</a:t>
            </a:r>
            <a:r>
              <a:rPr lang="en-US" sz="1600" dirty="0" smtClean="0">
                <a:latin typeface="Consolas" panose="020B0609020204030204" pitchFamily="49" charset="0"/>
                <a:cs typeface="Consolas" panose="020B0609020204030204" pitchFamily="49" charset="0"/>
              </a:rPr>
              <a:t>, Row</a:t>
            </a:r>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sc</a:t>
            </a:r>
            <a:r>
              <a:rPr lang="en-US" sz="1600" dirty="0">
                <a:latin typeface="Consolas" panose="020B0609020204030204" pitchFamily="49" charset="0"/>
                <a:cs typeface="Consolas" panose="020B0609020204030204" pitchFamily="49" charset="0"/>
              </a:rPr>
              <a:t>)</a:t>
            </a:r>
          </a:p>
          <a:p>
            <a:endParaRPr lang="en-US" sz="1600" dirty="0" smtClean="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r>
              <a:rPr lang="en-US" sz="1600" i="1" dirty="0">
                <a:solidFill>
                  <a:schemeClr val="tx1">
                    <a:lumMod val="75000"/>
                  </a:schemeClr>
                </a:solidFill>
                <a:latin typeface="Consolas" panose="020B0609020204030204" pitchFamily="49" charset="0"/>
                <a:cs typeface="Consolas" panose="020B0609020204030204" pitchFamily="49" charset="0"/>
              </a:rPr>
              <a:t># Load a text file and convert each line to a Row.</a:t>
            </a:r>
          </a:p>
          <a:p>
            <a:r>
              <a:rPr lang="en-US" sz="1600" dirty="0">
                <a:latin typeface="Consolas" panose="020B0609020204030204" pitchFamily="49" charset="0"/>
                <a:cs typeface="Consolas" panose="020B0609020204030204" pitchFamily="49" charset="0"/>
              </a:rPr>
              <a:t>lines = </a:t>
            </a:r>
            <a:r>
              <a:rPr lang="en-US" sz="1600" dirty="0" err="1">
                <a:latin typeface="Consolas" panose="020B0609020204030204" pitchFamily="49" charset="0"/>
                <a:cs typeface="Consolas" panose="020B0609020204030204" pitchFamily="49" charset="0"/>
              </a:rPr>
              <a:t>sc.textFile</a:t>
            </a:r>
            <a:r>
              <a:rPr lang="en-US" sz="1600" dirty="0">
                <a:latin typeface="Consolas" panose="020B0609020204030204" pitchFamily="49" charset="0"/>
                <a:cs typeface="Consolas" panose="020B0609020204030204" pitchFamily="49" charset="0"/>
              </a:rPr>
              <a:t>("examples/</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/main/resources/people.txt")</a:t>
            </a:r>
          </a:p>
          <a:p>
            <a:r>
              <a:rPr lang="en-US" sz="1600" dirty="0">
                <a:latin typeface="Consolas" panose="020B0609020204030204" pitchFamily="49" charset="0"/>
                <a:cs typeface="Consolas" panose="020B0609020204030204" pitchFamily="49" charset="0"/>
              </a:rPr>
              <a:t>parts = </a:t>
            </a:r>
            <a:r>
              <a:rPr lang="en-US" sz="1600" dirty="0" err="1">
                <a:latin typeface="Consolas" panose="020B0609020204030204" pitchFamily="49" charset="0"/>
                <a:cs typeface="Consolas" panose="020B0609020204030204" pitchFamily="49" charset="0"/>
              </a:rPr>
              <a:t>lines.map</a:t>
            </a:r>
            <a:r>
              <a:rPr lang="en-US" sz="1600" dirty="0">
                <a:latin typeface="Consolas" panose="020B0609020204030204" pitchFamily="49" charset="0"/>
                <a:cs typeface="Consolas" panose="020B0609020204030204" pitchFamily="49" charset="0"/>
              </a:rPr>
              <a:t>(</a:t>
            </a:r>
            <a:r>
              <a:rPr lang="en-US" sz="1600" dirty="0">
                <a:solidFill>
                  <a:schemeClr val="accent3"/>
                </a:solidFill>
                <a:latin typeface="Consolas" panose="020B0609020204030204" pitchFamily="49" charset="0"/>
                <a:cs typeface="Consolas" panose="020B0609020204030204" pitchFamily="49" charset="0"/>
              </a:rPr>
              <a:t>lambda</a:t>
            </a:r>
            <a:r>
              <a:rPr lang="en-US" sz="1600" dirty="0">
                <a:latin typeface="Consolas" panose="020B0609020204030204" pitchFamily="49" charset="0"/>
                <a:cs typeface="Consolas" panose="020B0609020204030204" pitchFamily="49" charset="0"/>
              </a:rPr>
              <a:t> l: </a:t>
            </a:r>
            <a:r>
              <a:rPr lang="en-US" sz="1600" dirty="0" err="1">
                <a:latin typeface="Consolas" panose="020B0609020204030204" pitchFamily="49" charset="0"/>
                <a:cs typeface="Consolas" panose="020B0609020204030204" pitchFamily="49" charset="0"/>
              </a:rPr>
              <a:t>l.split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people = </a:t>
            </a:r>
            <a:r>
              <a:rPr lang="en-US" sz="1600" dirty="0" err="1">
                <a:latin typeface="Consolas" panose="020B0609020204030204" pitchFamily="49" charset="0"/>
                <a:cs typeface="Consolas" panose="020B0609020204030204" pitchFamily="49" charset="0"/>
              </a:rPr>
              <a:t>parts.map</a:t>
            </a:r>
            <a:r>
              <a:rPr lang="en-US" sz="1600" dirty="0">
                <a:latin typeface="Consolas" panose="020B0609020204030204" pitchFamily="49" charset="0"/>
                <a:cs typeface="Consolas" panose="020B0609020204030204" pitchFamily="49" charset="0"/>
              </a:rPr>
              <a:t>(</a:t>
            </a:r>
            <a:r>
              <a:rPr lang="en-US" sz="1600" dirty="0">
                <a:solidFill>
                  <a:schemeClr val="accent3"/>
                </a:solidFill>
                <a:latin typeface="Consolas" panose="020B0609020204030204" pitchFamily="49" charset="0"/>
                <a:cs typeface="Consolas" panose="020B0609020204030204" pitchFamily="49" charset="0"/>
              </a:rPr>
              <a:t>lambda</a:t>
            </a:r>
            <a:r>
              <a:rPr lang="en-US" sz="1600" dirty="0">
                <a:latin typeface="Consolas" panose="020B0609020204030204" pitchFamily="49" charset="0"/>
                <a:cs typeface="Consolas" panose="020B0609020204030204" pitchFamily="49" charset="0"/>
              </a:rPr>
              <a:t> p: Row(name=p[</a:t>
            </a:r>
            <a:r>
              <a:rPr lang="en-US" sz="1600" dirty="0">
                <a:solidFill>
                  <a:srgbClr val="FFC000"/>
                </a:solidFill>
                <a:latin typeface="Consolas" panose="020B0609020204030204" pitchFamily="49" charset="0"/>
                <a:cs typeface="Consolas" panose="020B0609020204030204" pitchFamily="49" charset="0"/>
              </a:rPr>
              <a:t>0</a:t>
            </a:r>
            <a:r>
              <a:rPr lang="en-US" sz="1600" dirty="0">
                <a:latin typeface="Consolas" panose="020B0609020204030204" pitchFamily="49" charset="0"/>
                <a:cs typeface="Consolas" panose="020B0609020204030204" pitchFamily="49" charset="0"/>
              </a:rPr>
              <a:t>], age=</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(p[</a:t>
            </a:r>
            <a:r>
              <a:rPr lang="en-US" sz="1600" dirty="0">
                <a:solidFill>
                  <a:srgbClr val="FFC000"/>
                </a:solidFill>
                <a:latin typeface="Consolas" panose="020B0609020204030204" pitchFamily="49" charset="0"/>
                <a:cs typeface="Consolas" panose="020B0609020204030204" pitchFamily="49" charset="0"/>
              </a:rPr>
              <a:t>1</a:t>
            </a:r>
            <a:r>
              <a:rPr lang="en-US" sz="1600" dirty="0" smtClean="0">
                <a:latin typeface="Consolas" panose="020B0609020204030204" pitchFamily="49" charset="0"/>
                <a:cs typeface="Consolas" panose="020B0609020204030204" pitchFamily="49" charset="0"/>
              </a:rPr>
              <a:t>])))</a:t>
            </a:r>
          </a:p>
          <a:p>
            <a:endParaRPr lang="en-US" sz="1600" dirty="0" smtClean="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r>
              <a:rPr lang="en-US" sz="1600" i="1" dirty="0">
                <a:solidFill>
                  <a:schemeClr val="tx1">
                    <a:lumMod val="75000"/>
                  </a:schemeClr>
                </a:solidFill>
                <a:latin typeface="Consolas" panose="020B0609020204030204" pitchFamily="49" charset="0"/>
                <a:cs typeface="Consolas" panose="020B0609020204030204" pitchFamily="49" charset="0"/>
              </a:rPr>
              <a:t># Infer the schema, and register the DataFrame as a table.</a:t>
            </a:r>
          </a:p>
          <a:p>
            <a:r>
              <a:rPr lang="en-US" sz="1600" dirty="0" err="1">
                <a:latin typeface="Consolas" panose="020B0609020204030204" pitchFamily="49" charset="0"/>
                <a:cs typeface="Consolas" panose="020B0609020204030204" pitchFamily="49" charset="0"/>
              </a:rPr>
              <a:t>schemaPeople</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sqlContext.inferSchema</a:t>
            </a:r>
            <a:r>
              <a:rPr lang="en-US" sz="1600" dirty="0">
                <a:latin typeface="Consolas" panose="020B0609020204030204" pitchFamily="49" charset="0"/>
                <a:cs typeface="Consolas" panose="020B0609020204030204" pitchFamily="49" charset="0"/>
              </a:rPr>
              <a:t>(people)</a:t>
            </a:r>
          </a:p>
          <a:p>
            <a:r>
              <a:rPr lang="en-US" sz="1600" dirty="0" err="1">
                <a:latin typeface="Consolas" panose="020B0609020204030204" pitchFamily="49" charset="0"/>
                <a:cs typeface="Consolas" panose="020B0609020204030204" pitchFamily="49" charset="0"/>
              </a:rPr>
              <a:t>schemaPeople.registerTempTable</a:t>
            </a:r>
            <a:r>
              <a:rPr lang="en-US" sz="1600" dirty="0">
                <a:latin typeface="Consolas" panose="020B0609020204030204" pitchFamily="49" charset="0"/>
                <a:cs typeface="Consolas" panose="020B0609020204030204" pitchFamily="49" charset="0"/>
              </a:rPr>
              <a:t>(</a:t>
            </a:r>
            <a:r>
              <a:rPr lang="en-US" sz="1600" dirty="0">
                <a:solidFill>
                  <a:srgbClr val="FFC000"/>
                </a:solidFill>
                <a:latin typeface="Consolas" panose="020B0609020204030204" pitchFamily="49" charset="0"/>
                <a:cs typeface="Consolas" panose="020B0609020204030204" pitchFamily="49" charset="0"/>
              </a:rPr>
              <a:t>"people"</a:t>
            </a:r>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xmlns="" val="2403310985"/>
      </p:ext>
    </p:extLst>
  </p:cSld>
  <p:clrMapOvr>
    <a:masterClrMapping/>
  </p:clrMapOvr>
  <p:transition>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1" y="1082440"/>
            <a:ext cx="6264165" cy="461665"/>
          </a:xfrm>
          <a:prstGeom prst="rect">
            <a:avLst/>
          </a:prstGeom>
          <a:noFill/>
        </p:spPr>
        <p:txBody>
          <a:bodyPr wrap="square" rtlCol="0">
            <a:spAutoFit/>
          </a:bodyPr>
          <a:lstStyle/>
          <a:p>
            <a:r>
              <a:rPr lang="en-US" sz="2400" dirty="0" smtClean="0">
                <a:solidFill>
                  <a:schemeClr val="accent4"/>
                </a:solidFill>
              </a:rPr>
              <a:t>SQL + RDD Integration: </a:t>
            </a:r>
            <a:r>
              <a:rPr lang="en-US" sz="2400" dirty="0" smtClean="0">
                <a:solidFill>
                  <a:srgbClr val="FFC000"/>
                </a:solidFill>
              </a:rPr>
              <a:t>via reflection</a:t>
            </a:r>
            <a:endParaRPr lang="en-US" sz="2400" dirty="0">
              <a:solidFill>
                <a:srgbClr val="FFC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053967" y="400357"/>
            <a:ext cx="574282" cy="574282"/>
          </a:xfrm>
          <a:prstGeom prst="rect">
            <a:avLst/>
          </a:prstGeom>
        </p:spPr>
      </p:pic>
      <p:sp>
        <p:nvSpPr>
          <p:cNvPr id="9" name="TextBox 8"/>
          <p:cNvSpPr txBox="1"/>
          <p:nvPr/>
        </p:nvSpPr>
        <p:spPr>
          <a:xfrm>
            <a:off x="1169349" y="2722180"/>
            <a:ext cx="10060954" cy="2062103"/>
          </a:xfrm>
          <a:prstGeom prst="rect">
            <a:avLst/>
          </a:prstGeom>
          <a:noFill/>
        </p:spPr>
        <p:txBody>
          <a:bodyPr wrap="square" rtlCol="0">
            <a:spAutoFit/>
          </a:bodyPr>
          <a:lstStyle/>
          <a:p>
            <a:r>
              <a:rPr lang="en-US" sz="1600" i="1" dirty="0">
                <a:solidFill>
                  <a:schemeClr val="tx1">
                    <a:lumMod val="75000"/>
                  </a:schemeClr>
                </a:solidFill>
                <a:latin typeface="Consolas" panose="020B0609020204030204" pitchFamily="49" charset="0"/>
                <a:cs typeface="Consolas" panose="020B0609020204030204" pitchFamily="49" charset="0"/>
              </a:rPr>
              <a:t># SQL can be run over </a:t>
            </a:r>
            <a:r>
              <a:rPr lang="en-US" sz="1600" i="1" dirty="0" err="1">
                <a:solidFill>
                  <a:schemeClr val="tx1">
                    <a:lumMod val="75000"/>
                  </a:schemeClr>
                </a:solidFill>
                <a:latin typeface="Consolas" panose="020B0609020204030204" pitchFamily="49" charset="0"/>
                <a:cs typeface="Consolas" panose="020B0609020204030204" pitchFamily="49" charset="0"/>
              </a:rPr>
              <a:t>DataFrames</a:t>
            </a:r>
            <a:r>
              <a:rPr lang="en-US" sz="1600" i="1" dirty="0">
                <a:solidFill>
                  <a:schemeClr val="tx1">
                    <a:lumMod val="75000"/>
                  </a:schemeClr>
                </a:solidFill>
                <a:latin typeface="Consolas" panose="020B0609020204030204" pitchFamily="49" charset="0"/>
                <a:cs typeface="Consolas" panose="020B0609020204030204" pitchFamily="49" charset="0"/>
              </a:rPr>
              <a:t> that have been registered as a table.</a:t>
            </a:r>
          </a:p>
          <a:p>
            <a:r>
              <a:rPr lang="en-US" sz="1600" dirty="0">
                <a:latin typeface="Consolas" panose="020B0609020204030204" pitchFamily="49" charset="0"/>
                <a:cs typeface="Consolas" panose="020B0609020204030204" pitchFamily="49" charset="0"/>
              </a:rPr>
              <a:t>teenagers = </a:t>
            </a:r>
            <a:r>
              <a:rPr lang="en-US" sz="1600" dirty="0" err="1">
                <a:latin typeface="Consolas" panose="020B0609020204030204" pitchFamily="49" charset="0"/>
                <a:cs typeface="Consolas" panose="020B0609020204030204" pitchFamily="49" charset="0"/>
              </a:rPr>
              <a:t>sqlContext.sql</a:t>
            </a:r>
            <a:r>
              <a:rPr lang="en-US" sz="1600" dirty="0">
                <a:latin typeface="Consolas" panose="020B0609020204030204" pitchFamily="49" charset="0"/>
                <a:cs typeface="Consolas" panose="020B0609020204030204" pitchFamily="49" charset="0"/>
              </a:rPr>
              <a:t>(</a:t>
            </a:r>
            <a:r>
              <a:rPr lang="en-US" sz="1600" dirty="0">
                <a:solidFill>
                  <a:srgbClr val="FFC000"/>
                </a:solidFill>
                <a:latin typeface="Consolas" panose="020B0609020204030204" pitchFamily="49" charset="0"/>
                <a:cs typeface="Consolas" panose="020B0609020204030204" pitchFamily="49" charset="0"/>
              </a:rPr>
              <a:t>"SELECT name FROM people WHERE age &gt;= 13 AND age &lt;= 19</a:t>
            </a:r>
            <a:r>
              <a:rPr lang="en-US" sz="1600" dirty="0" smtClean="0">
                <a:solidFill>
                  <a:srgbClr val="FFC000"/>
                </a:solidFill>
                <a:latin typeface="Consolas" panose="020B0609020204030204" pitchFamily="49" charset="0"/>
                <a:cs typeface="Consolas" panose="020B0609020204030204" pitchFamily="49" charset="0"/>
              </a:rPr>
              <a:t>"</a:t>
            </a:r>
            <a:r>
              <a:rPr lang="en-US" sz="1600" dirty="0" smtClean="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endParaRPr lang="en-US" sz="1600" dirty="0" smtClean="0">
              <a:latin typeface="Consolas" panose="020B0609020204030204" pitchFamily="49" charset="0"/>
              <a:cs typeface="Consolas" panose="020B0609020204030204" pitchFamily="49" charset="0"/>
            </a:endParaRPr>
          </a:p>
          <a:p>
            <a:r>
              <a:rPr lang="en-US" sz="1600" dirty="0">
                <a:solidFill>
                  <a:schemeClr val="tx1">
                    <a:lumMod val="75000"/>
                  </a:schemeClr>
                </a:solidFill>
                <a:latin typeface="Consolas" panose="020B0609020204030204" pitchFamily="49" charset="0"/>
                <a:cs typeface="Consolas" panose="020B0609020204030204" pitchFamily="49" charset="0"/>
              </a:rPr>
              <a:t># The results of SQL queries are RDDs and support all the normal RDD operations.</a:t>
            </a:r>
          </a:p>
          <a:p>
            <a:r>
              <a:rPr lang="en-US" sz="1600" dirty="0" err="1">
                <a:latin typeface="Consolas" panose="020B0609020204030204" pitchFamily="49" charset="0"/>
                <a:cs typeface="Consolas" panose="020B0609020204030204" pitchFamily="49" charset="0"/>
              </a:rPr>
              <a:t>teenNames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teenagers.map</a:t>
            </a:r>
            <a:r>
              <a:rPr lang="en-US" sz="1600" dirty="0">
                <a:latin typeface="Consolas" panose="020B0609020204030204" pitchFamily="49" charset="0"/>
                <a:cs typeface="Consolas" panose="020B0609020204030204" pitchFamily="49" charset="0"/>
              </a:rPr>
              <a:t>(</a:t>
            </a:r>
            <a:r>
              <a:rPr lang="en-US" sz="1600" dirty="0">
                <a:solidFill>
                  <a:schemeClr val="accent3"/>
                </a:solidFill>
                <a:latin typeface="Consolas" panose="020B0609020204030204" pitchFamily="49" charset="0"/>
                <a:cs typeface="Consolas" panose="020B0609020204030204" pitchFamily="49" charset="0"/>
              </a:rPr>
              <a:t>lambda</a:t>
            </a:r>
            <a:r>
              <a:rPr lang="en-US" sz="1600" dirty="0">
                <a:latin typeface="Consolas" panose="020B0609020204030204" pitchFamily="49" charset="0"/>
                <a:cs typeface="Consolas" panose="020B0609020204030204" pitchFamily="49" charset="0"/>
              </a:rPr>
              <a:t> p: "Name: " + p.name)</a:t>
            </a:r>
          </a:p>
          <a:p>
            <a:r>
              <a:rPr lang="en-US" sz="1600" dirty="0">
                <a:solidFill>
                  <a:schemeClr val="accent3"/>
                </a:solidFill>
                <a:latin typeface="Consolas" panose="020B0609020204030204" pitchFamily="49" charset="0"/>
                <a:cs typeface="Consolas" panose="020B0609020204030204" pitchFamily="49" charset="0"/>
              </a:rPr>
              <a:t>for</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teenName</a:t>
            </a:r>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in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teenNames.collect</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chemeClr val="accent3"/>
                </a:solidFill>
                <a:latin typeface="Consolas" panose="020B0609020204030204" pitchFamily="49" charset="0"/>
                <a:cs typeface="Consolas" panose="020B0609020204030204" pitchFamily="49" charset="0"/>
              </a:rPr>
              <a:t>print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teenName</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2052670460"/>
      </p:ext>
    </p:extLst>
  </p:cSld>
  <p:clrMapOvr>
    <a:masterClrMapping/>
  </p:clrMapOvr>
  <p:transition>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1" y="1082440"/>
            <a:ext cx="8050925" cy="461665"/>
          </a:xfrm>
          <a:prstGeom prst="rect">
            <a:avLst/>
          </a:prstGeom>
          <a:noFill/>
        </p:spPr>
        <p:txBody>
          <a:bodyPr wrap="square" rtlCol="0">
            <a:spAutoFit/>
          </a:bodyPr>
          <a:lstStyle/>
          <a:p>
            <a:r>
              <a:rPr lang="en-US" sz="2400" dirty="0" smtClean="0">
                <a:solidFill>
                  <a:schemeClr val="accent4"/>
                </a:solidFill>
              </a:rPr>
              <a:t>SQL + RDD Integration: </a:t>
            </a:r>
            <a:r>
              <a:rPr lang="en-US" sz="2400" dirty="0" smtClean="0">
                <a:solidFill>
                  <a:srgbClr val="FFC000"/>
                </a:solidFill>
              </a:rPr>
              <a:t>via programmatic schema</a:t>
            </a:r>
            <a:endParaRPr lang="en-US" sz="2400" dirty="0">
              <a:solidFill>
                <a:srgbClr val="FFC000"/>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1053967" y="400357"/>
            <a:ext cx="574282" cy="574282"/>
          </a:xfrm>
          <a:prstGeom prst="rect">
            <a:avLst/>
          </a:prstGeom>
        </p:spPr>
      </p:pic>
      <p:sp>
        <p:nvSpPr>
          <p:cNvPr id="7" name="TextBox 6"/>
          <p:cNvSpPr txBox="1"/>
          <p:nvPr/>
        </p:nvSpPr>
        <p:spPr>
          <a:xfrm>
            <a:off x="2017987" y="2688644"/>
            <a:ext cx="8061433" cy="2862322"/>
          </a:xfrm>
          <a:prstGeom prst="rect">
            <a:avLst/>
          </a:prstGeom>
          <a:noFill/>
        </p:spPr>
        <p:txBody>
          <a:bodyPr wrap="square" rtlCol="0">
            <a:spAutoFit/>
          </a:bodyPr>
          <a:lstStyle/>
          <a:p>
            <a:r>
              <a:rPr lang="en-US" dirty="0" smtClean="0"/>
              <a:t>DataFrame can be created programmatically with 3 steps:</a:t>
            </a:r>
          </a:p>
          <a:p>
            <a:endParaRPr lang="en-US" dirty="0"/>
          </a:p>
          <a:p>
            <a:pPr marL="342900" indent="-342900">
              <a:buFont typeface="+mj-lt"/>
              <a:buAutoNum type="arabicPeriod"/>
            </a:pPr>
            <a:r>
              <a:rPr lang="en-US" dirty="0" smtClean="0"/>
              <a:t>Create </a:t>
            </a:r>
            <a:r>
              <a:rPr lang="en-US" dirty="0"/>
              <a:t>an RDD of tuples or lists from the original </a:t>
            </a:r>
            <a:r>
              <a:rPr lang="en-US" dirty="0" smtClean="0"/>
              <a:t>RDD</a:t>
            </a: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Create </a:t>
            </a:r>
            <a:r>
              <a:rPr lang="en-US" dirty="0"/>
              <a:t>the schema represented by a </a:t>
            </a:r>
            <a:r>
              <a:rPr lang="en-US" dirty="0" err="1">
                <a:solidFill>
                  <a:schemeClr val="accent3"/>
                </a:solidFill>
                <a:latin typeface="Consolas" panose="020B0609020204030204" pitchFamily="49" charset="0"/>
                <a:cs typeface="Consolas" panose="020B0609020204030204" pitchFamily="49" charset="0"/>
              </a:rPr>
              <a:t>StructType</a:t>
            </a:r>
            <a:r>
              <a:rPr lang="en-US" dirty="0"/>
              <a:t> matching the structure of tuples or lists in the RDD created in the step </a:t>
            </a:r>
            <a:r>
              <a:rPr lang="en-US" dirty="0" smtClean="0"/>
              <a:t>1</a:t>
            </a:r>
            <a:endParaRPr lang="en-US" dirty="0"/>
          </a:p>
          <a:p>
            <a:pPr marL="342900" indent="-342900">
              <a:buFont typeface="+mj-lt"/>
              <a:buAutoNum type="arabicPeriod"/>
            </a:pPr>
            <a:endParaRPr lang="en-US" dirty="0"/>
          </a:p>
          <a:p>
            <a:pPr marL="342900" indent="-342900">
              <a:buFont typeface="+mj-lt"/>
              <a:buAutoNum type="arabicPeriod"/>
            </a:pPr>
            <a:r>
              <a:rPr lang="en-US" dirty="0" smtClean="0"/>
              <a:t>Apply </a:t>
            </a:r>
            <a:r>
              <a:rPr lang="en-US" dirty="0"/>
              <a:t>the schema to the RDD via </a:t>
            </a:r>
            <a:r>
              <a:rPr lang="en-US" dirty="0" err="1">
                <a:solidFill>
                  <a:schemeClr val="accent3"/>
                </a:solidFill>
                <a:latin typeface="Consolas" panose="020B0609020204030204" pitchFamily="49" charset="0"/>
                <a:cs typeface="Consolas" panose="020B0609020204030204" pitchFamily="49" charset="0"/>
              </a:rPr>
              <a:t>createDataFrame</a:t>
            </a:r>
            <a:r>
              <a:rPr lang="en-US" dirty="0"/>
              <a:t> method provided by </a:t>
            </a:r>
            <a:r>
              <a:rPr lang="en-US" dirty="0" err="1" smtClean="0">
                <a:solidFill>
                  <a:schemeClr val="accent3"/>
                </a:solidFill>
                <a:latin typeface="Consolas" panose="020B0609020204030204" pitchFamily="49" charset="0"/>
                <a:cs typeface="Consolas" panose="020B0609020204030204" pitchFamily="49" charset="0"/>
              </a:rPr>
              <a:t>SQLContext</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xmlns="" val="1410044772"/>
      </p:ext>
    </p:extLst>
  </p:cSld>
  <p:clrMapOvr>
    <a:masterClrMapping/>
  </p:clrMapOvr>
  <p:transition>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Step 1: Construct a DataFrame</a:t>
            </a:r>
            <a:endParaRPr lang="en-US" sz="2400" dirty="0">
              <a:solidFill>
                <a:schemeClr val="accent4"/>
              </a:solidFill>
            </a:endParaRPr>
          </a:p>
        </p:txBody>
      </p:sp>
      <p:sp>
        <p:nvSpPr>
          <p:cNvPr id="4" name="TextBox 3"/>
          <p:cNvSpPr txBox="1"/>
          <p:nvPr/>
        </p:nvSpPr>
        <p:spPr>
          <a:xfrm>
            <a:off x="2448910" y="2774731"/>
            <a:ext cx="7956331" cy="1477328"/>
          </a:xfrm>
          <a:prstGeom prst="rect">
            <a:avLst/>
          </a:prstGeom>
          <a:noFill/>
        </p:spPr>
        <p:txBody>
          <a:bodyPr wrap="square" rtlCol="0">
            <a:spAutoFit/>
          </a:bodyPr>
          <a:lstStyle/>
          <a:p>
            <a:r>
              <a:rPr lang="en-US" i="1" dirty="0">
                <a:solidFill>
                  <a:schemeClr val="tx1">
                    <a:lumMod val="75000"/>
                  </a:schemeClr>
                </a:solidFill>
                <a:latin typeface="Consolas" panose="020B0609020204030204" pitchFamily="49" charset="0"/>
                <a:cs typeface="Consolas" panose="020B0609020204030204" pitchFamily="49" charset="0"/>
              </a:rPr>
              <a:t># Constructs a DataFrame from the users table in Hive.</a:t>
            </a:r>
          </a:p>
          <a:p>
            <a:r>
              <a:rPr lang="en-US" dirty="0">
                <a:latin typeface="Consolas" panose="020B0609020204030204" pitchFamily="49" charset="0"/>
                <a:cs typeface="Consolas" panose="020B0609020204030204" pitchFamily="49" charset="0"/>
              </a:rPr>
              <a:t>users = </a:t>
            </a:r>
            <a:r>
              <a:rPr lang="en-US" dirty="0" err="1">
                <a:latin typeface="Consolas" panose="020B0609020204030204" pitchFamily="49" charset="0"/>
                <a:cs typeface="Consolas" panose="020B0609020204030204" pitchFamily="49" charset="0"/>
              </a:rPr>
              <a:t>context.table</a:t>
            </a:r>
            <a:r>
              <a:rPr lang="en-US" dirty="0">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"users"</a:t>
            </a:r>
            <a:r>
              <a:rPr lang="en-US" dirty="0">
                <a:latin typeface="Consolas" panose="020B0609020204030204" pitchFamily="49" charset="0"/>
                <a:cs typeface="Consolas" panose="020B0609020204030204" pitchFamily="49" charset="0"/>
              </a:rPr>
              <a:t>)</a:t>
            </a:r>
          </a:p>
          <a:p>
            <a:endParaRPr lang="en-US" dirty="0">
              <a:solidFill>
                <a:schemeClr val="tx1">
                  <a:lumMod val="75000"/>
                </a:schemeClr>
              </a:solidFill>
              <a:latin typeface="Consolas" panose="020B0609020204030204" pitchFamily="49" charset="0"/>
              <a:cs typeface="Consolas" panose="020B0609020204030204" pitchFamily="49" charset="0"/>
            </a:endParaRPr>
          </a:p>
          <a:p>
            <a:r>
              <a:rPr lang="en-US" i="1" dirty="0">
                <a:solidFill>
                  <a:schemeClr val="tx1">
                    <a:lumMod val="75000"/>
                  </a:schemeClr>
                </a:solidFill>
                <a:latin typeface="Consolas" panose="020B0609020204030204" pitchFamily="49" charset="0"/>
                <a:cs typeface="Consolas" panose="020B0609020204030204" pitchFamily="49" charset="0"/>
              </a:rPr>
              <a:t># from JSON files in S3</a:t>
            </a:r>
          </a:p>
          <a:p>
            <a:r>
              <a:rPr lang="en-US" dirty="0">
                <a:latin typeface="Consolas" panose="020B0609020204030204" pitchFamily="49" charset="0"/>
                <a:cs typeface="Consolas" panose="020B0609020204030204" pitchFamily="49" charset="0"/>
              </a:rPr>
              <a:t>logs = </a:t>
            </a:r>
            <a:r>
              <a:rPr lang="en-US" dirty="0" err="1">
                <a:latin typeface="Consolas" panose="020B0609020204030204" pitchFamily="49" charset="0"/>
                <a:cs typeface="Consolas" panose="020B0609020204030204" pitchFamily="49" charset="0"/>
              </a:rPr>
              <a:t>context.load</a:t>
            </a:r>
            <a:r>
              <a:rPr lang="en-US" dirty="0">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"s3n://path/to/</a:t>
            </a:r>
            <a:r>
              <a:rPr lang="en-US" dirty="0" err="1">
                <a:solidFill>
                  <a:srgbClr val="FFC000"/>
                </a:solidFill>
                <a:latin typeface="Consolas" panose="020B0609020204030204" pitchFamily="49" charset="0"/>
                <a:cs typeface="Consolas" panose="020B0609020204030204" pitchFamily="49" charset="0"/>
              </a:rPr>
              <a:t>data.json</a:t>
            </a:r>
            <a:r>
              <a:rPr lang="en-US" dirty="0">
                <a:solidFill>
                  <a:srgbClr val="FFC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a:t>
            </a:r>
            <a:r>
              <a:rPr lang="en-US" dirty="0" err="1">
                <a:solidFill>
                  <a:srgbClr val="FFC000"/>
                </a:solidFill>
                <a:latin typeface="Consolas" panose="020B0609020204030204" pitchFamily="49" charset="0"/>
                <a:cs typeface="Consolas" panose="020B0609020204030204" pitchFamily="49" charset="0"/>
              </a:rPr>
              <a:t>json</a:t>
            </a:r>
            <a:r>
              <a:rPr lang="en-US" dirty="0">
                <a:solidFill>
                  <a:srgbClr val="FFC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xmlns="" val="2770451735"/>
      </p:ext>
    </p:extLst>
  </p:cSld>
  <p:clrMapOvr>
    <a:masterClrMapping/>
  </p:clrMapOvr>
  <p:transition>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Dataframes</a:t>
            </a:r>
            <a:endParaRPr lang="en-US" dirty="0"/>
          </a:p>
        </p:txBody>
      </p:sp>
      <p:sp>
        <p:nvSpPr>
          <p:cNvPr id="3" name="TextBox 2"/>
          <p:cNvSpPr txBox="1"/>
          <p:nvPr/>
        </p:nvSpPr>
        <p:spPr>
          <a:xfrm>
            <a:off x="1271752" y="1082440"/>
            <a:ext cx="5265682" cy="461665"/>
          </a:xfrm>
          <a:prstGeom prst="rect">
            <a:avLst/>
          </a:prstGeom>
          <a:noFill/>
        </p:spPr>
        <p:txBody>
          <a:bodyPr wrap="square" rtlCol="0">
            <a:spAutoFit/>
          </a:bodyPr>
          <a:lstStyle/>
          <a:p>
            <a:r>
              <a:rPr lang="en-US" sz="2400" dirty="0" smtClean="0">
                <a:solidFill>
                  <a:schemeClr val="accent4"/>
                </a:solidFill>
              </a:rPr>
              <a:t>Step 2: Use the DataFrame</a:t>
            </a:r>
            <a:endParaRPr lang="en-US" sz="2400" dirty="0">
              <a:solidFill>
                <a:schemeClr val="accent4"/>
              </a:solidFill>
            </a:endParaRPr>
          </a:p>
        </p:txBody>
      </p:sp>
      <p:sp>
        <p:nvSpPr>
          <p:cNvPr id="4" name="TextBox 3"/>
          <p:cNvSpPr txBox="1"/>
          <p:nvPr/>
        </p:nvSpPr>
        <p:spPr>
          <a:xfrm>
            <a:off x="2249214" y="2226188"/>
            <a:ext cx="7956331" cy="3970318"/>
          </a:xfrm>
          <a:prstGeom prst="rect">
            <a:avLst/>
          </a:prstGeom>
          <a:noFill/>
        </p:spPr>
        <p:txBody>
          <a:bodyPr wrap="square" rtlCol="0">
            <a:spAutoFit/>
          </a:bodyPr>
          <a:lstStyle/>
          <a:p>
            <a:r>
              <a:rPr lang="en-US" i="1" dirty="0">
                <a:solidFill>
                  <a:schemeClr val="tx1">
                    <a:lumMod val="75000"/>
                  </a:schemeClr>
                </a:solidFill>
                <a:latin typeface="Consolas" panose="020B0609020204030204" pitchFamily="49" charset="0"/>
                <a:cs typeface="Consolas" panose="020B0609020204030204" pitchFamily="49" charset="0"/>
              </a:rPr>
              <a:t># Create a new DataFrame that contains “young users” only</a:t>
            </a:r>
          </a:p>
          <a:p>
            <a:r>
              <a:rPr lang="en-US" dirty="0">
                <a:latin typeface="Consolas" panose="020B0609020204030204" pitchFamily="49" charset="0"/>
                <a:cs typeface="Consolas" panose="020B0609020204030204" pitchFamily="49" charset="0"/>
              </a:rPr>
              <a:t>young = </a:t>
            </a:r>
            <a:r>
              <a:rPr lang="en-US" dirty="0" err="1">
                <a:latin typeface="Consolas" panose="020B0609020204030204" pitchFamily="49" charset="0"/>
                <a:cs typeface="Consolas" panose="020B0609020204030204" pitchFamily="49" charset="0"/>
              </a:rPr>
              <a:t>users.filter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users.age</a:t>
            </a:r>
            <a:r>
              <a:rPr lang="en-US" dirty="0">
                <a:latin typeface="Consolas" panose="020B0609020204030204" pitchFamily="49" charset="0"/>
                <a:cs typeface="Consolas" panose="020B0609020204030204" pitchFamily="49" charset="0"/>
              </a:rPr>
              <a:t> &lt; 21)</a:t>
            </a:r>
          </a:p>
          <a:p>
            <a:endParaRPr lang="en-US" i="1" dirty="0">
              <a:solidFill>
                <a:schemeClr val="tx1">
                  <a:lumMod val="85000"/>
                </a:schemeClr>
              </a:solidFill>
              <a:latin typeface="Consolas" panose="020B0609020204030204" pitchFamily="49" charset="0"/>
              <a:cs typeface="Consolas" panose="020B0609020204030204" pitchFamily="49" charset="0"/>
            </a:endParaRPr>
          </a:p>
          <a:p>
            <a:r>
              <a:rPr lang="en-US" i="1" dirty="0">
                <a:solidFill>
                  <a:schemeClr val="tx1">
                    <a:lumMod val="75000"/>
                  </a:schemeClr>
                </a:solidFill>
                <a:latin typeface="Consolas" panose="020B0609020204030204" pitchFamily="49" charset="0"/>
                <a:cs typeface="Consolas" panose="020B0609020204030204" pitchFamily="49" charset="0"/>
              </a:rPr>
              <a:t># Alternatively, using Pandas-like syntax</a:t>
            </a:r>
          </a:p>
          <a:p>
            <a:r>
              <a:rPr lang="en-US" dirty="0">
                <a:latin typeface="Consolas" panose="020B0609020204030204" pitchFamily="49" charset="0"/>
                <a:cs typeface="Consolas" panose="020B0609020204030204" pitchFamily="49" charset="0"/>
              </a:rPr>
              <a:t>young = users[</a:t>
            </a:r>
            <a:r>
              <a:rPr lang="en-US" dirty="0" err="1">
                <a:latin typeface="Consolas" panose="020B0609020204030204" pitchFamily="49" charset="0"/>
                <a:cs typeface="Consolas" panose="020B0609020204030204" pitchFamily="49" charset="0"/>
              </a:rPr>
              <a:t>users.age</a:t>
            </a:r>
            <a:r>
              <a:rPr lang="en-US" dirty="0">
                <a:latin typeface="Consolas" panose="020B0609020204030204" pitchFamily="49" charset="0"/>
                <a:cs typeface="Consolas" panose="020B0609020204030204" pitchFamily="49" charset="0"/>
              </a:rPr>
              <a:t> &lt; 21]</a:t>
            </a:r>
          </a:p>
          <a:p>
            <a:endParaRPr lang="en-US" i="1" dirty="0">
              <a:solidFill>
                <a:schemeClr val="tx1">
                  <a:lumMod val="85000"/>
                </a:schemeClr>
              </a:solidFill>
              <a:latin typeface="Consolas" panose="020B0609020204030204" pitchFamily="49" charset="0"/>
              <a:cs typeface="Consolas" panose="020B0609020204030204" pitchFamily="49" charset="0"/>
            </a:endParaRPr>
          </a:p>
          <a:p>
            <a:r>
              <a:rPr lang="en-US" i="1" dirty="0">
                <a:solidFill>
                  <a:schemeClr val="tx1">
                    <a:lumMod val="75000"/>
                  </a:schemeClr>
                </a:solidFill>
                <a:latin typeface="Consolas" panose="020B0609020204030204" pitchFamily="49" charset="0"/>
                <a:cs typeface="Consolas" panose="020B0609020204030204" pitchFamily="49" charset="0"/>
              </a:rPr>
              <a:t># Increment everybody’s age by 1</a:t>
            </a:r>
          </a:p>
          <a:p>
            <a:r>
              <a:rPr lang="en-US" dirty="0" err="1">
                <a:latin typeface="Consolas" panose="020B0609020204030204" pitchFamily="49" charset="0"/>
                <a:cs typeface="Consolas" panose="020B0609020204030204" pitchFamily="49" charset="0"/>
              </a:rPr>
              <a:t>young.select</a:t>
            </a:r>
            <a:r>
              <a:rPr lang="en-US" dirty="0">
                <a:latin typeface="Consolas" panose="020B0609020204030204" pitchFamily="49" charset="0"/>
                <a:cs typeface="Consolas" panose="020B0609020204030204" pitchFamily="49" charset="0"/>
              </a:rPr>
              <a:t>(young.name, </a:t>
            </a:r>
            <a:r>
              <a:rPr lang="en-US" dirty="0" err="1">
                <a:latin typeface="Consolas" panose="020B0609020204030204" pitchFamily="49" charset="0"/>
                <a:cs typeface="Consolas" panose="020B0609020204030204" pitchFamily="49" charset="0"/>
              </a:rPr>
              <a:t>young.age</a:t>
            </a:r>
            <a:r>
              <a:rPr lang="en-US" dirty="0">
                <a:latin typeface="Consolas" panose="020B0609020204030204" pitchFamily="49" charset="0"/>
                <a:cs typeface="Consolas" panose="020B0609020204030204" pitchFamily="49" charset="0"/>
              </a:rPr>
              <a:t> + 1)</a:t>
            </a:r>
          </a:p>
          <a:p>
            <a:endParaRPr lang="en-US" i="1" dirty="0">
              <a:solidFill>
                <a:schemeClr val="tx1">
                  <a:lumMod val="85000"/>
                </a:schemeClr>
              </a:solidFill>
              <a:latin typeface="Consolas" panose="020B0609020204030204" pitchFamily="49" charset="0"/>
              <a:cs typeface="Consolas" panose="020B0609020204030204" pitchFamily="49" charset="0"/>
            </a:endParaRPr>
          </a:p>
          <a:p>
            <a:r>
              <a:rPr lang="en-US" i="1" dirty="0">
                <a:solidFill>
                  <a:schemeClr val="tx1">
                    <a:lumMod val="85000"/>
                  </a:schemeClr>
                </a:solidFill>
                <a:latin typeface="Consolas" panose="020B0609020204030204" pitchFamily="49" charset="0"/>
                <a:cs typeface="Consolas" panose="020B0609020204030204" pitchFamily="49" charset="0"/>
              </a:rPr>
              <a:t># Count the number of young users by gender</a:t>
            </a:r>
          </a:p>
          <a:p>
            <a:r>
              <a:rPr lang="en-US" dirty="0" err="1">
                <a:latin typeface="Consolas" panose="020B0609020204030204" pitchFamily="49" charset="0"/>
                <a:cs typeface="Consolas" panose="020B0609020204030204" pitchFamily="49" charset="0"/>
              </a:rPr>
              <a:t>young.groupBy</a:t>
            </a:r>
            <a:r>
              <a:rPr lang="en-US" dirty="0">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"gender"</a:t>
            </a:r>
            <a:r>
              <a:rPr lang="en-US" dirty="0">
                <a:latin typeface="Consolas" panose="020B0609020204030204" pitchFamily="49" charset="0"/>
                <a:cs typeface="Consolas" panose="020B0609020204030204" pitchFamily="49" charset="0"/>
              </a:rPr>
              <a:t>).count()</a:t>
            </a:r>
          </a:p>
          <a:p>
            <a:endParaRPr lang="en-US" i="1" dirty="0">
              <a:solidFill>
                <a:schemeClr val="tx1">
                  <a:lumMod val="85000"/>
                </a:schemeClr>
              </a:solidFill>
              <a:latin typeface="Consolas" panose="020B0609020204030204" pitchFamily="49" charset="0"/>
              <a:cs typeface="Consolas" panose="020B0609020204030204" pitchFamily="49" charset="0"/>
            </a:endParaRPr>
          </a:p>
          <a:p>
            <a:r>
              <a:rPr lang="en-US" i="1" dirty="0">
                <a:solidFill>
                  <a:schemeClr val="tx1">
                    <a:lumMod val="75000"/>
                  </a:schemeClr>
                </a:solidFill>
                <a:latin typeface="Consolas" panose="020B0609020204030204" pitchFamily="49" charset="0"/>
                <a:cs typeface="Consolas" panose="020B0609020204030204" pitchFamily="49" charset="0"/>
              </a:rPr>
              <a:t># Join young users with another DataFrame called logs</a:t>
            </a:r>
          </a:p>
          <a:p>
            <a:r>
              <a:rPr lang="en-US" dirty="0" err="1">
                <a:latin typeface="Consolas" panose="020B0609020204030204" pitchFamily="49" charset="0"/>
                <a:cs typeface="Consolas" panose="020B0609020204030204" pitchFamily="49" charset="0"/>
              </a:rPr>
              <a:t>young.join</a:t>
            </a:r>
            <a:r>
              <a:rPr lang="en-US" dirty="0">
                <a:latin typeface="Consolas" panose="020B0609020204030204" pitchFamily="49" charset="0"/>
                <a:cs typeface="Consolas" panose="020B0609020204030204" pitchFamily="49" charset="0"/>
              </a:rPr>
              <a:t>(logs, </a:t>
            </a:r>
            <a:r>
              <a:rPr lang="en-US" dirty="0" err="1">
                <a:latin typeface="Consolas" panose="020B0609020204030204" pitchFamily="49" charset="0"/>
                <a:cs typeface="Consolas" panose="020B0609020204030204" pitchFamily="49" charset="0"/>
              </a:rPr>
              <a:t>logs.userId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users.userId</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a:t>
            </a:r>
            <a:r>
              <a:rPr lang="en-US" dirty="0" err="1">
                <a:solidFill>
                  <a:srgbClr val="FFC000"/>
                </a:solidFill>
                <a:latin typeface="Consolas" panose="020B0609020204030204" pitchFamily="49" charset="0"/>
                <a:cs typeface="Consolas" panose="020B0609020204030204" pitchFamily="49" charset="0"/>
              </a:rPr>
              <a:t>left_outer</a:t>
            </a:r>
            <a:r>
              <a:rPr lang="en-US" dirty="0">
                <a:solidFill>
                  <a:srgbClr val="FFC0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xmlns="" val="2620735860"/>
      </p:ext>
    </p:extLst>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graphicFrame>
        <p:nvGraphicFramePr>
          <p:cNvPr id="27" name="Chart 26"/>
          <p:cNvGraphicFramePr/>
          <p:nvPr>
            <p:extLst>
              <p:ext uri="{D42A27DB-BD31-4B8C-83A1-F6EECF244321}">
                <p14:modId xmlns:p14="http://schemas.microsoft.com/office/powerpoint/2010/main" xmlns="" val="2756541496"/>
              </p:ext>
            </p:extLst>
          </p:nvPr>
        </p:nvGraphicFramePr>
        <p:xfrm>
          <a:off x="2143512" y="1174516"/>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p:cNvSpPr txBox="1"/>
          <p:nvPr/>
        </p:nvSpPr>
        <p:spPr>
          <a:xfrm>
            <a:off x="9556594" y="245834"/>
            <a:ext cx="2386361" cy="584775"/>
          </a:xfrm>
          <a:prstGeom prst="rect">
            <a:avLst/>
          </a:prstGeom>
          <a:noFill/>
        </p:spPr>
        <p:txBody>
          <a:bodyPr wrap="square" rtlCol="0">
            <a:spAutoFit/>
          </a:bodyPr>
          <a:lstStyle/>
          <a:p>
            <a:r>
              <a:rPr lang="en-US" sz="1600" dirty="0" smtClean="0"/>
              <a:t>Survey completed by 58 out of 115 students</a:t>
            </a:r>
            <a:endParaRPr lang="en-US" sz="1600" dirty="0"/>
          </a:p>
        </p:txBody>
      </p:sp>
      <p:sp>
        <p:nvSpPr>
          <p:cNvPr id="6" name="Title 1"/>
          <p:cNvSpPr txBox="1">
            <a:spLocks/>
          </p:cNvSpPr>
          <p:nvPr/>
        </p:nvSpPr>
        <p:spPr>
          <a:xfrm>
            <a:off x="454645" y="400357"/>
            <a:ext cx="8229600" cy="682083"/>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Which Industry?</a:t>
            </a:r>
            <a:endParaRPr lang="en-US" dirty="0"/>
          </a:p>
        </p:txBody>
      </p:sp>
    </p:spTree>
    <p:extLst>
      <p:ext uri="{BB962C8B-B14F-4D97-AF65-F5344CB8AC3E}">
        <p14:creationId xmlns:p14="http://schemas.microsoft.com/office/powerpoint/2010/main" xmlns="" val="526232065"/>
      </p:ext>
    </p:extLst>
  </p:cSld>
  <p:clrMapOvr>
    <a:masterClrMapping/>
  </p:clrMapOvr>
  <p:transition>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96846" y="6157022"/>
            <a:ext cx="3018792" cy="513194"/>
          </a:xfrm>
          <a:prstGeom prst="rect">
            <a:avLst/>
          </a:prstGeom>
        </p:spPr>
      </p:pic>
      <p:sp>
        <p:nvSpPr>
          <p:cNvPr id="3" name="Title 1"/>
          <p:cNvSpPr txBox="1">
            <a:spLocks/>
          </p:cNvSpPr>
          <p:nvPr/>
        </p:nvSpPr>
        <p:spPr>
          <a:xfrm>
            <a:off x="4662944" y="4226311"/>
            <a:ext cx="2486595" cy="739960"/>
          </a:xfrm>
          <a:prstGeom prst="rect">
            <a:avLst/>
          </a:prstGeom>
        </p:spPr>
        <p:txBody>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smtClean="0"/>
              <a:t>Spark UI</a:t>
            </a:r>
            <a:endParaRPr lang="en-US" sz="3600" dirty="0"/>
          </a:p>
        </p:txBody>
      </p:sp>
      <p:pic>
        <p:nvPicPr>
          <p:cNvPr id="5" name="Picture 2" descr="https://lh6.googleusercontent.com/57Krjv6CzrZByxYfU7XwbdX1vUG4clhY5wSFWFpqYfb2MH0dhAZyPAvf1Lqm98897xACJceFjE6Jxom614dHbt4jd5bAhmWsNo9siWi9sdBhjvjferEWuAMwHouC_-_XYPSfXM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305238" y="1435490"/>
            <a:ext cx="2844301" cy="21954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439166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6" name="Picture 2" descr="http://blueplastic.com/databricks/spark-on-a-stick/webUIs-master.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828801" y="477928"/>
            <a:ext cx="8510990" cy="579674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1015903" y="270876"/>
            <a:ext cx="602480" cy="783223"/>
          </a:xfrm>
          <a:prstGeom prst="rect">
            <a:avLst/>
          </a:prstGeom>
        </p:spPr>
      </p:pic>
    </p:spTree>
    <p:extLst>
      <p:ext uri="{BB962C8B-B14F-4D97-AF65-F5344CB8AC3E}">
        <p14:creationId xmlns:p14="http://schemas.microsoft.com/office/powerpoint/2010/main" xmlns="" val="1582948458"/>
      </p:ext>
    </p:extLst>
  </p:cSld>
  <p:clrMapOvr>
    <a:masterClrMapping/>
  </p:clrMapOvr>
  <p:transition>
    <p:push dir="u"/>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829328" y="114714"/>
            <a:ext cx="8457143" cy="662857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1015903" y="270876"/>
            <a:ext cx="602480" cy="783223"/>
          </a:xfrm>
          <a:prstGeom prst="rect">
            <a:avLst/>
          </a:prstGeom>
        </p:spPr>
      </p:pic>
    </p:spTree>
    <p:extLst>
      <p:ext uri="{BB962C8B-B14F-4D97-AF65-F5344CB8AC3E}">
        <p14:creationId xmlns:p14="http://schemas.microsoft.com/office/powerpoint/2010/main" xmlns="" val="3269794975"/>
      </p:ext>
    </p:extLst>
  </p:cSld>
  <p:clrMapOvr>
    <a:masterClrMapping/>
  </p:clrMapOvr>
  <p:transition>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495300" y="300432"/>
            <a:ext cx="9443358" cy="623211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6"/>
          <a:stretch>
            <a:fillRect/>
          </a:stretch>
        </p:blipFill>
        <p:spPr>
          <a:xfrm>
            <a:off x="10727674" y="459886"/>
            <a:ext cx="607989" cy="50785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0784824" y="2309005"/>
            <a:ext cx="617594" cy="657015"/>
          </a:xfrm>
          <a:prstGeom prst="rect">
            <a:avLst/>
          </a:prstGeom>
        </p:spPr>
      </p:pic>
    </p:spTree>
    <p:extLst>
      <p:ext uri="{BB962C8B-B14F-4D97-AF65-F5344CB8AC3E}">
        <p14:creationId xmlns:p14="http://schemas.microsoft.com/office/powerpoint/2010/main" xmlns="" val="1661179328"/>
      </p:ext>
    </p:extLst>
  </p:cSld>
  <p:clrMapOvr>
    <a:masterClrMapping/>
  </p:clrMapOvr>
  <p:transition>
    <p:push dir="u"/>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901251" y="427085"/>
            <a:ext cx="8205750" cy="6171337"/>
          </a:xfrm>
          <a:prstGeom prst="rect">
            <a:avLst/>
          </a:prstGeom>
        </p:spPr>
      </p:pic>
    </p:spTree>
    <p:extLst>
      <p:ext uri="{BB962C8B-B14F-4D97-AF65-F5344CB8AC3E}">
        <p14:creationId xmlns:p14="http://schemas.microsoft.com/office/powerpoint/2010/main" xmlns="" val="556337716"/>
      </p:ext>
    </p:extLst>
  </p:cSld>
  <p:clrMapOvr>
    <a:masterClrMapping/>
  </p:clrMapOvr>
  <p:transition>
    <p:push dir="u"/>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726709" y="1339770"/>
            <a:ext cx="8835376" cy="3737656"/>
          </a:xfrm>
          <a:prstGeom prst="rect">
            <a:avLst/>
          </a:prstGeom>
        </p:spPr>
      </p:pic>
    </p:spTree>
    <p:extLst>
      <p:ext uri="{BB962C8B-B14F-4D97-AF65-F5344CB8AC3E}">
        <p14:creationId xmlns:p14="http://schemas.microsoft.com/office/powerpoint/2010/main" xmlns="" val="908320792"/>
      </p:ext>
    </p:extLst>
  </p:cSld>
  <p:clrMapOvr>
    <a:masterClrMapping/>
  </p:clrMapOvr>
  <p:transition>
    <p:push dir="u"/>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254692" y="569897"/>
            <a:ext cx="10180952" cy="5885714"/>
          </a:xfrm>
          <a:prstGeom prst="rect">
            <a:avLst/>
          </a:prstGeom>
        </p:spPr>
      </p:pic>
    </p:spTree>
    <p:extLst>
      <p:ext uri="{BB962C8B-B14F-4D97-AF65-F5344CB8AC3E}">
        <p14:creationId xmlns:p14="http://schemas.microsoft.com/office/powerpoint/2010/main" xmlns="" val="3098210208"/>
      </p:ext>
    </p:extLst>
  </p:cSld>
  <p:clrMapOvr>
    <a:masterClrMapping/>
  </p:clrMapOvr>
  <p:transition>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2447925" y="358452"/>
            <a:ext cx="6452665" cy="6327585"/>
          </a:xfrm>
          <a:prstGeom prst="rect">
            <a:avLst/>
          </a:prstGeom>
        </p:spPr>
      </p:pic>
    </p:spTree>
    <p:extLst>
      <p:ext uri="{BB962C8B-B14F-4D97-AF65-F5344CB8AC3E}">
        <p14:creationId xmlns:p14="http://schemas.microsoft.com/office/powerpoint/2010/main" xmlns="" val="2430315654"/>
      </p:ext>
    </p:extLst>
  </p:cSld>
  <p:clrMapOvr>
    <a:masterClrMapping/>
  </p:clrMapOvr>
  <p:transition>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684115" y="1339769"/>
            <a:ext cx="602480" cy="783223"/>
          </a:xfrm>
          <a:prstGeom prst="rect">
            <a:avLst/>
          </a:prstGeom>
        </p:spPr>
      </p:pic>
      <p:pic>
        <p:nvPicPr>
          <p:cNvPr id="4" name="Picture 3"/>
          <p:cNvPicPr>
            <a:picLocks noChangeAspect="1"/>
          </p:cNvPicPr>
          <p:nvPr/>
        </p:nvPicPr>
        <p:blipFill>
          <a:blip r:embed="rId5"/>
          <a:stretch>
            <a:fillRect/>
          </a:stretch>
        </p:blipFill>
        <p:spPr>
          <a:xfrm>
            <a:off x="10727674" y="459886"/>
            <a:ext cx="607989" cy="50785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803951" y="3152034"/>
            <a:ext cx="598467" cy="72144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0784824" y="2309005"/>
            <a:ext cx="617594" cy="657015"/>
          </a:xfrm>
          <a:prstGeom prst="rect">
            <a:avLst/>
          </a:prstGeom>
        </p:spPr>
      </p:pic>
      <p:pic>
        <p:nvPicPr>
          <p:cNvPr id="7" name="Picture 6"/>
          <p:cNvPicPr>
            <a:picLocks noChangeAspect="1"/>
          </p:cNvPicPr>
          <p:nvPr/>
        </p:nvPicPr>
        <p:blipFill>
          <a:blip r:embed="rId8"/>
          <a:stretch>
            <a:fillRect/>
          </a:stretch>
        </p:blipFill>
        <p:spPr>
          <a:xfrm>
            <a:off x="443678" y="967742"/>
            <a:ext cx="9619048" cy="4742857"/>
          </a:xfrm>
          <a:prstGeom prst="rect">
            <a:avLst/>
          </a:prstGeom>
        </p:spPr>
      </p:pic>
    </p:spTree>
    <p:extLst>
      <p:ext uri="{BB962C8B-B14F-4D97-AF65-F5344CB8AC3E}">
        <p14:creationId xmlns:p14="http://schemas.microsoft.com/office/powerpoint/2010/main" xmlns="" val="1903768972"/>
      </p:ext>
    </p:extLst>
  </p:cSld>
  <p:clrMapOvr>
    <a:masterClrMapping/>
  </p:clrMapOvr>
  <p:transition>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pic>
        <p:nvPicPr>
          <p:cNvPr id="5" name="Picture 2" descr="https://lh5.googleusercontent.com/bqkKeKqYFu_GP0H8jaLPZyv5CegproIhTS3k4NaWCxo0Tzu9lU_7b4xXwEA8RINr_0q1y8S5-SJiZhB7WWlHiFTyP5a2J4-hrtouOnrx9zeclECrfrgL3pCKcHc6EKpJrX9Eu_s"/>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90684" y="1337168"/>
            <a:ext cx="10964007" cy="526957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5"/>
          <a:stretch>
            <a:fillRect/>
          </a:stretch>
        </p:blipFill>
        <p:spPr>
          <a:xfrm>
            <a:off x="227001" y="157999"/>
            <a:ext cx="1726490" cy="1015176"/>
          </a:xfrm>
          <a:prstGeom prst="rect">
            <a:avLst/>
          </a:prstGeom>
        </p:spPr>
      </p:pic>
      <p:sp>
        <p:nvSpPr>
          <p:cNvPr id="7" name="TextBox 6"/>
          <p:cNvSpPr txBox="1"/>
          <p:nvPr/>
        </p:nvSpPr>
        <p:spPr>
          <a:xfrm>
            <a:off x="1846692" y="622666"/>
            <a:ext cx="1668027" cy="523220"/>
          </a:xfrm>
          <a:prstGeom prst="rect">
            <a:avLst/>
          </a:prstGeom>
          <a:noFill/>
        </p:spPr>
        <p:txBody>
          <a:bodyPr wrap="square" rtlCol="0">
            <a:spAutoFit/>
          </a:bodyPr>
          <a:lstStyle/>
          <a:p>
            <a:r>
              <a:rPr lang="en-US" sz="2800" dirty="0" smtClean="0">
                <a:solidFill>
                  <a:srgbClr val="E20000"/>
                </a:solidFill>
                <a:latin typeface="Consolas" panose="020B0609020204030204" pitchFamily="49" charset="0"/>
                <a:cs typeface="Consolas" panose="020B0609020204030204" pitchFamily="49" charset="0"/>
              </a:rPr>
              <a:t>1.4.0</a:t>
            </a:r>
            <a:endParaRPr lang="en-US" sz="2800" dirty="0">
              <a:solidFill>
                <a:srgbClr val="E20000"/>
              </a:solidFill>
              <a:latin typeface="Consolas" panose="020B0609020204030204" pitchFamily="49" charset="0"/>
              <a:cs typeface="Consolas" panose="020B0609020204030204" pitchFamily="49" charset="0"/>
            </a:endParaRPr>
          </a:p>
        </p:txBody>
      </p:sp>
      <p:pic>
        <p:nvPicPr>
          <p:cNvPr id="8" name="Picture 7"/>
          <p:cNvPicPr>
            <a:picLocks noChangeAspect="1"/>
          </p:cNvPicPr>
          <p:nvPr/>
        </p:nvPicPr>
        <p:blipFill>
          <a:blip r:embed="rId6"/>
          <a:stretch>
            <a:fillRect/>
          </a:stretch>
        </p:blipFill>
        <p:spPr>
          <a:xfrm>
            <a:off x="10426054" y="301186"/>
            <a:ext cx="721586" cy="728802"/>
          </a:xfrm>
          <a:prstGeom prst="rect">
            <a:avLst/>
          </a:prstGeom>
        </p:spPr>
      </p:pic>
      <p:sp>
        <p:nvSpPr>
          <p:cNvPr id="9" name="TextBox 8"/>
          <p:cNvSpPr txBox="1"/>
          <p:nvPr/>
        </p:nvSpPr>
        <p:spPr>
          <a:xfrm>
            <a:off x="4036069" y="855062"/>
            <a:ext cx="4073236" cy="400110"/>
          </a:xfrm>
          <a:prstGeom prst="rect">
            <a:avLst/>
          </a:prstGeom>
          <a:noFill/>
        </p:spPr>
        <p:txBody>
          <a:bodyPr wrap="square" rtlCol="0">
            <a:spAutoFit/>
          </a:bodyPr>
          <a:lstStyle/>
          <a:p>
            <a:r>
              <a:rPr lang="en-US" sz="2000" dirty="0"/>
              <a:t>Event timeline </a:t>
            </a:r>
            <a:r>
              <a:rPr lang="en-US" sz="2000" dirty="0" smtClean="0"/>
              <a:t>all jobs page</a:t>
            </a:r>
            <a:endParaRPr lang="en-US" sz="2000" dirty="0"/>
          </a:p>
        </p:txBody>
      </p:sp>
    </p:spTree>
    <p:extLst>
      <p:ext uri="{BB962C8B-B14F-4D97-AF65-F5344CB8AC3E}">
        <p14:creationId xmlns:p14="http://schemas.microsoft.com/office/powerpoint/2010/main" xmlns="" val="837908268"/>
      </p:ext>
    </p:extLst>
  </p:cSld>
  <p:clrMapOvr>
    <a:masterClrMapping/>
  </p:clrMapOvr>
  <p:transition>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xmlns=""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78825</TotalTime>
  <Words>11740</Words>
  <Application>Microsoft Office PowerPoint</Application>
  <PresentationFormat>Custom</PresentationFormat>
  <Paragraphs>2528</Paragraphs>
  <Slides>175</Slides>
  <Notes>175</Notes>
  <HiddenSlides>0</HiddenSlides>
  <MMClips>0</MMClips>
  <ScaleCrop>false</ScaleCrop>
  <HeadingPairs>
    <vt:vector size="4" baseType="variant">
      <vt:variant>
        <vt:lpstr>Theme</vt:lpstr>
      </vt:variant>
      <vt:variant>
        <vt:i4>1</vt:i4>
      </vt:variant>
      <vt:variant>
        <vt:lpstr>Slide Titles</vt:lpstr>
      </vt:variant>
      <vt:variant>
        <vt:i4>175</vt:i4>
      </vt:variant>
    </vt:vector>
  </HeadingPairs>
  <TitlesOfParts>
    <vt:vector size="176" baseType="lpstr">
      <vt:lpstr>Mesh</vt:lpstr>
      <vt:lpstr>Slide 1</vt:lpstr>
      <vt:lpstr>Slide 2</vt:lpstr>
      <vt:lpstr>Slide 3</vt:lpstr>
      <vt:lpstr>Agenda</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Farooqui</dc:creator>
  <cp:lastModifiedBy>dejielin</cp:lastModifiedBy>
  <cp:revision>689</cp:revision>
  <dcterms:created xsi:type="dcterms:W3CDTF">2014-10-30T06:22:49Z</dcterms:created>
  <dcterms:modified xsi:type="dcterms:W3CDTF">2016-05-29T15:18:21Z</dcterms:modified>
</cp:coreProperties>
</file>